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1836" y="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0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1895" y="507689"/>
            <a:ext cx="10533413" cy="4985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0800" b="1" dirty="0" err="1" smtClean="0">
                <a:solidFill>
                  <a:srgbClr val="FFFF00"/>
                </a:solidFill>
                <a:latin typeface="Noto Serif Bengali ExtraBold"/>
              </a:rPr>
              <a:t>আইসিটি</a:t>
            </a:r>
            <a:r>
              <a:rPr lang="en-US" sz="10800" b="1" i="0" u="none" dirty="0" smtClean="0">
                <a:solidFill>
                  <a:srgbClr val="FFFF00"/>
                </a:solidFill>
                <a:latin typeface="Noto Serif Bengali ExtraBold"/>
              </a:rPr>
              <a:t> </a:t>
            </a:r>
            <a:r>
              <a:rPr sz="10800" b="1" i="0" u="none" dirty="0" err="1" smtClean="0">
                <a:solidFill>
                  <a:srgbClr val="FFFF00"/>
                </a:solidFill>
                <a:latin typeface="Noto Serif Bengali ExtraBold"/>
              </a:rPr>
              <a:t>ক্লাসে</a:t>
            </a:r>
            <a:r>
              <a:rPr sz="10800" b="1" i="0" u="none" dirty="0" smtClean="0">
                <a:solidFill>
                  <a:srgbClr val="FFFF00"/>
                </a:solidFill>
                <a:latin typeface="Noto Serif Bengali ExtraBold"/>
              </a:rPr>
              <a:t> </a:t>
            </a:r>
            <a:r>
              <a:rPr sz="10800" b="1" i="0" u="none" dirty="0" err="1">
                <a:solidFill>
                  <a:srgbClr val="FFFF00"/>
                </a:solidFill>
                <a:latin typeface="Noto Serif Bengali ExtraBold"/>
              </a:rPr>
              <a:t>সবাইকে</a:t>
            </a:r>
            <a:r>
              <a:rPr sz="10800" b="1" i="0" u="none" dirty="0">
                <a:solidFill>
                  <a:srgbClr val="FFFFFF"/>
                </a:solidFill>
                <a:latin typeface="Noto Serif Bengali ExtraBold"/>
              </a:rPr>
              <a:t> </a:t>
            </a:r>
            <a:r>
              <a:rPr sz="10800" b="1" i="0" u="none" dirty="0" err="1">
                <a:solidFill>
                  <a:srgbClr val="FF0000"/>
                </a:solidFill>
                <a:latin typeface="Noto Serif Bengali ExtraBold"/>
              </a:rPr>
              <a:t>স্বাগতম</a:t>
            </a:r>
            <a:endParaRPr sz="13000" b="1" i="0" u="none" dirty="0">
              <a:solidFill>
                <a:srgbClr val="FF0000"/>
              </a:solidFill>
              <a:latin typeface="Noto Serif Bengali ExtraBold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2632364"/>
            <a:ext cx="3333750" cy="413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repeatCount="indefinite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44113"/>
            <a:ext cx="5334000" cy="4031606"/>
          </a:xfrm>
          <a:prstGeom prst="rect">
            <a:avLst/>
          </a:prstGeom>
          <a:ln w="19050"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744113"/>
            <a:ext cx="5334000" cy="4031606"/>
          </a:xfrm>
          <a:prstGeom prst="rect">
            <a:avLst/>
          </a:prstGeom>
          <a:ln w="19050"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TextBox 4"/>
          <p:cNvSpPr txBox="1"/>
          <p:nvPr/>
        </p:nvSpPr>
        <p:spPr>
          <a:xfrm>
            <a:off x="1321594" y="2323281"/>
            <a:ext cx="5050631" cy="428625"/>
          </a:xfrm>
          <a:prstGeom prst="rect">
            <a:avLst/>
          </a:prstGeom>
          <a:noFill/>
        </p:spPr>
        <p:txBody>
          <a:bodyPr wrap="square" lIns="333375" tIns="0" rIns="0" bIns="0" anchor="t">
            <a:spAutoFit/>
          </a:bodyPr>
          <a:lstStyle/>
          <a:p>
            <a:r>
              <a:rPr sz="2800" b="1" i="0" u="none" dirty="0" err="1">
                <a:solidFill>
                  <a:srgbClr val="0F766E"/>
                </a:solidFill>
                <a:latin typeface="Hind Siliguri SemiBold"/>
              </a:rPr>
              <a:t>শিক্ষক</a:t>
            </a:r>
            <a:r>
              <a:rPr sz="2800" b="1" i="0" u="none" dirty="0">
                <a:solidFill>
                  <a:srgbClr val="0F766E"/>
                </a:solidFill>
                <a:latin typeface="Hind Siliguri SemiBold"/>
              </a:rPr>
              <a:t> </a:t>
            </a:r>
            <a:r>
              <a:rPr sz="2800" b="1" i="0" u="none" dirty="0" err="1">
                <a:solidFill>
                  <a:srgbClr val="0F766E"/>
                </a:solidFill>
                <a:latin typeface="Hind Siliguri SemiBold"/>
              </a:rPr>
              <a:t>পরিচিতি</a:t>
            </a:r>
            <a:endParaRPr sz="2800" b="1" i="0" u="none" dirty="0">
              <a:solidFill>
                <a:srgbClr val="0F766E"/>
              </a:solidFill>
              <a:latin typeface="Hind Siliguri Semi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6188" y="2975743"/>
            <a:ext cx="48101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640"/>
              </a:lnSpc>
            </a:pPr>
            <a:r>
              <a:rPr sz="2800" b="0" i="0" u="none" dirty="0" err="1" smtClean="0">
                <a:solidFill>
                  <a:srgbClr val="334155"/>
                </a:solidFill>
                <a:latin typeface="Hind Siliguri"/>
              </a:rPr>
              <a:t>এস.এম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.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সাইফুল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ইসলাম</a:t>
            </a:r>
            <a:endParaRPr sz="2800" b="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6812" y="3533053"/>
            <a:ext cx="4810125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640"/>
              </a:lnSpc>
            </a:pPr>
            <a:r>
              <a:rPr sz="2800" b="0" i="0" u="none" dirty="0" err="1" smtClean="0">
                <a:solidFill>
                  <a:srgbClr val="334155"/>
                </a:solidFill>
                <a:latin typeface="Hind Siliguri"/>
              </a:rPr>
              <a:t>সহকারী</a:t>
            </a:r>
            <a:r>
              <a:rPr sz="2800" b="0" i="0" u="none" dirty="0" smtClean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শিক্ষক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(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আইসিটি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8188" y="4102842"/>
            <a:ext cx="4810125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640"/>
              </a:lnSpc>
            </a:pPr>
            <a:r>
              <a:rPr sz="2800" b="0" i="0" u="none" dirty="0" err="1" smtClean="0">
                <a:solidFill>
                  <a:srgbClr val="334155"/>
                </a:solidFill>
                <a:latin typeface="Hind Siliguri"/>
              </a:rPr>
              <a:t>পানিকাউরিয়া</a:t>
            </a:r>
            <a:r>
              <a:rPr sz="2800" b="0" i="0" u="none" dirty="0" smtClean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মাধ্যমিক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বিদ্যালয়</a:t>
            </a:r>
            <a:endParaRPr sz="2800" b="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4624102"/>
            <a:ext cx="4810125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640"/>
              </a:lnSpc>
            </a:pPr>
            <a:r>
              <a:rPr sz="2800" b="0" i="0" u="none" dirty="0" err="1" smtClean="0">
                <a:solidFill>
                  <a:srgbClr val="334155"/>
                </a:solidFill>
                <a:latin typeface="Hind Siliguri"/>
              </a:rPr>
              <a:t>কলারোয়া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সাতক্ষীরা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0" y="1982238"/>
            <a:ext cx="5050631" cy="428625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r>
              <a:rPr sz="2800" b="1" i="0" u="none">
                <a:solidFill>
                  <a:srgbClr val="0284C7"/>
                </a:solidFill>
                <a:latin typeface="Hind Siliguri SemiBold"/>
              </a:rPr>
              <a:t>পাঠ পরিচিতি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0" y="2553738"/>
            <a:ext cx="48101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640"/>
              </a:lnSpc>
            </a:pPr>
            <a:r>
              <a:rPr sz="2800" i="0" u="none" dirty="0" err="1">
                <a:solidFill>
                  <a:srgbClr val="334155"/>
                </a:solidFill>
                <a:latin typeface="Hind Siliguri"/>
              </a:rPr>
              <a:t>শ্রেণি</a:t>
            </a:r>
            <a:r>
              <a:rPr sz="2800" i="0" u="none" dirty="0">
                <a:solidFill>
                  <a:srgbClr val="334155"/>
                </a:solidFill>
                <a:latin typeface="Hind Siliguri"/>
              </a:rPr>
              <a:t>: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সপ্তম</a:t>
            </a:r>
            <a:endParaRPr sz="2800" b="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72250" y="3079399"/>
            <a:ext cx="481012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640"/>
              </a:lnSpc>
            </a:pPr>
            <a:r>
              <a:rPr sz="2800" i="0" u="none" dirty="0" err="1">
                <a:solidFill>
                  <a:srgbClr val="334155"/>
                </a:solidFill>
                <a:latin typeface="Hind Siliguri"/>
              </a:rPr>
              <a:t>বিষয়</a:t>
            </a:r>
            <a:r>
              <a:rPr sz="2800" i="0" u="none" dirty="0">
                <a:solidFill>
                  <a:srgbClr val="334155"/>
                </a:solidFill>
                <a:latin typeface="Hind Siliguri"/>
              </a:rPr>
              <a:t>: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তথ্য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যোগাযোগ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প্রযুক্তি</a:t>
            </a:r>
            <a:endParaRPr sz="2800" b="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72249" y="3478159"/>
            <a:ext cx="5357813" cy="1292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2800" i="0" u="none" dirty="0" err="1">
                <a:solidFill>
                  <a:srgbClr val="334155"/>
                </a:solidFill>
                <a:latin typeface="Hind Siliguri"/>
              </a:rPr>
              <a:t>অধ্যায়</a:t>
            </a:r>
            <a:r>
              <a:rPr sz="2800" i="0" u="none" dirty="0">
                <a:solidFill>
                  <a:srgbClr val="334155"/>
                </a:solidFill>
                <a:latin typeface="Hind Siliguri"/>
              </a:rPr>
              <a:t>: </a:t>
            </a:r>
            <a:r>
              <a:rPr sz="2800" i="0" u="none" dirty="0" err="1">
                <a:solidFill>
                  <a:srgbClr val="334155"/>
                </a:solidFill>
                <a:latin typeface="Hind Siliguri"/>
              </a:rPr>
              <a:t>পঞ্চম</a:t>
            </a:r>
            <a:r>
              <a:rPr sz="2800" i="0" u="none" dirty="0">
                <a:solidFill>
                  <a:srgbClr val="334155"/>
                </a:solidFill>
                <a:latin typeface="Hind Siliguri"/>
              </a:rPr>
              <a:t> </a:t>
            </a:r>
            <a:endParaRPr lang="en-US" sz="2800" i="0" u="none" dirty="0" smtClean="0">
              <a:solidFill>
                <a:srgbClr val="334155"/>
              </a:solidFill>
              <a:latin typeface="Hind Siliguri"/>
            </a:endParaRPr>
          </a:p>
          <a:p>
            <a:r>
              <a:rPr lang="en-US" sz="2800" dirty="0" err="1" smtClean="0">
                <a:solidFill>
                  <a:srgbClr val="334155"/>
                </a:solidFill>
                <a:latin typeface="Hind Siliguri"/>
              </a:rPr>
              <a:t>পাঠ</a:t>
            </a:r>
            <a:r>
              <a:rPr lang="en-US" sz="2800" dirty="0" smtClean="0">
                <a:solidFill>
                  <a:srgbClr val="334155"/>
                </a:solidFill>
                <a:latin typeface="Hind Siliguri"/>
              </a:rPr>
              <a:t> </a:t>
            </a:r>
            <a:r>
              <a:rPr lang="en-US" sz="2800" dirty="0" err="1" smtClean="0">
                <a:solidFill>
                  <a:srgbClr val="334155"/>
                </a:solidFill>
                <a:latin typeface="Hind Siliguri"/>
              </a:rPr>
              <a:t>শিরোনাম</a:t>
            </a:r>
            <a:r>
              <a:rPr lang="en-US" sz="2800" dirty="0" smtClean="0">
                <a:solidFill>
                  <a:srgbClr val="334155"/>
                </a:solidFill>
                <a:latin typeface="Hind Siliguri"/>
              </a:rPr>
              <a:t>: </a:t>
            </a:r>
            <a:r>
              <a:rPr sz="2800" i="0" u="none" dirty="0" err="1" smtClean="0">
                <a:solidFill>
                  <a:srgbClr val="334155"/>
                </a:solidFill>
                <a:latin typeface="Hind Siliguri"/>
              </a:rPr>
              <a:t>শিক্ষায়</a:t>
            </a:r>
            <a:r>
              <a:rPr sz="2800" i="0" u="none" dirty="0" smtClean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i="0" u="none" dirty="0" err="1" smtClean="0">
                <a:solidFill>
                  <a:srgbClr val="334155"/>
                </a:solidFill>
                <a:latin typeface="Hind Siliguri"/>
              </a:rPr>
              <a:t>ইন্টারনে</a:t>
            </a:r>
            <a:r>
              <a:rPr lang="en-US" sz="2800" i="0" u="none" dirty="0" err="1" smtClean="0">
                <a:solidFill>
                  <a:srgbClr val="334155"/>
                </a:solidFill>
                <a:latin typeface="Hind Siliguri"/>
              </a:rPr>
              <a:t>টের</a:t>
            </a:r>
            <a:r>
              <a:rPr lang="en-US" sz="2800" i="0" u="none" dirty="0" smtClean="0">
                <a:solidFill>
                  <a:srgbClr val="334155"/>
                </a:solidFill>
                <a:latin typeface="Hind Siliguri"/>
              </a:rPr>
              <a:t> </a:t>
            </a:r>
            <a:r>
              <a:rPr lang="en-US" sz="2800" i="0" u="none" dirty="0" err="1" smtClean="0">
                <a:solidFill>
                  <a:srgbClr val="334155"/>
                </a:solidFill>
                <a:latin typeface="Hind Siliguri"/>
              </a:rPr>
              <a:t>ব্যবহার</a:t>
            </a:r>
            <a:endParaRPr sz="280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72250" y="4770821"/>
            <a:ext cx="4810125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2800" i="0" u="none" dirty="0" err="1" smtClean="0">
                <a:solidFill>
                  <a:srgbClr val="334155"/>
                </a:solidFill>
                <a:latin typeface="Hind Siliguri"/>
              </a:rPr>
              <a:t>সময়</a:t>
            </a:r>
            <a:r>
              <a:rPr sz="2800" i="0" u="none" dirty="0" smtClean="0">
                <a:solidFill>
                  <a:srgbClr val="334155"/>
                </a:solidFill>
                <a:latin typeface="Hind Siliguri"/>
              </a:rPr>
              <a:t>: </a:t>
            </a:r>
            <a:r>
              <a:rPr sz="2800" b="0" i="0" u="none" dirty="0" smtClean="0">
                <a:solidFill>
                  <a:srgbClr val="334155"/>
                </a:solidFill>
                <a:latin typeface="Hind Siliguri"/>
              </a:rPr>
              <a:t>৫০ </a:t>
            </a:r>
            <a:r>
              <a:rPr sz="2800" b="0" i="0" u="none" dirty="0" err="1" smtClean="0">
                <a:solidFill>
                  <a:srgbClr val="334155"/>
                </a:solidFill>
                <a:latin typeface="Hind Siliguri"/>
              </a:rPr>
              <a:t>মিনিট</a:t>
            </a:r>
            <a:endParaRPr lang="en-US" sz="2800" b="0" i="0" u="none" dirty="0" smtClean="0">
              <a:solidFill>
                <a:srgbClr val="334155"/>
              </a:solidFill>
              <a:latin typeface="Hind Siliguri"/>
            </a:endParaRPr>
          </a:p>
          <a:p>
            <a:r>
              <a:rPr lang="en-US" sz="2800" dirty="0" err="1" smtClean="0">
                <a:solidFill>
                  <a:srgbClr val="334155"/>
                </a:solidFill>
                <a:latin typeface="Hind Siliguri"/>
              </a:rPr>
              <a:t>তারিখঃ</a:t>
            </a:r>
            <a:r>
              <a:rPr lang="en-US" sz="2800" dirty="0" smtClean="0">
                <a:solidFill>
                  <a:srgbClr val="334155"/>
                </a:solidFill>
                <a:latin typeface="Hind Siliguri"/>
              </a:rPr>
              <a:t> ০০/০৯/২০২৬ </a:t>
            </a:r>
            <a:r>
              <a:rPr lang="en-US" sz="2800" dirty="0" err="1" smtClean="0">
                <a:solidFill>
                  <a:srgbClr val="334155"/>
                </a:solidFill>
                <a:latin typeface="Hind Siliguri"/>
              </a:rPr>
              <a:t>খ্রি</a:t>
            </a:r>
            <a:r>
              <a:rPr lang="en-US" sz="2800" dirty="0" smtClean="0">
                <a:solidFill>
                  <a:srgbClr val="334155"/>
                </a:solidFill>
                <a:latin typeface="Hind Siliguri"/>
              </a:rPr>
              <a:t>.</a:t>
            </a:r>
            <a:endParaRPr sz="2800" b="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5775" y="619483"/>
            <a:ext cx="11601450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400" b="1" i="0" u="none" dirty="0" err="1">
                <a:solidFill>
                  <a:srgbClr val="FF0000"/>
                </a:solidFill>
                <a:latin typeface="Hind Siliguri"/>
              </a:rPr>
              <a:t>শিক্ষক</a:t>
            </a:r>
            <a:r>
              <a:rPr sz="4400" b="1" i="0" u="none" dirty="0">
                <a:solidFill>
                  <a:srgbClr val="FF0000"/>
                </a:solidFill>
                <a:latin typeface="Hind Siliguri"/>
              </a:rPr>
              <a:t> ও </a:t>
            </a:r>
            <a:r>
              <a:rPr sz="4400" b="1" i="0" u="none" dirty="0" err="1">
                <a:solidFill>
                  <a:srgbClr val="FF0000"/>
                </a:solidFill>
                <a:latin typeface="Hind Siliguri"/>
              </a:rPr>
              <a:t>পাঠ</a:t>
            </a:r>
            <a:r>
              <a:rPr sz="4400" b="1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4400" b="1" i="0" u="none" dirty="0" err="1">
                <a:solidFill>
                  <a:srgbClr val="FF0000"/>
                </a:solidFill>
                <a:latin typeface="Hind Siliguri"/>
              </a:rPr>
              <a:t>পরিচিতি</a:t>
            </a:r>
            <a:endParaRPr sz="4400" b="1" i="0" u="none" dirty="0">
              <a:solidFill>
                <a:srgbClr val="FF0000"/>
              </a:solidFill>
              <a:latin typeface="Hind Siligu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1500" y="1408509"/>
            <a:ext cx="11049000" cy="28575"/>
          </a:xfrm>
          <a:prstGeom prst="rect">
            <a:avLst/>
          </a:prstGeom>
          <a:solidFill>
            <a:srgbClr val="002060"/>
          </a:solidFill>
          <a:ln w="19050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37347" y="1451475"/>
            <a:ext cx="5650706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 dirty="0" err="1">
                <a:solidFill>
                  <a:srgbClr val="0F172A"/>
                </a:solidFill>
                <a:latin typeface="Hind Siliguri"/>
              </a:rPr>
              <a:t>আজকের</a:t>
            </a:r>
            <a:r>
              <a:rPr sz="42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4200" b="1" i="0" u="none" dirty="0" err="1" smtClean="0">
                <a:solidFill>
                  <a:srgbClr val="0F172A"/>
                </a:solidFill>
                <a:latin typeface="Hind Siliguri"/>
              </a:rPr>
              <a:t>পাঠ</a:t>
            </a:r>
            <a:r>
              <a:rPr lang="en-US" sz="4200" b="1" i="0" u="none" dirty="0" smtClean="0">
                <a:solidFill>
                  <a:srgbClr val="0F172A"/>
                </a:solidFill>
                <a:latin typeface="Hind Siliguri"/>
              </a:rPr>
              <a:t>-</a:t>
            </a:r>
            <a:endParaRPr sz="4200" b="1" i="0" u="none" dirty="0">
              <a:solidFill>
                <a:srgbClr val="0F172A"/>
              </a:solidFill>
              <a:latin typeface="Hind Siligu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32300" y="2237287"/>
            <a:ext cx="3708400" cy="45719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926748" y="3248664"/>
            <a:ext cx="8792052" cy="74379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sz="7200" b="1" i="0" u="none" dirty="0">
                <a:solidFill>
                  <a:srgbClr val="FF0000"/>
                </a:solidFill>
                <a:latin typeface="Hind Siliguri"/>
              </a:rPr>
              <a:t>"</a:t>
            </a:r>
            <a:r>
              <a:rPr sz="7200" b="1" i="0" u="none" dirty="0" err="1">
                <a:solidFill>
                  <a:srgbClr val="FF0000"/>
                </a:solidFill>
                <a:latin typeface="Hind Siliguri"/>
              </a:rPr>
              <a:t>শিক্ষায়</a:t>
            </a:r>
            <a:r>
              <a:rPr sz="7200" b="1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7200" b="1" i="0" u="none" dirty="0" err="1" smtClean="0">
                <a:solidFill>
                  <a:srgbClr val="FF0000"/>
                </a:solidFill>
                <a:latin typeface="Hind Siliguri"/>
              </a:rPr>
              <a:t>ইন্টারনেট</a:t>
            </a:r>
            <a:r>
              <a:rPr sz="7200" b="1" i="0" u="none" dirty="0" smtClean="0">
                <a:solidFill>
                  <a:srgbClr val="FF0000"/>
                </a:solidFill>
                <a:latin typeface="Hind Siliguri"/>
              </a:rPr>
              <a:t>"</a:t>
            </a:r>
            <a:endParaRPr sz="7200" b="1" i="0" u="none" dirty="0">
              <a:solidFill>
                <a:srgbClr val="FF0000"/>
              </a:solidFill>
              <a:latin typeface="Hind Siligu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1758553"/>
            <a:ext cx="11095914" cy="3718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3200" b="0" i="0" u="none" dirty="0" err="1">
                <a:solidFill>
                  <a:srgbClr val="0F172A"/>
                </a:solidFill>
                <a:latin typeface="Hind Siliguri SemiBold"/>
              </a:rPr>
              <a:t>এই</a:t>
            </a:r>
            <a:r>
              <a:rPr sz="3200" b="0" i="0" u="none" dirty="0">
                <a:solidFill>
                  <a:srgbClr val="0F172A"/>
                </a:solidFill>
                <a:latin typeface="Hind Siliguri SemiBold"/>
              </a:rPr>
              <a:t> </a:t>
            </a:r>
            <a:r>
              <a:rPr sz="3200" b="0" i="0" u="none" dirty="0" err="1">
                <a:solidFill>
                  <a:srgbClr val="0F172A"/>
                </a:solidFill>
                <a:latin typeface="Hind Siliguri SemiBold"/>
              </a:rPr>
              <a:t>পাঠ</a:t>
            </a:r>
            <a:r>
              <a:rPr sz="3200" b="0" i="0" u="none" dirty="0">
                <a:solidFill>
                  <a:srgbClr val="0F172A"/>
                </a:solidFill>
                <a:latin typeface="Hind Siliguri SemiBold"/>
              </a:rPr>
              <a:t> </a:t>
            </a:r>
            <a:r>
              <a:rPr sz="3200" b="0" i="0" u="none" dirty="0" err="1">
                <a:solidFill>
                  <a:srgbClr val="0F172A"/>
                </a:solidFill>
                <a:latin typeface="Hind Siliguri SemiBold"/>
              </a:rPr>
              <a:t>শেষে</a:t>
            </a:r>
            <a:r>
              <a:rPr sz="3200" b="0" i="0" u="none" dirty="0">
                <a:solidFill>
                  <a:srgbClr val="0F172A"/>
                </a:solidFill>
                <a:latin typeface="Hind Siliguri SemiBold"/>
              </a:rPr>
              <a:t> </a:t>
            </a:r>
            <a:r>
              <a:rPr sz="3200" b="0" i="0" u="none" dirty="0" err="1">
                <a:solidFill>
                  <a:srgbClr val="0F172A"/>
                </a:solidFill>
                <a:latin typeface="Hind Siliguri SemiBold"/>
              </a:rPr>
              <a:t>শিক্ষার্থীরা</a:t>
            </a:r>
            <a:r>
              <a:rPr sz="3200" b="0" i="0" u="none" dirty="0">
                <a:solidFill>
                  <a:srgbClr val="0F172A"/>
                </a:solidFill>
                <a:latin typeface="Hind Siliguri SemiBold"/>
              </a:rPr>
              <a:t>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0125" y="2362349"/>
            <a:ext cx="10620375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শিক্ষাক্ষেত্রে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ইন্টারনেটের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ভূমিকা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ও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গুরুত্ব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ব্যাখ্যা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করতে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পারবে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0125" y="3299519"/>
            <a:ext cx="10620375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এনসিটিবি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(NCTB)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ওয়েবসাইট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থেকে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ই-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বুক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ডাউনলোডের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পদ্ধতি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বর্ণনা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করতে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পারবে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0125" y="4287490"/>
            <a:ext cx="10620375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>
                <a:solidFill>
                  <a:srgbClr val="00B0F0"/>
                </a:solidFill>
                <a:latin typeface="Hind Siliguri"/>
              </a:rPr>
              <a:t>তথ্য অনুসন্ধানে সার্চ ইঞ্জিনের (Search Engine) সঠিক ব্যবহার শিখতে পারবে।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0125" y="5440561"/>
            <a:ext cx="10620375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>
                <a:solidFill>
                  <a:srgbClr val="00B050"/>
                </a:solidFill>
                <a:latin typeface="Hind Siliguri"/>
              </a:rPr>
              <a:t>উইকিপিডিয়া, খান একাডেমি ও অনলাইন ক্লাসের মাধ্যমে স্ব-শিক্ষার উপায় উপস্থাপন করতে পারবে।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95686"/>
            <a:ext cx="274756" cy="2571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332857"/>
            <a:ext cx="274756" cy="2571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320828"/>
            <a:ext cx="274756" cy="2571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473898"/>
            <a:ext cx="274756" cy="2571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1500" y="760809"/>
            <a:ext cx="116014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 dirty="0" err="1">
                <a:solidFill>
                  <a:srgbClr val="7030A0"/>
                </a:solidFill>
                <a:latin typeface="Hind Siliguri"/>
              </a:rPr>
              <a:t>পাঠের</a:t>
            </a:r>
            <a:r>
              <a:rPr sz="3200" b="1" i="0" u="none" dirty="0">
                <a:solidFill>
                  <a:srgbClr val="7030A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7030A0"/>
                </a:solidFill>
                <a:latin typeface="Hind Siliguri"/>
              </a:rPr>
              <a:t>শিখনফল</a:t>
            </a:r>
            <a:endParaRPr sz="3200" b="1" i="0" u="none" dirty="0">
              <a:solidFill>
                <a:srgbClr val="7030A0"/>
              </a:solidFill>
              <a:latin typeface="Hind Siligu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71500" y="1408509"/>
            <a:ext cx="11049000" cy="2857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337792"/>
            <a:ext cx="5334000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499" y="1674018"/>
            <a:ext cx="6010751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>
                <a:solidFill>
                  <a:srgbClr val="0F172A"/>
                </a:solidFill>
                <a:latin typeface="Hind Siliguri SemiBold"/>
              </a:rPr>
              <a:t>শিক্ষায় ইন্টারনেট কী?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499" y="2347317"/>
            <a:ext cx="5724525" cy="25853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ইন্টারনেট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হলো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বিশ্বব্যাপী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নেটওয়ার্কের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একটি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বিশাল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ভাণ্ডার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।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শিক্ষাক্ষেত্রে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ইন্টারনেট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ব্যবহারের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মাধ্যমে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শিক্ষার্থীরা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যেকোনো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স্থান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থেকে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মুহূর্তের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মধ্যে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প্রয়োজনীয়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তথ্য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,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পাঠ্যবই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এবং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শিক্ষণীয়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উপকরণ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লাভ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করতে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পারে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2450" y="5183802"/>
            <a:ext cx="5724525" cy="1292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>
                <a:solidFill>
                  <a:srgbClr val="334155"/>
                </a:solidFill>
                <a:latin typeface="Hind Siliguri"/>
              </a:rPr>
              <a:t>এটি ঐতিহ্যগত শিক্ষার সীমাবদ্ধতা দূর করে জ্ঞান অর্জনের পথকে উন্মুক্ত ও আনন্দদায়ক করেছে।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2347317"/>
            <a:ext cx="5314950" cy="3409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760809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766E"/>
                </a:solidFill>
                <a:latin typeface="Hind Siliguri"/>
              </a:rPr>
              <a:t>ইন্টারনেট ও শিক্ষার সম্পর্ক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500" y="1408509"/>
            <a:ext cx="11049000" cy="28575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30375"/>
            <a:ext cx="3524250" cy="304383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2530375"/>
            <a:ext cx="3524250" cy="304383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2530375"/>
            <a:ext cx="3524250" cy="30438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98520" y="3616225"/>
            <a:ext cx="1670208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0" i="0" u="none">
                <a:solidFill>
                  <a:srgbClr val="0F172A"/>
                </a:solidFill>
                <a:latin typeface="Hind Siliguri SemiBold"/>
              </a:rPr>
              <a:t>ডিজিটাল ই-বুক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1525" y="4159150"/>
            <a:ext cx="3124200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অনলাইন থেকে সকল পাঠ্যবই সহজেই বিনামূল্যে ই-বুক আকারে ডাউনলোড করা যায়।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20903" y="3616225"/>
            <a:ext cx="1550193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0" i="0" u="none">
                <a:solidFill>
                  <a:srgbClr val="0F172A"/>
                </a:solidFill>
                <a:latin typeface="Hind Siliguri SemiBold"/>
              </a:rPr>
              <a:t>তথ্য অনুসন্ধান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3900" y="4159150"/>
            <a:ext cx="312420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সার্চ ইঞ্জিনের সাহায্যে যেকোনো অজানা প্রশ্নের উত্তর মুহূর্তে খুঁজে পাওয়া যায়।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58287" y="3616225"/>
            <a:ext cx="140017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0" i="0" u="none">
                <a:solidFill>
                  <a:srgbClr val="0F172A"/>
                </a:solidFill>
                <a:latin typeface="Hind Siliguri SemiBold"/>
              </a:rPr>
              <a:t>ভার্চুয়াল ক্লাস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6275" y="4159150"/>
            <a:ext cx="3124200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ঘরে বসেই নামী-দামি শিক্ষক ও প্রতিষ্ঠানের অনলাইন ক্লাসে অংশ নেয়া যায়।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412" y="2920900"/>
            <a:ext cx="352425" cy="4000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5975" y="2920900"/>
            <a:ext cx="400050" cy="4000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5962" y="2920900"/>
            <a:ext cx="504825" cy="4000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760809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766E"/>
                </a:solidFill>
                <a:latin typeface="Hind Siliguri"/>
              </a:rPr>
              <a:t>শিক্ষায় ইন্টারনেটের প্রধান ক্ষেত্রসমূহ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1408509"/>
            <a:ext cx="11049000" cy="28575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760809"/>
            <a:ext cx="560070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766E"/>
                </a:solidFill>
                <a:latin typeface="Hind Siliguri"/>
              </a:rPr>
              <a:t>ডিজিটাল পাঠ্যবই ও ই-বুক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408509"/>
            <a:ext cx="5334000" cy="28575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722834"/>
            <a:ext cx="5600700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 dirty="0" err="1">
                <a:solidFill>
                  <a:srgbClr val="0F172A"/>
                </a:solidFill>
                <a:latin typeface="Hind Siliguri SemiBold"/>
              </a:rPr>
              <a:t>জাতীয়</a:t>
            </a:r>
            <a:r>
              <a:rPr sz="2100" b="1" i="0" u="none" dirty="0">
                <a:solidFill>
                  <a:srgbClr val="0F172A"/>
                </a:solidFill>
                <a:latin typeface="Hind Siliguri SemiBold"/>
              </a:rPr>
              <a:t> </a:t>
            </a:r>
            <a:r>
              <a:rPr sz="2100" b="1" i="0" u="none" dirty="0" err="1">
                <a:solidFill>
                  <a:srgbClr val="0F172A"/>
                </a:solidFill>
                <a:latin typeface="Hind Siliguri SemiBold"/>
              </a:rPr>
              <a:t>শিক্ষাক্রম</a:t>
            </a:r>
            <a:r>
              <a:rPr sz="2100" b="1" i="0" u="none" dirty="0">
                <a:solidFill>
                  <a:srgbClr val="0F172A"/>
                </a:solidFill>
                <a:latin typeface="Hind Siliguri SemiBold"/>
              </a:rPr>
              <a:t> ও </a:t>
            </a:r>
            <a:r>
              <a:rPr sz="2100" b="1" i="0" u="none" dirty="0" err="1">
                <a:solidFill>
                  <a:srgbClr val="0F172A"/>
                </a:solidFill>
                <a:latin typeface="Hind Siliguri SemiBold"/>
              </a:rPr>
              <a:t>পাঠ্যপুস্তক</a:t>
            </a:r>
            <a:r>
              <a:rPr sz="2100" b="1" i="0" u="none" dirty="0">
                <a:solidFill>
                  <a:srgbClr val="0F172A"/>
                </a:solidFill>
                <a:latin typeface="Hind Siliguri SemiBold"/>
              </a:rPr>
              <a:t> </a:t>
            </a:r>
            <a:r>
              <a:rPr sz="2100" b="1" i="0" u="none" dirty="0" err="1">
                <a:solidFill>
                  <a:srgbClr val="0F172A"/>
                </a:solidFill>
                <a:latin typeface="Hind Siliguri SemiBold"/>
              </a:rPr>
              <a:t>বোর্ড</a:t>
            </a:r>
            <a:r>
              <a:rPr sz="2100" b="1" i="0" u="none" dirty="0">
                <a:solidFill>
                  <a:srgbClr val="0F172A"/>
                </a:solidFill>
                <a:latin typeface="Hind Siliguri SemiBold"/>
              </a:rPr>
              <a:t> (NCTB)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265759"/>
            <a:ext cx="5499100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আমাদের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দেশের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এনসিটিবি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 (www.nctb.gov.bd) </a:t>
            </a:r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ওয়েবসাইটে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প্রথম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শ্রেণি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থেকে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দ্বাদশ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শ্রেণি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পর্যন্ত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সকল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পাঠ্যবই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 ই-</a:t>
            </a:r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বুক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 (E-book) </a:t>
            </a:r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ফরম্যাটে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সংরক্ষিত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400" b="0" i="0" u="none" dirty="0" err="1">
                <a:solidFill>
                  <a:srgbClr val="00B0F0"/>
                </a:solidFill>
                <a:latin typeface="Hind Siliguri"/>
              </a:rPr>
              <a:t>রয়েছে</a:t>
            </a:r>
            <a:r>
              <a:rPr sz="2400" b="0" i="0" u="none" dirty="0">
                <a:solidFill>
                  <a:srgbClr val="00B0F0"/>
                </a:solidFill>
                <a:latin typeface="Hind Siliguri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4401542"/>
            <a:ext cx="5499100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334155"/>
                </a:solidFill>
                <a:latin typeface="Hind Siliguri"/>
              </a:rPr>
              <a:t>কোনো কারণে বই হারিয়ে গেলে বা নষ্ট হলে ইন্টারনেট থেকে যেকোনো সময় নতুন বই ডাউনলোড করে পড়া যায় বা প্রিন্ট নেওয়া যায়।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337792"/>
            <a:ext cx="5334000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1775697"/>
            <a:ext cx="560070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>
                <a:solidFill>
                  <a:srgbClr val="0F172A"/>
                </a:solidFill>
                <a:latin typeface="Hind Siliguri SemiBold"/>
              </a:rPr>
              <a:t>সার্চ ইঞ্জিন (Search Engine)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318622"/>
            <a:ext cx="5334000" cy="17235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>
                <a:solidFill>
                  <a:srgbClr val="334155"/>
                </a:solidFill>
                <a:latin typeface="Hind Siliguri"/>
              </a:rPr>
              <a:t>ইন্টারনেটে তথ্যের মহাসমুদ্র থেকে নির্দিষ্ট শিক্ষা সংক্রান্ত তথ্য খুঁজে বের করার জন্য সার্চ ইঞ্জিন ব্যবহার করা হয়।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4127959"/>
            <a:ext cx="53340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334155"/>
                </a:solidFill>
                <a:latin typeface="Hind Siliguri"/>
              </a:rPr>
              <a:t>জনপ্রিয়</a:t>
            </a:r>
            <a:r>
              <a:rPr sz="28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334155"/>
                </a:solidFill>
                <a:latin typeface="Hind Siliguri"/>
              </a:rPr>
              <a:t>সার্চ</a:t>
            </a:r>
            <a:r>
              <a:rPr sz="28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334155"/>
                </a:solidFill>
                <a:latin typeface="Hind Siliguri"/>
              </a:rPr>
              <a:t>ইঞ্জিনসমূহ</a:t>
            </a:r>
            <a:r>
              <a:rPr sz="2800" b="1" i="0" u="none" dirty="0">
                <a:solidFill>
                  <a:srgbClr val="334155"/>
                </a:solidFill>
                <a:latin typeface="Hind Siliguri"/>
              </a:rPr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3424" y="4582508"/>
            <a:ext cx="193675" cy="3808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4615520"/>
            <a:ext cx="5095875" cy="430887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2800" b="0" i="0" u="none">
                <a:solidFill>
                  <a:srgbClr val="334155"/>
                </a:solidFill>
                <a:latin typeface="Hind Siliguri"/>
              </a:rPr>
              <a:t>গুগল (Google)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424" y="5133569"/>
            <a:ext cx="193675" cy="3808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625" y="5064981"/>
            <a:ext cx="5095875" cy="430887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ইয়াহু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(Yahoo)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3424" y="5506830"/>
            <a:ext cx="193675" cy="3808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625" y="5514442"/>
            <a:ext cx="5095875" cy="430887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2800" b="0" i="0" u="none">
                <a:solidFill>
                  <a:srgbClr val="334155"/>
                </a:solidFill>
                <a:latin typeface="Hind Siliguri"/>
              </a:rPr>
              <a:t>বিং (Bing)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3424" y="5956291"/>
            <a:ext cx="193675" cy="3808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625" y="5963903"/>
            <a:ext cx="5095875" cy="430887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2800" b="0" i="0" u="none">
                <a:solidFill>
                  <a:srgbClr val="334155"/>
                </a:solidFill>
                <a:latin typeface="Hind Siliguri"/>
              </a:rPr>
              <a:t>পিপীলিকা (বাংলা সার্চ ইঞ্জিন)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96025" y="2347317"/>
            <a:ext cx="5314950" cy="3409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571500" y="760809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766E"/>
                </a:solidFill>
                <a:latin typeface="Hind Siliguri"/>
              </a:rPr>
              <a:t>তথ্য অনুসন্ধানে সার্চ ইঞ্জিন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1500" y="1408509"/>
            <a:ext cx="11049000" cy="28575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337792"/>
            <a:ext cx="5334000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1736466"/>
            <a:ext cx="7112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 dirty="0" err="1">
                <a:solidFill>
                  <a:srgbClr val="0F172A"/>
                </a:solidFill>
                <a:latin typeface="Hind Siliguri SemiBold"/>
              </a:rPr>
              <a:t>বিশ্বের</a:t>
            </a:r>
            <a:r>
              <a:rPr sz="3200" b="1" i="0" u="none" dirty="0">
                <a:solidFill>
                  <a:srgbClr val="0F172A"/>
                </a:solidFill>
                <a:latin typeface="Hind Siliguri SemiBold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Hind Siliguri SemiBold"/>
              </a:rPr>
              <a:t>সবচাইতে</a:t>
            </a:r>
            <a:r>
              <a:rPr sz="3200" b="1" i="0" u="none" dirty="0">
                <a:solidFill>
                  <a:srgbClr val="0F172A"/>
                </a:solidFill>
                <a:latin typeface="Hind Siliguri SemiBold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Hind Siliguri SemiBold"/>
              </a:rPr>
              <a:t>বড়</a:t>
            </a:r>
            <a:r>
              <a:rPr sz="3200" b="1" i="0" u="none" dirty="0">
                <a:solidFill>
                  <a:srgbClr val="0F172A"/>
                </a:solidFill>
                <a:latin typeface="Hind Siliguri SemiBold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Hind Siliguri SemiBold"/>
              </a:rPr>
              <a:t>মুক্ত</a:t>
            </a:r>
            <a:r>
              <a:rPr sz="3200" b="1" i="0" u="none" dirty="0">
                <a:solidFill>
                  <a:srgbClr val="0F172A"/>
                </a:solidFill>
                <a:latin typeface="Hind Siliguri SemiBold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Hind Siliguri SemiBold"/>
              </a:rPr>
              <a:t>বিশ্বকোষ</a:t>
            </a:r>
            <a:endParaRPr sz="3200" b="1" i="0" u="none" dirty="0">
              <a:solidFill>
                <a:srgbClr val="0F172A"/>
              </a:solidFill>
              <a:latin typeface="Hind Siliguri Semi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" y="2461616"/>
            <a:ext cx="5994400" cy="17235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উইকিপিডিয়া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(Wikipedia)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হলো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ইন্টারনেটে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সর্ববৃহ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ৎ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বিনামূল্যে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ব্যবহারযোগ্য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জ্ঞানকোষ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বিশ্বজুড়ে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স্বেচ্ছাসেবকদের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দ্বারা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পরিচালিত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4443173"/>
            <a:ext cx="5994400" cy="17235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>
                <a:solidFill>
                  <a:srgbClr val="334155"/>
                </a:solidFill>
                <a:latin typeface="Hind Siliguri"/>
              </a:rPr>
              <a:t>এখানে বাংলাসহ প্রায় ৩০০টিরও বেশি ভাষায় লাখ লাখ শিক্ষণীয় নিবন্ধ রয়েছে, যা শিক্ষার্থীদের বিজ্ঞান, ইতিহাস ও সাধারণ জ্ঞান বৃদ্ধিতে সহায়তা করে।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2347317"/>
            <a:ext cx="5314950" cy="3409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760809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766E"/>
                </a:solidFill>
                <a:latin typeface="Hind Siliguri"/>
              </a:rPr>
              <a:t>উইকিপিডিয়া ও মুক্ত জ্ঞানভাণ্ডার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500" y="1408509"/>
            <a:ext cx="11049000" cy="28575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48557"/>
            <a:ext cx="5334000" cy="260746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748557"/>
            <a:ext cx="5334000" cy="26074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6300" y="3053357"/>
            <a:ext cx="496062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0F766E"/>
                </a:solidFill>
                <a:latin typeface="Hind Siliguri SemiBold"/>
              </a:rPr>
              <a:t>খান একাডেমি (Khan Academy)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596282"/>
            <a:ext cx="4724400" cy="13406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বাংলাদেশি বংশোদ্ভূত সালমান খান ২০০৬ সালে এটি প্রতিষ্ঠা করেন। এতে গণিত, বিজ্ঞান, অর্থনীতি ইত্যাদি বিষয়ের হাজার হাজার চমৎকার ভিডিও টিউটোরিয়াল রয়েছে। বর্তমানে বাংলায়ও এগুলো উপলব্ধ।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91300" y="3053357"/>
            <a:ext cx="496062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0F766E"/>
                </a:solidFill>
                <a:latin typeface="Hind Siliguri SemiBold"/>
              </a:rPr>
              <a:t>ইউটিউব ও ভিডিও লার্নিং (YouTube)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91300" y="3596282"/>
            <a:ext cx="4724400" cy="13406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ইন্টারনেটে যেকোনো জটিল বিষয় সহজে বোঝার জন্য ভিডিও ক্লাসের ভূমিকা অপরিসীম। ইউটিউবে বিভিন্ন বিষয়ে অ্যানিমেশন ও দূরশিক্ষণ ক্লাস দেখে শিক্ষার্থীরা কঠিন বিষয়ও সহজে শেখে।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760809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766E"/>
                </a:solidFill>
                <a:latin typeface="Hind Siliguri"/>
              </a:rPr>
              <a:t>খান একাডেমি ও ভিডিও ক্লাস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408509"/>
            <a:ext cx="11049000" cy="28575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890242"/>
            <a:ext cx="5334000" cy="2324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1525" y="3280767"/>
            <a:ext cx="4933950" cy="1047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sz="8250" b="1" i="0" u="none">
                <a:solidFill>
                  <a:srgbClr val="0284C7"/>
                </a:solidFill>
                <a:latin typeface="Hind Siliguri"/>
              </a:rPr>
              <a:t>১০০%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1525" y="4423767"/>
            <a:ext cx="49339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0369A1"/>
                </a:solidFill>
                <a:latin typeface="Hind Siliguri SemiBold"/>
              </a:rPr>
              <a:t>ডিজিটাল সেবা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2828627"/>
            <a:ext cx="560070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0F172A"/>
                </a:solidFill>
                <a:latin typeface="Hind Siliguri SemiBold"/>
              </a:rPr>
              <a:t>ঝামেলামুক্ত শিক্ষা সেবা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3371552"/>
            <a:ext cx="533400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ইন্টারনেটের বদৌলতে এখন যেকোনো স্কুল, কলেজ বা বিশ্ববিদ্যালয়ের ভর্তি প্রক্রিয়া ঘরে বসেই সম্পন্ন করা যায়।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4156174"/>
            <a:ext cx="5334000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এছাড়া পরীক্ষার ফলাফল (যেমন: পিএসসি, জেএসসি, এসএসসি) প্রকাশের সাথে সাথেই ওয়েবসাইট বা এসএসএস (SMS)-এর মাধ্যমে মুহূর্তেই জানা যায়।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760809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766E"/>
                </a:solidFill>
                <a:latin typeface="Hind Siliguri"/>
              </a:rPr>
              <a:t>অনলাইন ভর্তি ও ফলাফল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408509"/>
            <a:ext cx="11049000" cy="28575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162090" y="3244334"/>
            <a:ext cx="18678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dirty="0">
                <a:solidFill>
                  <a:srgbClr val="334155"/>
                </a:solidFill>
                <a:latin typeface="Hind Siliguri"/>
              </a:rPr>
              <a:t>শিক্ষায় ইন্টারনেট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337792"/>
            <a:ext cx="5334000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2828627"/>
            <a:ext cx="560070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0F172A"/>
                </a:solidFill>
                <a:latin typeface="Hind Siliguri SemiBold"/>
              </a:rPr>
              <a:t>দূরশিক্ষণ ও ভার্চুয়াল শ্রেনিকক্ষ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3371552"/>
            <a:ext cx="5334000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ভার্চুয়াল ক্লাসরুম হলো এমন একটি ব্যবস্থা যেখানে শিক্ষক ও শিক্ষার্থী শারীরিকভাবে উপস্থিত না থেকেও অনলাইনে একে অপরের সাথে যুক্ত হয়ে পাঠদান পরিচালনা করেন।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4491335"/>
            <a:ext cx="533400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এর ফলে দুর্গম এলাকার শিক্ষার্থীরাও শহরের মানসম্মত শিক্ষা সুবিধা পেতে সক্ষম হয়।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2347317"/>
            <a:ext cx="5314950" cy="3409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760809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766E"/>
                </a:solidFill>
                <a:latin typeface="Hind Siliguri"/>
              </a:rPr>
              <a:t>ভার্চুয়াল ক্লাসরুম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500" y="1408509"/>
            <a:ext cx="11049000" cy="28575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71500" y="2423814"/>
          <a:ext cx="11039473" cy="3256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5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0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134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1390">
                <a:tc>
                  <a:txBody>
                    <a:bodyPr/>
                    <a:lstStyle/>
                    <a:p>
                      <a:pPr algn="l"/>
                      <a:r>
                        <a:rPr sz="1650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তুলনার বিষয়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ঐতিহ্যগত শিক্ষাব্যবস্থা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ইন্টারনেট ভিত্তিক শিক্ষাব্যবস্থা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390">
                <a:tc>
                  <a:txBody>
                    <a:bodyPr/>
                    <a:lstStyle/>
                    <a:p>
                      <a:pPr algn="l"/>
                      <a:r>
                        <a:rPr sz="165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বই ও উৎস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শুধুমাত্র ছাপা বইয়ের ওপর নির্ভরতা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অগণিত ডিজিটাল ই-বুক ও লাইব্রেরি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1390">
                <a:tc>
                  <a:txBody>
                    <a:bodyPr/>
                    <a:lstStyle/>
                    <a:p>
                      <a:pPr algn="l"/>
                      <a:r>
                        <a:rPr sz="165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স্থান ও সময়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নির্দিষ্ট সময় ও শ্রেণিকক্ষ আবশ্যক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যেকোনো স্থান থেকে যেকোনো সময় পঠন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390">
                <a:tc>
                  <a:txBody>
                    <a:bodyPr/>
                    <a:lstStyle/>
                    <a:p>
                      <a:pPr algn="l"/>
                      <a:r>
                        <a:rPr sz="165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পাঠ সহায়ক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সীমিত শিক্ষক ও সহপাঠী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ভিডিও, অ্যানিমেশন ও অনলাইন ফোরাম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394">
                <a:tc>
                  <a:txBody>
                    <a:bodyPr/>
                    <a:lstStyle/>
                    <a:p>
                      <a:pPr algn="l"/>
                      <a:r>
                        <a:rPr sz="165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ফলাফল ও ভর্তি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সশরীরে উপস্থিত হয়ে তথ্য সংগ্রহ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অনলাইনে তাৎক্ষণিক ভর্তি ও ফলাফল প্রাপ্তি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1500" y="760809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766E"/>
                </a:solidFill>
                <a:latin typeface="Hind Siliguri"/>
              </a:rPr>
              <a:t>ঐতিহ্যগত শিক্ষা বনাম ইন্টারনেট ভিত্তিক শিক্ষা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408509"/>
            <a:ext cx="11049000" cy="28575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480917"/>
            <a:ext cx="2541240" cy="147994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419" y="2524720"/>
            <a:ext cx="2541240" cy="147994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339" y="4480917"/>
            <a:ext cx="2541240" cy="1479946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9259" y="2524720"/>
            <a:ext cx="2541240" cy="147994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1500" y="4223742"/>
            <a:ext cx="11049000" cy="381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988" y="4633317"/>
            <a:ext cx="234826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0D9488"/>
                </a:solidFill>
                <a:latin typeface="Hind Siliguri SemiBold"/>
              </a:rPr>
              <a:t>ধাপ ১: ব্রাউজার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3900" y="5023842"/>
            <a:ext cx="223644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ওয়েব ব্রাউজার (যেমন: Chrome) চালু করা।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3908" y="2677120"/>
            <a:ext cx="234826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0D9488"/>
                </a:solidFill>
                <a:latin typeface="Hind Siliguri SemiBold"/>
              </a:rPr>
              <a:t>ধাপ ২: সার্চ ইঞ্জিন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59819" y="3067645"/>
            <a:ext cx="223644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গুগল (Google) বা পছন্দের ইঞ্জিনে প্রবেশ।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39828" y="4633317"/>
            <a:ext cx="234826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0D9488"/>
                </a:solidFill>
                <a:latin typeface="Hind Siliguri SemiBold"/>
              </a:rPr>
              <a:t>ধাপ ৩: অনুসন্ধান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95739" y="5023842"/>
            <a:ext cx="223644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কী-ওয়ার্ড লিখে Search বাটনে ক্লিক।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75748" y="2677120"/>
            <a:ext cx="234826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0D9488"/>
                </a:solidFill>
                <a:latin typeface="Hind Siliguri SemiBold"/>
              </a:rPr>
              <a:t>ধাপ ৪: শিক্ষা অর্জন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1659" y="3067645"/>
            <a:ext cx="223644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সঠিক ওয়েবসাইট থেকে তথ্য সংগ্রহ করা।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760809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766E"/>
                </a:solidFill>
                <a:latin typeface="Hind Siliguri"/>
              </a:rPr>
              <a:t>ইন্টারনেটে শিক্ষণীয় তথ্য খোঁজার ধাপ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1500" y="1408509"/>
            <a:ext cx="11049000" cy="28575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737345" y="4138017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573265" y="4138017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409184" y="4138017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10245104" y="4138017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30375"/>
            <a:ext cx="3524250" cy="304383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2530375"/>
            <a:ext cx="3524250" cy="304383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2530375"/>
            <a:ext cx="3524250" cy="30438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83493" y="3616225"/>
            <a:ext cx="2100262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0" i="0" u="none">
                <a:solidFill>
                  <a:srgbClr val="0F172A"/>
                </a:solidFill>
                <a:latin typeface="Hind Siliguri SemiBold"/>
              </a:rPr>
              <a:t>ক-দল (দলীয় কাজ)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1525" y="4159150"/>
            <a:ext cx="312420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শিক্ষায় ইন্টারনেট ব্যবহারের ৫টি প্রধান উপকারিতা খাতায় লেখ।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60870" y="3616225"/>
            <a:ext cx="2070258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0" i="0" u="none">
                <a:solidFill>
                  <a:srgbClr val="0F172A"/>
                </a:solidFill>
                <a:latin typeface="Hind Siliguri SemiBold"/>
              </a:rPr>
              <a:t>খ-দল (দলীয় কাজ)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3900" y="4159150"/>
            <a:ext cx="3124200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এনসিটিবি (NCTB) ওয়েবসাইট থেকে কীভাবে পাঠ্যবই ডাউনলোড করবে তা সংক্ষেপে ব্যাখ্যা কর।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88253" y="3616225"/>
            <a:ext cx="1940242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0" i="0" u="none">
                <a:solidFill>
                  <a:srgbClr val="0F172A"/>
                </a:solidFill>
                <a:latin typeface="Hind Siliguri SemiBold"/>
              </a:rPr>
              <a:t>মূল্যায়ন (প্রশ্নোত্তর)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05850" y="4159150"/>
            <a:ext cx="2305050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১. উইকিপিডিয়া কী?</a:t>
            </a:r>
            <a:r>
              <a:t>
</a:t>
            </a:r>
            <a:r>
              <a:rPr sz="1650" b="0" i="0" u="none">
                <a:solidFill>
                  <a:srgbClr val="334155"/>
                </a:solidFill>
                <a:latin typeface="Hind Siliguri"/>
              </a:rPr>
              <a:t> ২. দুটি সার্চ ইঞ্জিনের নাম বলো।</a:t>
            </a:r>
            <a:r>
              <a:t>
</a:t>
            </a:r>
            <a:r>
              <a:rPr sz="1650" b="0" i="0" u="none">
                <a:solidFill>
                  <a:srgbClr val="334155"/>
                </a:solidFill>
                <a:latin typeface="Hind Siliguri"/>
              </a:rPr>
              <a:t> ৩. ই-বুকের পূর্ণরূপ কী?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1212" y="2920900"/>
            <a:ext cx="504825" cy="4000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5975" y="2920900"/>
            <a:ext cx="400050" cy="4000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5975" y="2920900"/>
            <a:ext cx="304800" cy="4000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760809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766E"/>
                </a:solidFill>
                <a:latin typeface="Hind Siliguri"/>
              </a:rPr>
              <a:t>দলীয় কাজ ও মূল্যায়ন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1408509"/>
            <a:ext cx="11049000" cy="28575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287" y="3750319"/>
            <a:ext cx="5305425" cy="647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1045368"/>
            <a:ext cx="11601450" cy="1104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400" b="1" i="0" u="none">
                <a:solidFill>
                  <a:srgbClr val="0F766E"/>
                </a:solidFill>
                <a:latin typeface="Hind Siliguri"/>
              </a:rPr>
              <a:t>ধন্যবাদ!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293143"/>
            <a:ext cx="1104900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sz="2400" b="0" i="0" u="none">
                <a:solidFill>
                  <a:srgbClr val="0D9488"/>
                </a:solidFill>
                <a:latin typeface="Hind Siliguri SemiBold"/>
              </a:rPr>
              <a:t>সবাইকে আজকের ক্লাসে মনোযোগ দেওয়ার জন্য অনেক শুভেচ্ছা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2923579"/>
            <a:ext cx="11049000" cy="426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sz="2100" b="0" i="0" u="none">
                <a:solidFill>
                  <a:srgbClr val="334155"/>
                </a:solidFill>
                <a:latin typeface="Hind Siliguri"/>
              </a:rPr>
              <a:t>ইন্টারনেট ব্যবহার করি, নতুন নতুন জ্ঞান অর্জন করি।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187" y="3959869"/>
            <a:ext cx="266700" cy="209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740</Words>
  <Application>Microsoft Office PowerPoint</Application>
  <PresentationFormat>Widescreen</PresentationFormat>
  <Paragraphs>104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Hind Siliguri</vt:lpstr>
      <vt:lpstr>Hind Siliguri SemiBold</vt:lpstr>
      <vt:lpstr>Noto Serif Bengali ExtraBold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WALTON</dc:creator>
  <cp:keywords/>
  <dc:description>generated using python-pptx</dc:description>
  <cp:lastModifiedBy>WALTON</cp:lastModifiedBy>
  <cp:revision>11</cp:revision>
  <dcterms:created xsi:type="dcterms:W3CDTF">2013-01-27T09:14:16Z</dcterms:created>
  <dcterms:modified xsi:type="dcterms:W3CDTF">2026-09-30T06:14:11Z</dcterms:modified>
  <cp:category/>
</cp:coreProperties>
</file>