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6" r:id="rId2"/>
    <p:sldId id="267" r:id="rId3"/>
    <p:sldId id="290" r:id="rId4"/>
    <p:sldId id="291" r:id="rId5"/>
    <p:sldId id="302" r:id="rId6"/>
    <p:sldId id="292" r:id="rId7"/>
    <p:sldId id="293" r:id="rId8"/>
    <p:sldId id="261" r:id="rId9"/>
    <p:sldId id="303" r:id="rId10"/>
    <p:sldId id="296" r:id="rId11"/>
    <p:sldId id="295" r:id="rId12"/>
    <p:sldId id="299" r:id="rId13"/>
    <p:sldId id="297" r:id="rId14"/>
    <p:sldId id="257" r:id="rId15"/>
    <p:sldId id="300" r:id="rId16"/>
    <p:sldId id="258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981200"/>
            <a:ext cx="6781800" cy="156966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WELCOME</a:t>
            </a:r>
            <a:endParaRPr lang="en-US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3810000"/>
            <a:ext cx="1066800" cy="92333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To 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4648200"/>
            <a:ext cx="6172200" cy="1200329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7030A0"/>
                </a:solidFill>
              </a:rPr>
              <a:t>English Class</a:t>
            </a:r>
            <a:endParaRPr lang="en-US" sz="7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0_full_600_thumb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962400"/>
            <a:ext cx="2590800" cy="2362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71800" y="5181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boy jumps __________ the pond.</a:t>
            </a:r>
            <a:endParaRPr lang="en-US" sz="2800" dirty="0"/>
          </a:p>
        </p:txBody>
      </p:sp>
      <p:pic>
        <p:nvPicPr>
          <p:cNvPr id="10" name="Picture 9" descr="464786641_4a6740703d.jpg"/>
          <p:cNvPicPr>
            <a:picLocks noChangeAspect="1"/>
          </p:cNvPicPr>
          <p:nvPr/>
        </p:nvPicPr>
        <p:blipFill>
          <a:blip r:embed="rId4" cstate="print"/>
          <a:srcRect t="16400" r="3067"/>
          <a:stretch>
            <a:fillRect/>
          </a:stretch>
        </p:blipFill>
        <p:spPr>
          <a:xfrm>
            <a:off x="228600" y="1143000"/>
            <a:ext cx="2590800" cy="2438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52800" y="1447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bird is ____________ the car.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1295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on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5029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into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g running next to car.jpg"/>
          <p:cNvPicPr>
            <a:picLocks noChangeAspect="1"/>
          </p:cNvPicPr>
          <p:nvPr/>
        </p:nvPicPr>
        <p:blipFill>
          <a:blip r:embed="rId3" cstate="print"/>
          <a:srcRect l="8290" t="25175" r="12954" b="9125"/>
          <a:stretch>
            <a:fillRect/>
          </a:stretch>
        </p:blipFill>
        <p:spPr>
          <a:xfrm>
            <a:off x="533400" y="914400"/>
            <a:ext cx="2895600" cy="205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81400" y="13716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dog is walking __________ the car.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1371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by/beside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5" name="Picture 4" descr="dog-in-hot-car.jpg"/>
          <p:cNvPicPr>
            <a:picLocks noChangeAspect="1"/>
          </p:cNvPicPr>
          <p:nvPr/>
        </p:nvPicPr>
        <p:blipFill>
          <a:blip r:embed="rId4" cstate="print"/>
          <a:srcRect t="3089" r="290"/>
          <a:stretch>
            <a:fillRect/>
          </a:stretch>
        </p:blipFill>
        <p:spPr>
          <a:xfrm>
            <a:off x="228600" y="3429000"/>
            <a:ext cx="3276600" cy="23907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33800" y="46482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dog is sitting ___________ the car.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4495800"/>
            <a:ext cx="1391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In/inside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66800" y="2362200"/>
            <a:ext cx="914400" cy="9144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rPr>
              <a:t>sun</a:t>
            </a:r>
            <a:endParaRPr lang="en-US" b="1" dirty="0">
              <a:solidFill>
                <a:srgbClr val="FF0000"/>
              </a:solidFill>
              <a:latin typeface="NikoshLightBAN" pitchFamily="2" charset="0"/>
              <a:cs typeface="NikoshLightBAN" pitchFamily="2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752600"/>
            <a:ext cx="726190" cy="723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sun_white_light_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2286000"/>
            <a:ext cx="1143819" cy="12003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3000" y="2590800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sun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19050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earth moves ___________ the sun.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18288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round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1" name="Picture 10" descr="IE1EF00Z.jpg"/>
          <p:cNvPicPr>
            <a:picLocks noChangeAspect="1"/>
          </p:cNvPicPr>
          <p:nvPr/>
        </p:nvPicPr>
        <p:blipFill>
          <a:blip r:embed="rId5" cstate="print"/>
          <a:srcRect l="42000" t="16000" r="8000" b="22667"/>
          <a:stretch>
            <a:fillRect/>
          </a:stretch>
        </p:blipFill>
        <p:spPr>
          <a:xfrm>
            <a:off x="228600" y="4267200"/>
            <a:ext cx="3048000" cy="2286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52800" y="45720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car is going ___________ the tunnel.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44958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through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026 -0.06383 C -0.17395 -0.06383 -0.23125 0.01272 -0.23125 0.10823 C -0.23125 0.20328 -0.17395 0.28168 -0.1026 0.28168 C -0.03125 0.28168 0.02709 0.20328 0.02709 0.10823 C 0.02709 0.01272 -0.03125 -0.06383 -0.1026 -0.06383 Z " pathEditMode="relative" rAng="0" ptsTypes="fffff">
                                      <p:cBhvr>
                                        <p:cTn id="6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D-MB_CM_inner.jpg"/>
          <p:cNvPicPr>
            <a:picLocks noChangeAspect="1"/>
          </p:cNvPicPr>
          <p:nvPr/>
        </p:nvPicPr>
        <p:blipFill>
          <a:blip r:embed="rId3" cstate="print"/>
          <a:srcRect l="13243" t="21200" r="52162" b="25845"/>
          <a:stretch>
            <a:fillRect/>
          </a:stretch>
        </p:blipFill>
        <p:spPr>
          <a:xfrm>
            <a:off x="152400" y="1066800"/>
            <a:ext cx="2438400" cy="228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121920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Mina is sitting ______________ her mother and grandmother.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91200" y="11430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between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5" name="Picture 4" descr="pakistan-flood-relief-640x48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3810000"/>
            <a:ext cx="2514600" cy="2352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19400" y="38100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man is distributing relief _______ the flood-affected people.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41910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among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4384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Between – two/more individual persons/things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71800" y="2438400"/>
            <a:ext cx="5867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95600" y="51054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Among- more than two persons/things.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5029200"/>
            <a:ext cx="59436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 animBg="1"/>
      <p:bldP spid="10" grpId="0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838200"/>
            <a:ext cx="3200400" cy="1143000"/>
          </a:xfrm>
          <a:prstGeom prst="rect">
            <a:avLst/>
          </a:prstGeom>
        </p:spPr>
      </p:pic>
      <p:pic>
        <p:nvPicPr>
          <p:cNvPr id="13" name="Picture 12" descr="31694-Clipart-Illustration-Of-A-Friendly-Ginger-Kitty-Cat-Smiling-And-Facing-To-The-Right.jpg"/>
          <p:cNvPicPr>
            <a:picLocks noChangeAspect="1"/>
          </p:cNvPicPr>
          <p:nvPr/>
        </p:nvPicPr>
        <p:blipFill>
          <a:blip r:embed="rId3" cstate="print"/>
          <a:srcRect t="2649" r="3778" b="7285"/>
          <a:stretch>
            <a:fillRect/>
          </a:stretch>
        </p:blipFill>
        <p:spPr>
          <a:xfrm>
            <a:off x="0" y="990600"/>
            <a:ext cx="1455644" cy="914400"/>
          </a:xfrm>
          <a:prstGeom prst="rect">
            <a:avLst/>
          </a:prstGeom>
        </p:spPr>
      </p:pic>
      <p:pic>
        <p:nvPicPr>
          <p:cNvPr id="16" name="Picture 15" descr="23004.jpg"/>
          <p:cNvPicPr>
            <a:picLocks noChangeAspect="1"/>
          </p:cNvPicPr>
          <p:nvPr/>
        </p:nvPicPr>
        <p:blipFill>
          <a:blip r:embed="rId4" cstate="print"/>
          <a:srcRect r="1727" b="6061"/>
          <a:stretch>
            <a:fillRect/>
          </a:stretch>
        </p:blipFill>
        <p:spPr>
          <a:xfrm>
            <a:off x="0" y="2362200"/>
            <a:ext cx="2286000" cy="21336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19400" y="1981200"/>
            <a:ext cx="6096000" cy="52322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cat is standing  ________ the car.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943600" y="1981200"/>
            <a:ext cx="1277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behind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3886200"/>
            <a:ext cx="6248400" cy="52322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cat is sitting ___________ the chair.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715000" y="3810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under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21" name="Picture 20" descr="2356_picture_of_a_retro_image_of_a_black_cat_running_out_in_front_of_an_old_ca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419600"/>
            <a:ext cx="2514600" cy="24384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590800" y="5410200"/>
            <a:ext cx="6400800" cy="52322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black cat is running _________ the car.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019800" y="5334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In front of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d1399499.jpg"/>
          <p:cNvPicPr>
            <a:picLocks noChangeAspect="1"/>
          </p:cNvPicPr>
          <p:nvPr/>
        </p:nvPicPr>
        <p:blipFill>
          <a:blip r:embed="rId3" cstate="print"/>
          <a:srcRect r="3695" b="16779"/>
          <a:stretch>
            <a:fillRect/>
          </a:stretch>
        </p:blipFill>
        <p:spPr>
          <a:xfrm>
            <a:off x="304800" y="990600"/>
            <a:ext cx="2286000" cy="2362200"/>
          </a:xfrm>
          <a:prstGeom prst="rect">
            <a:avLst/>
          </a:prstGeom>
        </p:spPr>
      </p:pic>
      <p:pic>
        <p:nvPicPr>
          <p:cNvPr id="4" name="Picture 3" descr="IMG_9724-thumb.jpg"/>
          <p:cNvPicPr>
            <a:picLocks noChangeAspect="1"/>
          </p:cNvPicPr>
          <p:nvPr/>
        </p:nvPicPr>
        <p:blipFill>
          <a:blip r:embed="rId4" cstate="print"/>
          <a:srcRect t="13598" r="4667"/>
          <a:stretch>
            <a:fillRect/>
          </a:stretch>
        </p:blipFill>
        <p:spPr>
          <a:xfrm>
            <a:off x="304800" y="3657600"/>
            <a:ext cx="2286000" cy="29051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9400" y="1371600"/>
            <a:ext cx="632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boy is walking ______________ the stairs.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4267200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The  child is walking _______________ the stairs.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1981200"/>
            <a:ext cx="1294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down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2400" y="4724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up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2819400"/>
            <a:ext cx="5638800" cy="1600200"/>
          </a:xfrm>
          <a:prstGeom prst="rect">
            <a:avLst/>
          </a:prstGeom>
        </p:spPr>
      </p:pic>
      <p:pic>
        <p:nvPicPr>
          <p:cNvPr id="9" name="Picture 8" descr="31694-Clipart-Illustration-Of-A-Friendly-Ginger-Kitty-Cat-Smiling-And-Facing-To-The-Right.jpg"/>
          <p:cNvPicPr>
            <a:picLocks noChangeAspect="1"/>
          </p:cNvPicPr>
          <p:nvPr/>
        </p:nvPicPr>
        <p:blipFill>
          <a:blip r:embed="rId3" cstate="print"/>
          <a:srcRect l="6426" t="4396" r="3614" b="7692"/>
          <a:stretch>
            <a:fillRect/>
          </a:stretch>
        </p:blipFill>
        <p:spPr>
          <a:xfrm>
            <a:off x="152400" y="3048000"/>
            <a:ext cx="1524000" cy="106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85800"/>
            <a:ext cx="4605078" cy="1107996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en-US" sz="6600" u="sng" dirty="0" smtClean="0">
                <a:solidFill>
                  <a:srgbClr val="7030A0"/>
                </a:solidFill>
              </a:rPr>
              <a:t>Evaluation:</a:t>
            </a:r>
            <a:endParaRPr lang="en-US" sz="6600" u="sng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55 -0.07701 C 0.1625 -0.15842 0.24063 -0.23959 0.28733 -0.25717 C 0.33403 -0.27475 0.34931 -0.22849 0.36476 -0.18224 " pathEditMode="relative" ptsTypes="a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76 -0.18224 C 0.46944 -0.26503 0.5743 -0.3476 0.64514 -0.3136 C 0.71597 -0.2796 0.75295 -0.12882 0.7901 0.0222 " pathEditMode="relative" ptsTypes="a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01 0.0222 C 0.76858 0.09598 0.74722 0.16998 0.66962 0.20143 C 0.59201 0.23312 0.45851 0.22225 0.325 0.21138 " pathEditMode="relative" rAng="0" ptsTypes="a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5 0.21138 C 0.325 0.21138 0.37083 0.08904 0.41667 -0.033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667 -0.03331 C 0.41667 -0.03331 0.26459 0.05573 0.1125 0.14477 " pathEditMode="relative" ptsTypes="aA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5 0.14477 C 0.14444 0.02197 0.17656 -0.10037 0.25486 -0.15402 C 0.33316 -0.20768 0.49375 -0.21092 0.58177 -0.17785 C 0.66962 -0.14431 0.72639 -0.04857 0.78333 0.04672 " pathEditMode="relative" rAng="0" ptsTypes="aaaA">
                                      <p:cBhvr>
                                        <p:cTn id="4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01 0.0222 C 0.7901 0.0222 0.5908 -0.2056 0.39167 -0.4329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" y="-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914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Fill in the blanks with preposition from the box.</a:t>
            </a:r>
            <a:endParaRPr lang="en-US" sz="32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27432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smtClean="0"/>
              <a:t>The students are sitting _______ their class room.</a:t>
            </a:r>
          </a:p>
          <a:p>
            <a:pPr marL="342900" indent="-342900">
              <a:buAutoNum type="arabicPeriod"/>
            </a:pPr>
            <a:r>
              <a:rPr lang="en-US" sz="3200" b="1" dirty="0" smtClean="0"/>
              <a:t>The teacher entered __________ the classroom hurriedly.</a:t>
            </a:r>
          </a:p>
          <a:p>
            <a:pPr marL="342900" indent="-342900">
              <a:buAutoNum type="arabicPeriod"/>
            </a:pPr>
            <a:r>
              <a:rPr lang="en-US" sz="3200" b="1" dirty="0" smtClean="0"/>
              <a:t>Distribute the chocolates ________ the students.</a:t>
            </a:r>
          </a:p>
          <a:p>
            <a:pPr marL="342900" indent="-342900">
              <a:buAutoNum type="arabicPeriod"/>
            </a:pPr>
            <a:r>
              <a:rPr lang="en-US" sz="3200" b="1" dirty="0" smtClean="0"/>
              <a:t>The boy jumped ___________ the wall.</a:t>
            </a:r>
          </a:p>
          <a:p>
            <a:pPr marL="342900" indent="-342900">
              <a:buAutoNum type="arabicPeriod"/>
            </a:pPr>
            <a:r>
              <a:rPr lang="en-US" sz="3200" b="1" dirty="0" smtClean="0"/>
              <a:t>The roof ________ our head is white washed.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52400" y="2057400"/>
            <a:ext cx="8534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1981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on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5400" y="1981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in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057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over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1800" y="2057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by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057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between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0" y="2057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among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77000" y="2057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above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0" y="2057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into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6 -0.02035 C 0.02916 -0.02012 0.24461 0.04718 0.46024 0.1149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9112E-6 C -3.33333E-6 0.00023 -0.13993 0.11379 -0.27916 0.2282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06 0.05065 C -0.16128 0.09806 -0.25417 0.1457 -0.23385 0.1975 C -0.21337 0.24931 -0.07969 0.30527 0.05417 0.36147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02 -1.59112E-6 C -0.05625 0.05435 -0.09913 0.10916 -0.05468 0.19357 C -0.01007 0.27775 0.12188 0.39177 0.25417 0.50578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47 0.02845 C 0.04826 0.10569 0.15399 0.18317 0.09184 0.2574 C 0.02968 0.33164 -0.34063 0.41813 -0.43073 0.47317 C -0.52084 0.52822 -0.4849 0.55782 -0.44896 0.58765 " pathEditMode="relative" rAng="0" ptsTypes="aaaA">
                                      <p:cBhvr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  <p:bldP spid="12" grpId="1"/>
      <p:bldP spid="13" grpId="0"/>
      <p:bldP spid="13" grpId="1"/>
      <p:bldP spid="14" grpId="0"/>
      <p:bldP spid="15" grpId="0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90600"/>
            <a:ext cx="50956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u="sng" dirty="0" smtClean="0">
                <a:solidFill>
                  <a:srgbClr val="00B050"/>
                </a:solidFill>
              </a:rPr>
              <a:t>Homework: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590800"/>
            <a:ext cx="8382000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Write ten sentences using the following prepositions.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4343400"/>
            <a:ext cx="8763000" cy="144655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On, over, above, in, into, between, among, behind, in front of, down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4343400"/>
            <a:ext cx="87630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400800" y="6096000"/>
            <a:ext cx="2743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 descr="thank yuo rose animation glitter.png"/>
          <p:cNvPicPr>
            <a:picLocks noChangeAspect="1"/>
          </p:cNvPicPr>
          <p:nvPr/>
        </p:nvPicPr>
        <p:blipFill>
          <a:blip r:embed="rId2" cstate="print"/>
          <a:srcRect r="1835" b="1052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1219200"/>
          </a:xfrm>
        </p:spPr>
        <p:txBody>
          <a:bodyPr>
            <a:normAutofit fontScale="90000"/>
          </a:bodyPr>
          <a:lstStyle/>
          <a:p>
            <a:r>
              <a:rPr sz="11500" smtClean="0"/>
              <a:t>Presentation  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905000"/>
            <a:ext cx="6934200" cy="1569660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</a:t>
            </a:r>
          </a:p>
          <a:p>
            <a:pPr algn="ctr"/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Students of Class-vii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267200"/>
            <a:ext cx="8763000" cy="2308324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perspectiveRelaxed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A.K.M. Rezaul Karim</a:t>
            </a:r>
          </a:p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Senior English Teacher</a:t>
            </a:r>
          </a:p>
          <a:p>
            <a:pPr algn="ctr"/>
            <a:r>
              <a:rPr lang="en-US" sz="4800" dirty="0" smtClean="0">
                <a:solidFill>
                  <a:srgbClr val="002060"/>
                </a:solidFill>
              </a:rPr>
              <a:t>BAF Shaheen College Dhaka.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3429000"/>
            <a:ext cx="990600" cy="707886"/>
          </a:xfrm>
          <a:prstGeom prst="rect">
            <a:avLst/>
          </a:prstGeom>
          <a:noFill/>
          <a:ln w="34925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By-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600200"/>
            <a:ext cx="6324600" cy="228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41148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Mr. Mickey is   ___________the car.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4038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  behind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7" name="Picture 6" descr="Mickey-Mouse-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362200"/>
            <a:ext cx="1219200" cy="12192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50292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Mr. Mickey  is  _____________ the car.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733800" y="4876800"/>
            <a:ext cx="7601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on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53 -0.0895 C 0.15677 -0.2271 0.24601 -0.36471 0.29722 -0.39731 C 0.34844 -0.42992 0.36181 -0.30342 0.37465 -0.28469 " pathEditMode="relative" ptsTypes="aaA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600200"/>
            <a:ext cx="8382000" cy="2123658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2060"/>
                </a:solidFill>
              </a:rPr>
              <a:t>So, our today’s topic is ………………………..……..?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3810000"/>
            <a:ext cx="6553200" cy="1569660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r>
              <a:rPr lang="en-US" sz="9600" u="sng" dirty="0" smtClean="0">
                <a:solidFill>
                  <a:schemeClr val="tx2"/>
                </a:solidFill>
              </a:rPr>
              <a:t>Preposition</a:t>
            </a:r>
            <a:endParaRPr lang="en-US" sz="9600" u="sng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85800"/>
            <a:ext cx="5256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 dirty="0" smtClean="0">
                <a:solidFill>
                  <a:srgbClr val="0070C0"/>
                </a:solidFill>
              </a:rPr>
              <a:t>Aims and Objectives: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447800"/>
            <a:ext cx="8619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smtClean="0">
                <a:solidFill>
                  <a:srgbClr val="0070C0"/>
                </a:solidFill>
              </a:rPr>
              <a:t>By the end of the lesson you will have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2098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en-US" sz="4000" b="1" dirty="0" smtClean="0">
                <a:solidFill>
                  <a:srgbClr val="7030A0"/>
                </a:solidFill>
              </a:rPr>
              <a:t>practiced writing and speaking skill.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0999" y="3581400"/>
            <a:ext cx="85344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b) Learnt about  preposition and their       uses.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28600" y="48006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600" b="1" dirty="0" smtClean="0">
                <a:solidFill>
                  <a:srgbClr val="7030A0"/>
                </a:solidFill>
              </a:rPr>
              <a:t>c) Talked about the location of different things using correct preposition.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72529-bigthumbnail.jpg"/>
          <p:cNvPicPr>
            <a:picLocks noChangeAspect="1"/>
          </p:cNvPicPr>
          <p:nvPr/>
        </p:nvPicPr>
        <p:blipFill>
          <a:blip r:embed="rId2" cstate="print"/>
          <a:srcRect l="2500" t="35484"/>
          <a:stretch>
            <a:fillRect/>
          </a:stretch>
        </p:blipFill>
        <p:spPr>
          <a:xfrm>
            <a:off x="304800" y="685800"/>
            <a:ext cx="2971800" cy="1828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0" y="6858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There is a </a:t>
            </a:r>
            <a:r>
              <a:rPr lang="en-US" sz="3200" dirty="0" smtClean="0">
                <a:solidFill>
                  <a:srgbClr val="7030A0"/>
                </a:solidFill>
              </a:rPr>
              <a:t>cow</a:t>
            </a:r>
            <a:r>
              <a:rPr lang="en-US" sz="3200" dirty="0" smtClean="0"/>
              <a:t> </a:t>
            </a:r>
            <a:r>
              <a:rPr lang="en-US" sz="3200" u="sng" dirty="0" smtClean="0">
                <a:solidFill>
                  <a:srgbClr val="C00000"/>
                </a:solidFill>
              </a:rPr>
              <a:t>in</a:t>
            </a:r>
            <a:r>
              <a:rPr lang="en-US" sz="3200" dirty="0" smtClean="0"/>
              <a:t> the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field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5" name="Picture 4" descr="old_bangladeshi_drinking_t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590800"/>
            <a:ext cx="3048000" cy="1981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86200" y="26670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old man is fond </a:t>
            </a:r>
            <a:r>
              <a:rPr lang="en-US" sz="3200" u="sng" dirty="0" smtClean="0">
                <a:solidFill>
                  <a:srgbClr val="C00000"/>
                </a:solidFill>
              </a:rPr>
              <a:t>of</a:t>
            </a:r>
            <a:r>
              <a:rPr lang="en-US" sz="3200" dirty="0" smtClean="0"/>
              <a:t> tea.</a:t>
            </a:r>
            <a:endParaRPr lang="en-US" sz="3200" dirty="0"/>
          </a:p>
        </p:txBody>
      </p:sp>
      <p:pic>
        <p:nvPicPr>
          <p:cNvPr id="9" name="Picture 8" descr="chair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724400"/>
            <a:ext cx="2971800" cy="2133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86200" y="48006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cat jumped    </a:t>
            </a:r>
            <a:r>
              <a:rPr lang="en-US" sz="3200" dirty="0" smtClean="0">
                <a:solidFill>
                  <a:srgbClr val="C00000"/>
                </a:solidFill>
              </a:rPr>
              <a:t>off        </a:t>
            </a:r>
            <a:r>
              <a:rPr lang="en-US" sz="3200" dirty="0" smtClean="0"/>
              <a:t>it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1371600"/>
            <a:ext cx="5105400" cy="95410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Cow                   in                 field</a:t>
            </a:r>
          </a:p>
          <a:p>
            <a:r>
              <a:rPr lang="en-US" sz="2800" dirty="0" smtClean="0"/>
              <a:t>(Noun)     Preposition	  Noun</a:t>
            </a:r>
            <a:endParaRPr lang="en-US" sz="28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800600" y="16764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6858000" y="1676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886200" y="3429000"/>
            <a:ext cx="5257800" cy="89255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r>
              <a:rPr lang="en-US" sz="2800" dirty="0" smtClean="0"/>
              <a:t>fond                  of                 tea</a:t>
            </a:r>
          </a:p>
          <a:p>
            <a:r>
              <a:rPr lang="en-US" sz="2400" dirty="0" smtClean="0"/>
              <a:t>(Adjective)     Preposition	  Noun</a:t>
            </a:r>
            <a:endParaRPr lang="en-US" sz="24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953000" y="37338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6934200" y="3733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657600" y="5410200"/>
            <a:ext cx="5486400" cy="89255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r>
              <a:rPr lang="en-US" sz="2800" dirty="0" smtClean="0"/>
              <a:t>   Jumped                 off              it</a:t>
            </a:r>
          </a:p>
          <a:p>
            <a:r>
              <a:rPr lang="en-US" sz="2400" dirty="0" smtClean="0"/>
              <a:t>      Verb              Preposition      pronoun</a:t>
            </a:r>
            <a:endParaRPr lang="en-US" sz="2400" dirty="0"/>
          </a:p>
        </p:txBody>
      </p:sp>
      <p:cxnSp>
        <p:nvCxnSpPr>
          <p:cNvPr id="30" name="Straight Arrow Connector 29"/>
          <p:cNvCxnSpPr/>
          <p:nvPr/>
        </p:nvCxnSpPr>
        <p:spPr>
          <a:xfrm rot="10800000">
            <a:off x="7315200" y="57912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410200" y="57912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38600" y="43434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 cat  is    on    a  chair</a:t>
            </a:r>
            <a:endParaRPr lang="en-US" sz="3200" dirty="0"/>
          </a:p>
        </p:txBody>
      </p:sp>
      <p:pic>
        <p:nvPicPr>
          <p:cNvPr id="20" name="Picture 19" descr="31694-Clipart-Illustration-Of-A-Friendly-Ginger-Kitty-Cat-Smiling-And-Facing-To-The-Right.jpg"/>
          <p:cNvPicPr>
            <a:picLocks noChangeAspect="1"/>
          </p:cNvPicPr>
          <p:nvPr/>
        </p:nvPicPr>
        <p:blipFill>
          <a:blip r:embed="rId5" cstate="print"/>
          <a:srcRect r="222" b="6587"/>
          <a:stretch>
            <a:fillRect/>
          </a:stretch>
        </p:blipFill>
        <p:spPr>
          <a:xfrm>
            <a:off x="1295400" y="4648200"/>
            <a:ext cx="1273175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05 -0.01457 C 0.0632 -0.04348 0.10435 -0.07216 0.1165 -0.03724 C 0.12865 -0.00232 0.09879 0.15656 0.09532 0.19542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  <p:bldP spid="24" grpId="0"/>
      <p:bldP spid="2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6858000" cy="830997"/>
          </a:xfrm>
          <a:prstGeom prst="rect">
            <a:avLst/>
          </a:prstGeom>
          <a:noFill/>
          <a:scene3d>
            <a:camera prst="obliqueBottom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So, what is </a:t>
            </a:r>
            <a:r>
              <a:rPr lang="en-US" sz="4800" u="sng" dirty="0" smtClean="0">
                <a:solidFill>
                  <a:srgbClr val="C00000"/>
                </a:solidFill>
              </a:rPr>
              <a:t>preposition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1219200" y="1828801"/>
            <a:ext cx="75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u="sng" dirty="0" smtClean="0">
              <a:solidFill>
                <a:srgbClr val="C00000"/>
              </a:solidFill>
            </a:endParaRPr>
          </a:p>
          <a:p>
            <a:endParaRPr lang="en-US" dirty="0" smtClean="0"/>
          </a:p>
          <a:p>
            <a:endParaRPr lang="en-US" u="sng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4958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So, preposition is a word that is placed before a noun or pronoun to show its relation with other words in the sentence.  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7338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rgbClr val="C00000"/>
                </a:solidFill>
              </a:rPr>
              <a:t>Before noun or pronoun</a:t>
            </a:r>
            <a:endParaRPr lang="en-US" sz="32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600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rgbClr val="C00000"/>
                </a:solidFill>
              </a:rPr>
              <a:t>Pre 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smtClean="0"/>
              <a:t>means  </a:t>
            </a:r>
            <a:r>
              <a:rPr lang="en-US" sz="3200" b="1" i="1" u="sng" dirty="0" smtClean="0">
                <a:solidFill>
                  <a:srgbClr val="C00000"/>
                </a:solidFill>
              </a:rPr>
              <a:t>before</a:t>
            </a:r>
            <a:r>
              <a:rPr lang="en-US" sz="3200" b="1" i="1" dirty="0" smtClean="0"/>
              <a:t>  and </a:t>
            </a:r>
            <a:r>
              <a:rPr lang="en-US" sz="3200" b="1" i="1" u="sng" dirty="0" smtClean="0">
                <a:solidFill>
                  <a:srgbClr val="C00000"/>
                </a:solidFill>
              </a:rPr>
              <a:t>position</a:t>
            </a:r>
            <a:r>
              <a:rPr lang="en-US" sz="3200" b="1" i="1" dirty="0" smtClean="0"/>
              <a:t> means  </a:t>
            </a:r>
            <a:r>
              <a:rPr lang="en-US" sz="3200" b="1" i="1" u="sng" dirty="0" smtClean="0">
                <a:solidFill>
                  <a:srgbClr val="C00000"/>
                </a:solidFill>
              </a:rPr>
              <a:t>place</a:t>
            </a:r>
            <a:endParaRPr lang="en-US" sz="3200" b="1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2286000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/>
              <a:t>Preposition means 'that which is placed before'.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28956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Before what……………..?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14800" y="609600"/>
            <a:ext cx="2895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1" name="Picture 10" descr="botanics_chair_350.jpg"/>
          <p:cNvPicPr>
            <a:picLocks noChangeAspect="1"/>
          </p:cNvPicPr>
          <p:nvPr/>
        </p:nvPicPr>
        <p:blipFill>
          <a:blip r:embed="rId3" cstate="print"/>
          <a:srcRect l="25143" t="4571" r="22285" b="6286"/>
          <a:stretch>
            <a:fillRect/>
          </a:stretch>
        </p:blipFill>
        <p:spPr>
          <a:xfrm>
            <a:off x="1676400" y="4191000"/>
            <a:ext cx="1482969" cy="21336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76600" y="44958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cat jumped ________ the chair.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0" y="4419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over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5" name="Picture 14" descr="ca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905000"/>
            <a:ext cx="2971800" cy="1447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57600" y="12954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sun is _________ the car.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5943600" y="1295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above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9" name="Picture 18" descr="31694-Clipart-Illustration-Of-A-Friendly-Ginger-Kitty-Cat-Smiling-And-Facing-To-The-Right.jpg"/>
          <p:cNvPicPr>
            <a:picLocks noChangeAspect="1"/>
          </p:cNvPicPr>
          <p:nvPr/>
        </p:nvPicPr>
        <p:blipFill>
          <a:blip r:embed="rId5" cstate="print"/>
          <a:srcRect t="2649" r="3778" b="7285"/>
          <a:stretch>
            <a:fillRect/>
          </a:stretch>
        </p:blipFill>
        <p:spPr>
          <a:xfrm>
            <a:off x="0" y="4724400"/>
            <a:ext cx="1455644" cy="914400"/>
          </a:xfrm>
          <a:prstGeom prst="rect">
            <a:avLst/>
          </a:prstGeom>
        </p:spPr>
      </p:pic>
      <p:pic>
        <p:nvPicPr>
          <p:cNvPr id="20" name="Picture 19" descr="Sun.png"/>
          <p:cNvPicPr>
            <a:picLocks noChangeAspect="1"/>
          </p:cNvPicPr>
          <p:nvPr/>
        </p:nvPicPr>
        <p:blipFill>
          <a:blip r:embed="rId6" cstate="print"/>
          <a:srcRect l="28549" t="13120" r="33595" b="37234"/>
          <a:stretch>
            <a:fillRect/>
          </a:stretch>
        </p:blipFill>
        <p:spPr>
          <a:xfrm>
            <a:off x="762000" y="0"/>
            <a:ext cx="1524000" cy="990600"/>
          </a:xfrm>
          <a:prstGeom prst="rect">
            <a:avLst/>
          </a:prstGeom>
        </p:spPr>
      </p:pic>
      <p:sp>
        <p:nvSpPr>
          <p:cNvPr id="18" name="Up Arrow 17"/>
          <p:cNvSpPr/>
          <p:nvPr/>
        </p:nvSpPr>
        <p:spPr>
          <a:xfrm>
            <a:off x="1447800" y="1143000"/>
            <a:ext cx="228600" cy="762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600200" y="5791200"/>
          <a:ext cx="914400" cy="771525"/>
        </p:xfrm>
        <a:graphic>
          <a:graphicData uri="http://schemas.openxmlformats.org/presentationml/2006/ole">
            <p:oleObj spid="_x0000_s1026" name="Packager Shell Object" showAsIcon="1" r:id="rId7" imgW="914400" imgH="77148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08 -0.07193 C 0.1257 -0.16027 0.17032 -0.24862 0.22188 -0.22387 C 0.27327 -0.19912 0.33212 -0.06152 0.39098 0.07631 " pathEditMode="relative" ptsTypes="aaA">
                                      <p:cBhvr>
                                        <p:cTn id="4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840</TotalTime>
  <Words>435</Words>
  <Application>Microsoft Office PowerPoint</Application>
  <PresentationFormat>On-screen Show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Flow</vt:lpstr>
      <vt:lpstr>Package</vt:lpstr>
      <vt:lpstr>Slide 1</vt:lpstr>
      <vt:lpstr>Presentation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User</cp:lastModifiedBy>
  <cp:revision>93</cp:revision>
  <dcterms:created xsi:type="dcterms:W3CDTF">2006-08-16T00:00:00Z</dcterms:created>
  <dcterms:modified xsi:type="dcterms:W3CDTF">2013-01-16T06:58:43Z</dcterms:modified>
</cp:coreProperties>
</file>