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20" r:id="rId3"/>
    <p:sldMasterId id="2147483732" r:id="rId4"/>
    <p:sldMasterId id="2147483756" r:id="rId5"/>
    <p:sldMasterId id="2147483768" r:id="rId6"/>
  </p:sldMasterIdLst>
  <p:sldIdLst>
    <p:sldId id="257" r:id="rId7"/>
    <p:sldId id="260" r:id="rId8"/>
    <p:sldId id="274" r:id="rId9"/>
    <p:sldId id="259" r:id="rId10"/>
    <p:sldId id="256" r:id="rId11"/>
    <p:sldId id="277" r:id="rId12"/>
    <p:sldId id="263" r:id="rId13"/>
    <p:sldId id="270" r:id="rId14"/>
    <p:sldId id="268" r:id="rId15"/>
    <p:sldId id="287" r:id="rId16"/>
    <p:sldId id="288" r:id="rId17"/>
    <p:sldId id="289" r:id="rId18"/>
    <p:sldId id="284" r:id="rId19"/>
    <p:sldId id="283" r:id="rId20"/>
    <p:sldId id="282" r:id="rId21"/>
    <p:sldId id="273" r:id="rId22"/>
    <p:sldId id="279" r:id="rId23"/>
    <p:sldId id="278" r:id="rId24"/>
    <p:sldId id="280" r:id="rId25"/>
    <p:sldId id="281" r:id="rId26"/>
    <p:sldId id="29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FBEA"/>
    <a:srgbClr val="CCFFCC"/>
    <a:srgbClr val="22A1CE"/>
    <a:srgbClr val="FF9900"/>
    <a:srgbClr val="2F4381"/>
    <a:srgbClr val="FF3399"/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39" autoAdjust="0"/>
    <p:restoredTop sz="94004" autoAdjust="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99554B-50BD-41C6-9B42-383BDFA84B3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8115440-3494-4C2F-950A-BC7C7BA7B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HMH0uQDEOU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ainb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 rot="1602723">
            <a:off x="3931963" y="1120392"/>
            <a:ext cx="53340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স্বাগতম</a:t>
            </a:r>
            <a:endParaRPr kumimoji="0" lang="en-US" sz="138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33400" y="2514600"/>
            <a:ext cx="6400800" cy="1981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মোঃ আলতাব হোসেন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সহকারী শিক্ষক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গবর্নমেন্ট ল্যাবরেটরি হাই স্কুল, ঢাকা-১২০৫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bn-BD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bn-BD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bn-BD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45720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১০ম শ্রেণী</a:t>
            </a:r>
          </a:p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3800" y="50292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প্রিজম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327818667_img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09600"/>
            <a:ext cx="7543800" cy="4381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3048000" y="1752600"/>
            <a:ext cx="2209800" cy="1981200"/>
          </a:xfrm>
          <a:prstGeom prst="triangle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2" idx="1"/>
            <a:endCxn id="2" idx="5"/>
          </p:cNvCxnSpPr>
          <p:nvPr/>
        </p:nvCxnSpPr>
        <p:spPr>
          <a:xfrm rot="10800000" flipH="1">
            <a:off x="3600450" y="2743200"/>
            <a:ext cx="1104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267200" y="2286000"/>
            <a:ext cx="914400" cy="83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2971800" y="2362200"/>
            <a:ext cx="1295400" cy="76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581400" y="1752600"/>
            <a:ext cx="2743200" cy="9906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267200" y="2514600"/>
            <a:ext cx="457200" cy="2286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1"/>
          <p:cNvGrpSpPr/>
          <p:nvPr/>
        </p:nvGrpSpPr>
        <p:grpSpPr>
          <a:xfrm>
            <a:off x="1733550" y="2731532"/>
            <a:ext cx="1847850" cy="609600"/>
            <a:chOff x="1752600" y="2743200"/>
            <a:chExt cx="1847850" cy="609600"/>
          </a:xfrm>
        </p:grpSpPr>
        <p:cxnSp>
          <p:nvCxnSpPr>
            <p:cNvPr id="4" name="Straight Connector 3"/>
            <p:cNvCxnSpPr>
              <a:endCxn id="2" idx="1"/>
            </p:cNvCxnSpPr>
            <p:nvPr/>
          </p:nvCxnSpPr>
          <p:spPr>
            <a:xfrm flipV="1">
              <a:off x="1752600" y="2743200"/>
              <a:ext cx="1847850" cy="609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Isosceles Triangle 37"/>
            <p:cNvSpPr/>
            <p:nvPr/>
          </p:nvSpPr>
          <p:spPr>
            <a:xfrm rot="3984529" flipH="1">
              <a:off x="2151944" y="3035994"/>
              <a:ext cx="155974" cy="27834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22"/>
          <p:cNvGrpSpPr/>
          <p:nvPr/>
        </p:nvGrpSpPr>
        <p:grpSpPr>
          <a:xfrm>
            <a:off x="4705350" y="2743200"/>
            <a:ext cx="1543050" cy="762000"/>
            <a:chOff x="4705350" y="2743200"/>
            <a:chExt cx="1543050" cy="762000"/>
          </a:xfrm>
        </p:grpSpPr>
        <p:cxnSp>
          <p:nvCxnSpPr>
            <p:cNvPr id="19" name="Straight Connector 18"/>
            <p:cNvCxnSpPr>
              <a:stCxn id="2" idx="5"/>
            </p:cNvCxnSpPr>
            <p:nvPr/>
          </p:nvCxnSpPr>
          <p:spPr>
            <a:xfrm>
              <a:off x="4705350" y="2743200"/>
              <a:ext cx="1543050" cy="76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Isosceles Triangle 38"/>
            <p:cNvSpPr/>
            <p:nvPr/>
          </p:nvSpPr>
          <p:spPr>
            <a:xfrm rot="6696995" flipH="1">
              <a:off x="5002228" y="2818528"/>
              <a:ext cx="130144" cy="19432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981200" y="43434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প্রিজমে আলোর প্রতিসরণ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600200" y="33528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00800" y="3352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181600" y="2133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400800" y="1447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981200" y="1828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219200" y="3276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114800" y="3124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</a:t>
            </a:r>
            <a:endParaRPr lang="en-US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3962400" y="2057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505200" y="2743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B</a:t>
            </a:r>
            <a:endParaRPr lang="en-US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95800" y="2819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grpSp>
        <p:nvGrpSpPr>
          <p:cNvPr id="7" name="Group 45"/>
          <p:cNvGrpSpPr/>
          <p:nvPr/>
        </p:nvGrpSpPr>
        <p:grpSpPr>
          <a:xfrm>
            <a:off x="76200" y="-228600"/>
            <a:ext cx="2438400" cy="3429000"/>
            <a:chOff x="152400" y="-381000"/>
            <a:chExt cx="2438400" cy="3429000"/>
          </a:xfrm>
        </p:grpSpPr>
        <p:sp>
          <p:nvSpPr>
            <p:cNvPr id="26" name="Rectangle 25"/>
            <p:cNvSpPr/>
            <p:nvPr/>
          </p:nvSpPr>
          <p:spPr>
            <a:xfrm>
              <a:off x="228600" y="609600"/>
              <a:ext cx="2286000" cy="152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2400" y="2286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solidFill>
                    <a:schemeClr val="accent6">
                      <a:lumMod val="75000"/>
                    </a:schemeClr>
                  </a:solidFill>
                  <a:latin typeface="NikoshLightBAN" pitchFamily="2" charset="0"/>
                  <a:cs typeface="NikoshLightBAN" pitchFamily="2" charset="0"/>
                </a:rPr>
                <a:t>বায়ু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latin typeface="NikoshLightBAN" pitchFamily="2" charset="0"/>
                <a:cs typeface="NikoshLight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81200" y="762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solidFill>
                    <a:srgbClr val="FF0000"/>
                  </a:solidFill>
                  <a:latin typeface="NikoshLightBAN" pitchFamily="2" charset="0"/>
                  <a:cs typeface="NikoshLightBAN" pitchFamily="2" charset="0"/>
                </a:rPr>
                <a:t>কাঁচ</a:t>
              </a:r>
              <a:endParaRPr lang="en-US" dirty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endParaRPr>
            </a:p>
          </p:txBody>
        </p:sp>
        <p:sp>
          <p:nvSpPr>
            <p:cNvPr id="29" name="24-Point Star 28"/>
            <p:cNvSpPr/>
            <p:nvPr/>
          </p:nvSpPr>
          <p:spPr>
            <a:xfrm>
              <a:off x="152400" y="-381000"/>
              <a:ext cx="304800" cy="304800"/>
            </a:xfrm>
            <a:prstGeom prst="star24">
              <a:avLst>
                <a:gd name="adj" fmla="val 606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>
              <a:off x="343694" y="494506"/>
              <a:ext cx="16002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877094" y="2247106"/>
              <a:ext cx="16002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31"/>
            <p:cNvGrpSpPr/>
            <p:nvPr/>
          </p:nvGrpSpPr>
          <p:grpSpPr>
            <a:xfrm>
              <a:off x="533400" y="0"/>
              <a:ext cx="609600" cy="685800"/>
              <a:chOff x="1524000" y="381000"/>
              <a:chExt cx="609600" cy="685800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1485900" y="419100"/>
                <a:ext cx="685800" cy="6096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Isosceles Triangle 34"/>
              <p:cNvSpPr/>
              <p:nvPr/>
            </p:nvSpPr>
            <p:spPr>
              <a:xfrm rot="8491597">
                <a:off x="1628821" y="527582"/>
                <a:ext cx="154473" cy="145909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35"/>
            <p:cNvGrpSpPr/>
            <p:nvPr/>
          </p:nvGrpSpPr>
          <p:grpSpPr>
            <a:xfrm>
              <a:off x="1143000" y="609600"/>
              <a:ext cx="533400" cy="1524000"/>
              <a:chOff x="2133600" y="1066800"/>
              <a:chExt cx="533400" cy="1524000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rot="16200000" flipH="1">
                <a:off x="1638300" y="1562100"/>
                <a:ext cx="1524000" cy="5334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Isosceles Triangle 39"/>
              <p:cNvSpPr/>
              <p:nvPr/>
            </p:nvSpPr>
            <p:spPr>
              <a:xfrm rot="9804467">
                <a:off x="2243372" y="1567833"/>
                <a:ext cx="188392" cy="262599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41"/>
            <p:cNvGrpSpPr/>
            <p:nvPr/>
          </p:nvGrpSpPr>
          <p:grpSpPr>
            <a:xfrm>
              <a:off x="1676400" y="2133600"/>
              <a:ext cx="609600" cy="685800"/>
              <a:chOff x="2667000" y="2590801"/>
              <a:chExt cx="609600" cy="68580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 rot="16200000" flipH="1">
                <a:off x="2628900" y="2628901"/>
                <a:ext cx="685800" cy="6096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Isosceles Triangle 44"/>
              <p:cNvSpPr/>
              <p:nvPr/>
            </p:nvSpPr>
            <p:spPr>
              <a:xfrm rot="8491597">
                <a:off x="2941106" y="2927815"/>
                <a:ext cx="154473" cy="145909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6" name="Arc 45"/>
          <p:cNvSpPr/>
          <p:nvPr/>
        </p:nvSpPr>
        <p:spPr>
          <a:xfrm>
            <a:off x="4495800" y="2286000"/>
            <a:ext cx="609600" cy="762000"/>
          </a:xfrm>
          <a:prstGeom prst="arc">
            <a:avLst>
              <a:gd name="adj1" fmla="val 16200000"/>
              <a:gd name="adj2" fmla="val 2945143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5410200" y="2514600"/>
            <a:ext cx="2590800" cy="523220"/>
            <a:chOff x="5410200" y="2514600"/>
            <a:chExt cx="2590800" cy="523220"/>
          </a:xfrm>
        </p:grpSpPr>
        <p:sp>
          <p:nvSpPr>
            <p:cNvPr id="42" name="TextBox 41"/>
            <p:cNvSpPr txBox="1"/>
            <p:nvPr/>
          </p:nvSpPr>
          <p:spPr>
            <a:xfrm>
              <a:off x="6400800" y="2514600"/>
              <a:ext cx="16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বিচ্যূতি কোণ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rot="10800000">
              <a:off x="5410200" y="2590800"/>
              <a:ext cx="914400" cy="2286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2514600" y="1752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8 -0.00833 L 0.21753 -0.09444 L 0.33368 -0.09444 L 0.4934 0.01088 " pathEditMode="relative" ptsTypes="AAAA">
                                      <p:cBhvr>
                                        <p:cTn id="104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155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1155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1" dur="1155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3" dur="1155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2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3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1" grpId="0"/>
      <p:bldP spid="44" grpId="0" animBg="1"/>
      <p:bldP spid="44" grpId="1" animBg="1"/>
      <p:bldP spid="51" grpId="0"/>
      <p:bldP spid="53" grpId="0"/>
      <p:bldP spid="46" grpId="0" animBg="1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sosceles Triangle 29"/>
          <p:cNvSpPr/>
          <p:nvPr/>
        </p:nvSpPr>
        <p:spPr>
          <a:xfrm>
            <a:off x="2819400" y="762000"/>
            <a:ext cx="3200400" cy="3048000"/>
          </a:xfrm>
          <a:prstGeom prst="triangle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1676400" y="2286000"/>
            <a:ext cx="1905000" cy="76200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outerShdw blurRad="50800" dist="50800" dir="5400000" algn="ctr" rotWithShape="0">
              <a:schemeClr val="tx1">
                <a:lumMod val="9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0" idx="1"/>
            <a:endCxn id="30" idx="5"/>
          </p:cNvCxnSpPr>
          <p:nvPr/>
        </p:nvCxnSpPr>
        <p:spPr>
          <a:xfrm rot="10800000" flipH="1">
            <a:off x="3619500" y="2286000"/>
            <a:ext cx="1600200" cy="1588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295900" y="2286000"/>
            <a:ext cx="2705100" cy="53340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0" idx="1"/>
          </p:cNvCxnSpPr>
          <p:nvPr/>
        </p:nvCxnSpPr>
        <p:spPr>
          <a:xfrm rot="10800000" flipH="1" flipV="1">
            <a:off x="3619500" y="2286000"/>
            <a:ext cx="1638300" cy="762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486400" y="2667000"/>
            <a:ext cx="2438400" cy="990600"/>
          </a:xfrm>
          <a:prstGeom prst="line">
            <a:avLst/>
          </a:prstGeom>
          <a:ln w="28575">
            <a:solidFill>
              <a:srgbClr val="22A1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0" idx="1"/>
          </p:cNvCxnSpPr>
          <p:nvPr/>
        </p:nvCxnSpPr>
        <p:spPr>
          <a:xfrm rot="10800000" flipH="1" flipV="1">
            <a:off x="3619500" y="2286000"/>
            <a:ext cx="1790700" cy="381000"/>
          </a:xfrm>
          <a:prstGeom prst="line">
            <a:avLst/>
          </a:prstGeom>
          <a:ln w="28575">
            <a:solidFill>
              <a:srgbClr val="22A1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257800" y="2209800"/>
            <a:ext cx="2743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657600" y="2209800"/>
            <a:ext cx="1447800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334000" y="2362200"/>
            <a:ext cx="2667000" cy="6858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410200" y="2590800"/>
            <a:ext cx="2514600" cy="914400"/>
          </a:xfrm>
          <a:prstGeom prst="line">
            <a:avLst/>
          </a:prstGeom>
          <a:ln w="28575">
            <a:solidFill>
              <a:srgbClr val="2F43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30" idx="1"/>
          </p:cNvCxnSpPr>
          <p:nvPr/>
        </p:nvCxnSpPr>
        <p:spPr>
          <a:xfrm rot="10800000" flipH="1" flipV="1">
            <a:off x="3619500" y="2286000"/>
            <a:ext cx="1714500" cy="304800"/>
          </a:xfrm>
          <a:prstGeom prst="line">
            <a:avLst/>
          </a:prstGeom>
          <a:ln w="28575">
            <a:solidFill>
              <a:srgbClr val="2F43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334000" y="2438400"/>
            <a:ext cx="2667000" cy="8382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30" idx="1"/>
          </p:cNvCxnSpPr>
          <p:nvPr/>
        </p:nvCxnSpPr>
        <p:spPr>
          <a:xfrm rot="10800000" flipH="1" flipV="1">
            <a:off x="3619500" y="2286000"/>
            <a:ext cx="1638300" cy="1524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562600" y="2819400"/>
            <a:ext cx="2362200" cy="10668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0800000" flipH="1" flipV="1">
            <a:off x="3581400" y="2286000"/>
            <a:ext cx="1866900" cy="5334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>
            <a:off x="4191000" y="990600"/>
            <a:ext cx="1752600" cy="2743200"/>
          </a:xfrm>
          <a:custGeom>
            <a:avLst/>
            <a:gdLst>
              <a:gd name="connsiteX0" fmla="*/ 265471 w 1799303"/>
              <a:gd name="connsiteY0" fmla="*/ 0 h 2846439"/>
              <a:gd name="connsiteX1" fmla="*/ 0 w 1799303"/>
              <a:gd name="connsiteY1" fmla="*/ 501446 h 2846439"/>
              <a:gd name="connsiteX2" fmla="*/ 1327355 w 1799303"/>
              <a:gd name="connsiteY2" fmla="*/ 2831691 h 2846439"/>
              <a:gd name="connsiteX3" fmla="*/ 1799303 w 1799303"/>
              <a:gd name="connsiteY3" fmla="*/ 2846439 h 2846439"/>
              <a:gd name="connsiteX4" fmla="*/ 265471 w 1799303"/>
              <a:gd name="connsiteY4" fmla="*/ 0 h 284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303" h="2846439">
                <a:moveTo>
                  <a:pt x="265471" y="0"/>
                </a:moveTo>
                <a:lnTo>
                  <a:pt x="0" y="501446"/>
                </a:lnTo>
                <a:lnTo>
                  <a:pt x="1327355" y="2831691"/>
                </a:lnTo>
                <a:lnTo>
                  <a:pt x="1799303" y="2846439"/>
                </a:lnTo>
                <a:lnTo>
                  <a:pt x="265471" y="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  <a:effectLst>
            <a:glow rad="228600">
              <a:schemeClr val="tx1">
                <a:lumMod val="6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1295400" y="3048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2590800" y="1752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2590800" y="1981200"/>
            <a:ext cx="152400" cy="1524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2590800" y="2209800"/>
            <a:ext cx="152400" cy="152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2590800" y="24384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2590800" y="2819400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2590800" y="3048000"/>
            <a:ext cx="152400" cy="1524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2590800" y="3276600"/>
            <a:ext cx="152400" cy="1524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2286000" y="4673025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প্রিজমে আলোর বিচ্ছূরণ </a:t>
            </a:r>
            <a:endParaRPr lang="en-US" sz="32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9" name="Straight Connector 118"/>
          <p:cNvCxnSpPr/>
          <p:nvPr/>
        </p:nvCxnSpPr>
        <p:spPr>
          <a:xfrm rot="16200000" flipH="1">
            <a:off x="3733800" y="1524000"/>
            <a:ext cx="2971800" cy="1600200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 -0.02037 L 0.24426 -0.12778 " pathEditMode="relative" ptsTypes="AA">
                                      <p:cBhvr>
                                        <p:cTn id="94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77 0.06666 L 0.27934 0.05602 L 0.57604 0.10972 " pathEditMode="relative" ptsTypes="AAA">
                                      <p:cBhvr>
                                        <p:cTn id="96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03 0.03542 L 0.27934 0.03125 L 0.57604 0.10856 " pathEditMode="relative" ptsTypes="AAA">
                                      <p:cBhvr>
                                        <p:cTn id="98" dur="3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03 0.00648 L 0.27604 0.00648 L 0.57291 0.10533 " pathEditMode="relative" ptsTypes="AAA">
                                      <p:cBhvr>
                                        <p:cTn id="100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63 -0.03125 L 0.2809 -0.01181 L 0.5776 0.10856 " pathEditMode="relative" ptsTypes="AAA">
                                      <p:cBhvr>
                                        <p:cTn id="102" dur="3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89 -0.0868 L 0.29062 -0.04583 L 0.57118 0.0831 " pathEditMode="relative" ptsTypes="AAA">
                                      <p:cBhvr>
                                        <p:cTn id="104" dur="3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3 -0.11783 L 0.29375 -0.07061 L 0.56961 0.07338 " pathEditMode="relative" ptsTypes="AAA">
                                      <p:cBhvr>
                                        <p:cTn id="106" dur="3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89 -0.15116 L 0.30191 -0.08241 L 0.56475 0.07454 " pathEditMode="relative" ptsTypes="AAA">
                                      <p:cBhvr>
                                        <p:cTn id="108" dur="3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08" grpId="0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048000" y="5257800"/>
            <a:ext cx="1828800" cy="1371600"/>
          </a:xfrm>
          <a:prstGeom prst="cloudCallout">
            <a:avLst>
              <a:gd name="adj1" fmla="val 66289"/>
              <a:gd name="adj2" fmla="val -18093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inth.jpg"/>
          <p:cNvPicPr>
            <a:picLocks noChangeAspect="1"/>
          </p:cNvPicPr>
          <p:nvPr/>
        </p:nvPicPr>
        <p:blipFill>
          <a:blip r:embed="rId2"/>
          <a:srcRect b="9091"/>
          <a:stretch>
            <a:fillRect/>
          </a:stretch>
        </p:blipFill>
        <p:spPr>
          <a:xfrm>
            <a:off x="457200" y="228599"/>
            <a:ext cx="8393430" cy="48893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5562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রংধনু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04800"/>
            <a:ext cx="6172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"/>
          <p:cNvGrpSpPr/>
          <p:nvPr/>
        </p:nvGrpSpPr>
        <p:grpSpPr>
          <a:xfrm>
            <a:off x="762000" y="5257800"/>
            <a:ext cx="1905000" cy="1371600"/>
            <a:chOff x="762000" y="5257800"/>
            <a:chExt cx="1905000" cy="1371600"/>
          </a:xfrm>
        </p:grpSpPr>
        <p:sp>
          <p:nvSpPr>
            <p:cNvPr id="4" name="Cloud Callout 3"/>
            <p:cNvSpPr/>
            <p:nvPr/>
          </p:nvSpPr>
          <p:spPr>
            <a:xfrm rot="669104">
              <a:off x="762000" y="5257800"/>
              <a:ext cx="1905000" cy="1371600"/>
            </a:xfrm>
            <a:prstGeom prst="cloudCallout">
              <a:avLst>
                <a:gd name="adj1" fmla="val 69349"/>
                <a:gd name="adj2" fmla="val -8093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143000" y="5410200"/>
              <a:ext cx="1143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বৃষ্টি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947585" y="914400"/>
            <a:ext cx="1524000" cy="1447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5252385" y="1143000"/>
            <a:ext cx="1219200" cy="3048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257800" y="1219200"/>
            <a:ext cx="1061385" cy="100717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" idx="1"/>
          </p:cNvCxnSpPr>
          <p:nvPr/>
        </p:nvCxnSpPr>
        <p:spPr>
          <a:xfrm rot="16200000" flipH="1">
            <a:off x="5698589" y="598605"/>
            <a:ext cx="92775" cy="11484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2" idx="3"/>
          </p:cNvCxnSpPr>
          <p:nvPr/>
        </p:nvCxnSpPr>
        <p:spPr>
          <a:xfrm rot="10800000" flipV="1">
            <a:off x="5170771" y="1447799"/>
            <a:ext cx="1300815" cy="70237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029199" y="2590800"/>
            <a:ext cx="1524000" cy="1447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5333999" y="2819400"/>
            <a:ext cx="1219200" cy="304800"/>
          </a:xfrm>
          <a:prstGeom prst="line">
            <a:avLst/>
          </a:prstGeom>
          <a:ln w="28575">
            <a:solidFill>
              <a:srgbClr val="2F43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5339414" y="2895600"/>
            <a:ext cx="1061385" cy="100717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4" idx="1"/>
          </p:cNvCxnSpPr>
          <p:nvPr/>
        </p:nvCxnSpPr>
        <p:spPr>
          <a:xfrm rot="16200000" flipH="1">
            <a:off x="5780203" y="2275005"/>
            <a:ext cx="92775" cy="114841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34" idx="3"/>
          </p:cNvCxnSpPr>
          <p:nvPr/>
        </p:nvCxnSpPr>
        <p:spPr>
          <a:xfrm rot="10800000" flipV="1">
            <a:off x="5252385" y="3124199"/>
            <a:ext cx="1300815" cy="702375"/>
          </a:xfrm>
          <a:prstGeom prst="line">
            <a:avLst/>
          </a:prstGeom>
          <a:ln w="28575">
            <a:solidFill>
              <a:srgbClr val="2F43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924800" y="1600200"/>
            <a:ext cx="838200" cy="4189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R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chemeClr val="accent1"/>
                </a:solidFill>
                <a:latin typeface="Arial Black" pitchFamily="34" charset="0"/>
              </a:rPr>
              <a:t>O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chemeClr val="accent4"/>
                </a:solidFill>
                <a:latin typeface="Arial Black" pitchFamily="34" charset="0"/>
              </a:rPr>
              <a:t>Y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 Black" pitchFamily="34" charset="0"/>
              </a:rPr>
              <a:t>G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2F4381"/>
                </a:solidFill>
                <a:latin typeface="Arial Black" pitchFamily="34" charset="0"/>
              </a:rPr>
              <a:t>B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I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7030A0"/>
                </a:solidFill>
                <a:latin typeface="Arial Black" pitchFamily="34" charset="0"/>
              </a:rPr>
              <a:t>V</a:t>
            </a:r>
          </a:p>
        </p:txBody>
      </p:sp>
      <p:grpSp>
        <p:nvGrpSpPr>
          <p:cNvPr id="3" name="Group 51"/>
          <p:cNvGrpSpPr/>
          <p:nvPr/>
        </p:nvGrpSpPr>
        <p:grpSpPr>
          <a:xfrm>
            <a:off x="2737785" y="1126425"/>
            <a:ext cx="2432985" cy="397575"/>
            <a:chOff x="2737785" y="1126425"/>
            <a:chExt cx="2432985" cy="397575"/>
          </a:xfrm>
        </p:grpSpPr>
        <p:cxnSp>
          <p:nvCxnSpPr>
            <p:cNvPr id="5" name="Straight Connector 4"/>
            <p:cNvCxnSpPr>
              <a:endCxn id="2" idx="1"/>
            </p:cNvCxnSpPr>
            <p:nvPr/>
          </p:nvCxnSpPr>
          <p:spPr>
            <a:xfrm flipV="1">
              <a:off x="2737785" y="1126425"/>
              <a:ext cx="2432985" cy="3975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Isosceles Triangle 46"/>
            <p:cNvSpPr/>
            <p:nvPr/>
          </p:nvSpPr>
          <p:spPr>
            <a:xfrm rot="4365591">
              <a:off x="3520436" y="1290609"/>
              <a:ext cx="221938" cy="145554"/>
            </a:xfrm>
            <a:prstGeom prst="triangle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52"/>
          <p:cNvGrpSpPr/>
          <p:nvPr/>
        </p:nvGrpSpPr>
        <p:grpSpPr>
          <a:xfrm>
            <a:off x="2139015" y="2209800"/>
            <a:ext cx="3118785" cy="1981200"/>
            <a:chOff x="2133600" y="2209800"/>
            <a:chExt cx="3118785" cy="1981200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2133600" y="2209800"/>
              <a:ext cx="3118785" cy="1981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Isosceles Triangle 47"/>
            <p:cNvSpPr/>
            <p:nvPr/>
          </p:nvSpPr>
          <p:spPr>
            <a:xfrm rot="14863058">
              <a:off x="4174159" y="2711141"/>
              <a:ext cx="186081" cy="25314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56"/>
          <p:cNvGrpSpPr/>
          <p:nvPr/>
        </p:nvGrpSpPr>
        <p:grpSpPr>
          <a:xfrm>
            <a:off x="2438400" y="3886200"/>
            <a:ext cx="2895600" cy="1600200"/>
            <a:chOff x="2438400" y="3886200"/>
            <a:chExt cx="2895600" cy="1600200"/>
          </a:xfrm>
        </p:grpSpPr>
        <p:cxnSp>
          <p:nvCxnSpPr>
            <p:cNvPr id="38" name="Straight Connector 37"/>
            <p:cNvCxnSpPr/>
            <p:nvPr/>
          </p:nvCxnSpPr>
          <p:spPr>
            <a:xfrm flipV="1">
              <a:off x="2438400" y="3886200"/>
              <a:ext cx="2895600" cy="160020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Isosceles Triangle 48"/>
            <p:cNvSpPr/>
            <p:nvPr/>
          </p:nvSpPr>
          <p:spPr>
            <a:xfrm rot="14710816">
              <a:off x="3902871" y="4499284"/>
              <a:ext cx="162033" cy="213531"/>
            </a:xfrm>
            <a:prstGeom prst="triangle">
              <a:avLst/>
            </a:prstGeom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55"/>
          <p:cNvGrpSpPr/>
          <p:nvPr/>
        </p:nvGrpSpPr>
        <p:grpSpPr>
          <a:xfrm>
            <a:off x="2286000" y="3825323"/>
            <a:ext cx="2966384" cy="594277"/>
            <a:chOff x="2286000" y="3825323"/>
            <a:chExt cx="2966384" cy="594277"/>
          </a:xfrm>
        </p:grpSpPr>
        <p:cxnSp>
          <p:nvCxnSpPr>
            <p:cNvPr id="37" name="Straight Connector 36"/>
            <p:cNvCxnSpPr>
              <a:endCxn id="34" idx="3"/>
            </p:cNvCxnSpPr>
            <p:nvPr/>
          </p:nvCxnSpPr>
          <p:spPr>
            <a:xfrm flipV="1">
              <a:off x="2286000" y="3826575"/>
              <a:ext cx="2966384" cy="593025"/>
            </a:xfrm>
            <a:prstGeom prst="line">
              <a:avLst/>
            </a:prstGeom>
            <a:ln w="28575">
              <a:solidFill>
                <a:srgbClr val="2F43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Isosceles Triangle 49"/>
            <p:cNvSpPr/>
            <p:nvPr/>
          </p:nvSpPr>
          <p:spPr>
            <a:xfrm rot="15714728">
              <a:off x="4515675" y="3819963"/>
              <a:ext cx="222861" cy="233581"/>
            </a:xfrm>
            <a:prstGeom prst="triangle">
              <a:avLst/>
            </a:prstGeom>
            <a:ln w="28575">
              <a:solidFill>
                <a:srgbClr val="2F43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53"/>
          <p:cNvGrpSpPr/>
          <p:nvPr/>
        </p:nvGrpSpPr>
        <p:grpSpPr>
          <a:xfrm>
            <a:off x="2133600" y="2150175"/>
            <a:ext cx="3037170" cy="897825"/>
            <a:chOff x="2133600" y="2150175"/>
            <a:chExt cx="3037170" cy="897825"/>
          </a:xfrm>
        </p:grpSpPr>
        <p:cxnSp>
          <p:nvCxnSpPr>
            <p:cNvPr id="6" name="Straight Connector 5"/>
            <p:cNvCxnSpPr>
              <a:endCxn id="2" idx="3"/>
            </p:cNvCxnSpPr>
            <p:nvPr/>
          </p:nvCxnSpPr>
          <p:spPr>
            <a:xfrm flipV="1">
              <a:off x="2133600" y="2150175"/>
              <a:ext cx="3037170" cy="897825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Isosceles Triangle 50"/>
            <p:cNvSpPr/>
            <p:nvPr/>
          </p:nvSpPr>
          <p:spPr>
            <a:xfrm rot="15451923">
              <a:off x="3465610" y="2470193"/>
              <a:ext cx="270789" cy="256110"/>
            </a:xfrm>
            <a:prstGeom prst="triangle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58"/>
          <p:cNvGrpSpPr/>
          <p:nvPr/>
        </p:nvGrpSpPr>
        <p:grpSpPr>
          <a:xfrm>
            <a:off x="2819399" y="2802825"/>
            <a:ext cx="2432985" cy="473775"/>
            <a:chOff x="2819399" y="2802825"/>
            <a:chExt cx="2432985" cy="473775"/>
          </a:xfrm>
        </p:grpSpPr>
        <p:cxnSp>
          <p:nvCxnSpPr>
            <p:cNvPr id="36" name="Straight Connector 35"/>
            <p:cNvCxnSpPr>
              <a:endCxn id="34" idx="1"/>
            </p:cNvCxnSpPr>
            <p:nvPr/>
          </p:nvCxnSpPr>
          <p:spPr>
            <a:xfrm flipV="1">
              <a:off x="2819399" y="2802825"/>
              <a:ext cx="2432985" cy="3975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Isosceles Triangle 57"/>
            <p:cNvSpPr/>
            <p:nvPr/>
          </p:nvSpPr>
          <p:spPr>
            <a:xfrm rot="5400000">
              <a:off x="3001669" y="3018132"/>
              <a:ext cx="304799" cy="212138"/>
            </a:xfrm>
            <a:prstGeom prst="triangle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2286000" y="57912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বৃষ্টির ফোঁটায় আলোর প্রতিসরণ ও প্রতিফলন</a:t>
            </a:r>
            <a:endParaRPr lang="en-US" sz="32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 descr="Ey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99545">
            <a:off x="721326" y="3527417"/>
            <a:ext cx="1058014" cy="1752600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2133600" y="15240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3" name="Oval 42"/>
          <p:cNvSpPr/>
          <p:nvPr/>
        </p:nvSpPr>
        <p:spPr>
          <a:xfrm>
            <a:off x="2438400" y="3124200"/>
            <a:ext cx="228600" cy="228600"/>
          </a:xfrm>
          <a:prstGeom prst="ellipse">
            <a:avLst/>
          </a:prstGeom>
          <a:solidFill>
            <a:srgbClr val="2F4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5" name="Rectangle 64"/>
          <p:cNvSpPr/>
          <p:nvPr/>
        </p:nvSpPr>
        <p:spPr>
          <a:xfrm>
            <a:off x="228600" y="762000"/>
            <a:ext cx="1828800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 rot="5400000">
            <a:off x="457994" y="838200"/>
            <a:ext cx="10668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609600" y="1371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81000" y="1295400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04800" y="990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304800" y="152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বায়ু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371600" y="129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কাঁচ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rot="5400000">
            <a:off x="495300" y="952500"/>
            <a:ext cx="6858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419100" y="800100"/>
            <a:ext cx="609600" cy="5334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0800000" flipV="1">
            <a:off x="457200" y="762000"/>
            <a:ext cx="5334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10800000" flipV="1">
            <a:off x="990600" y="533400"/>
            <a:ext cx="609600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10800000">
            <a:off x="990600" y="762000"/>
            <a:ext cx="76200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0800000">
            <a:off x="990600" y="762000"/>
            <a:ext cx="5334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895600" y="1524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বৃষ্টির ফোঁটা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5257800" y="76200"/>
            <a:ext cx="3352800" cy="21336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5181600" y="533400"/>
            <a:ext cx="3810000" cy="59302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eform 71"/>
          <p:cNvSpPr/>
          <p:nvPr/>
        </p:nvSpPr>
        <p:spPr>
          <a:xfrm>
            <a:off x="6975987" y="589935"/>
            <a:ext cx="1592826" cy="848033"/>
          </a:xfrm>
          <a:custGeom>
            <a:avLst/>
            <a:gdLst>
              <a:gd name="connsiteX0" fmla="*/ 0 w 1592826"/>
              <a:gd name="connsiteY0" fmla="*/ 530942 h 848033"/>
              <a:gd name="connsiteX1" fmla="*/ 235974 w 1592826"/>
              <a:gd name="connsiteY1" fmla="*/ 693175 h 848033"/>
              <a:gd name="connsiteX2" fmla="*/ 604684 w 1592826"/>
              <a:gd name="connsiteY2" fmla="*/ 825910 h 848033"/>
              <a:gd name="connsiteX3" fmla="*/ 988142 w 1592826"/>
              <a:gd name="connsiteY3" fmla="*/ 811162 h 848033"/>
              <a:gd name="connsiteX4" fmla="*/ 1386348 w 1592826"/>
              <a:gd name="connsiteY4" fmla="*/ 604684 h 848033"/>
              <a:gd name="connsiteX5" fmla="*/ 1548581 w 1592826"/>
              <a:gd name="connsiteY5" fmla="*/ 368710 h 848033"/>
              <a:gd name="connsiteX6" fmla="*/ 1592826 w 1592826"/>
              <a:gd name="connsiteY6" fmla="*/ 0 h 84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2826" h="848033">
                <a:moveTo>
                  <a:pt x="0" y="530942"/>
                </a:moveTo>
                <a:cubicBezTo>
                  <a:pt x="67596" y="587478"/>
                  <a:pt x="135193" y="644014"/>
                  <a:pt x="235974" y="693175"/>
                </a:cubicBezTo>
                <a:cubicBezTo>
                  <a:pt x="336755" y="742336"/>
                  <a:pt x="479323" y="806246"/>
                  <a:pt x="604684" y="825910"/>
                </a:cubicBezTo>
                <a:cubicBezTo>
                  <a:pt x="730045" y="845574"/>
                  <a:pt x="857865" y="848033"/>
                  <a:pt x="988142" y="811162"/>
                </a:cubicBezTo>
                <a:cubicBezTo>
                  <a:pt x="1118419" y="774291"/>
                  <a:pt x="1292942" y="678426"/>
                  <a:pt x="1386348" y="604684"/>
                </a:cubicBezTo>
                <a:cubicBezTo>
                  <a:pt x="1479755" y="530942"/>
                  <a:pt x="1514168" y="469491"/>
                  <a:pt x="1548581" y="368710"/>
                </a:cubicBezTo>
                <a:cubicBezTo>
                  <a:pt x="1582994" y="267929"/>
                  <a:pt x="1587910" y="133964"/>
                  <a:pt x="1592826" y="0"/>
                </a:cubicBezTo>
              </a:path>
            </a:pathLst>
          </a:cu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7391400" y="7620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+mj-lt"/>
                <a:cs typeface="NikoshBAN" pitchFamily="2" charset="0"/>
              </a:rPr>
              <a:t>138</a:t>
            </a:r>
            <a:r>
              <a:rPr lang="en-US" sz="3200" b="1" baseline="50000" dirty="0" smtClean="0">
                <a:solidFill>
                  <a:srgbClr val="FF0000"/>
                </a:solidFill>
                <a:latin typeface="+mj-lt"/>
                <a:cs typeface="NikoshBAN" pitchFamily="2" charset="0"/>
              </a:rPr>
              <a:t>0</a:t>
            </a:r>
            <a:endParaRPr lang="en-US" sz="3200" b="1" baseline="50000" dirty="0">
              <a:solidFill>
                <a:srgbClr val="FF0000"/>
              </a:solidFill>
              <a:latin typeface="+mj-lt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77 -0.09283 L 0.09705 -0.12709 " pathEditMode="relative" ptsTypes="AAA">
                                      <p:cBhvr>
                                        <p:cTn id="6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608 -0.08495 L 0.13472 -0.08495 " pathEditMode="relative" ptsTypes="AAA">
                                      <p:cBhvr>
                                        <p:cTn id="7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198 -0.04653 L 0.12413 0.00208 " pathEditMode="relative" ptsTypes="AAA">
                                      <p:cBhvr>
                                        <p:cTn id="7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4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6389 -0.01945 L 0.31702 -0.07107 L 0.44618 -0.06042 L 0.33004 0.0838 L -0.08455 0.43634 " pathEditMode="relative" ptsTypes="AAAAA">
                                      <p:cBhvr>
                                        <p:cTn id="164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3055 -0.00764 L 0.29496 -0.06366 L 0.43541 -0.01412 L 0.2967 0.08472 L -0.11459 0.19445 " pathEditMode="relative" ptsTypes="AAAAA">
                                      <p:cBhvr>
                                        <p:cTn id="16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000"/>
                            </p:stCondLst>
                            <p:childTnLst>
                              <p:par>
                                <p:cTn id="1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46" grpId="0"/>
      <p:bldP spid="60" grpId="0"/>
      <p:bldP spid="35" grpId="0" animBg="1"/>
      <p:bldP spid="35" grpId="1" animBg="1"/>
      <p:bldP spid="43" grpId="0" animBg="1"/>
      <p:bldP spid="43" grpId="1" animBg="1"/>
      <p:bldP spid="65" grpId="0" animBg="1"/>
      <p:bldP spid="67" grpId="0" animBg="1"/>
      <p:bldP spid="68" grpId="0" animBg="1"/>
      <p:bldP spid="69" grpId="0" animBg="1"/>
      <p:bldP spid="70" grpId="0"/>
      <p:bldP spid="71" grpId="0"/>
      <p:bldP spid="52" grpId="0"/>
      <p:bldP spid="72" grpId="0" animBg="1"/>
      <p:bldP spid="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24-Point Star 18"/>
          <p:cNvSpPr/>
          <p:nvPr/>
        </p:nvSpPr>
        <p:spPr>
          <a:xfrm rot="2568593">
            <a:off x="7627533" y="83733"/>
            <a:ext cx="1143000" cy="1143000"/>
          </a:xfrm>
          <a:prstGeom prst="star24">
            <a:avLst>
              <a:gd name="adj" fmla="val 1510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93179">
            <a:off x="6096000" y="5109497"/>
            <a:ext cx="1524000" cy="113890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001000" y="15240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সূর্য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28600" y="2099370"/>
            <a:ext cx="60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R</a:t>
            </a:r>
          </a:p>
          <a:p>
            <a:r>
              <a:rPr lang="en-US" sz="3200" dirty="0" smtClean="0">
                <a:solidFill>
                  <a:schemeClr val="accent1"/>
                </a:solidFill>
                <a:latin typeface="Arial Black" pitchFamily="34" charset="0"/>
              </a:rPr>
              <a:t>O</a:t>
            </a:r>
          </a:p>
          <a:p>
            <a:r>
              <a:rPr lang="en-US" sz="3200" dirty="0" smtClean="0">
                <a:solidFill>
                  <a:schemeClr val="accent4"/>
                </a:solidFill>
                <a:latin typeface="Arial Black" pitchFamily="34" charset="0"/>
              </a:rPr>
              <a:t>Y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Arial Black" pitchFamily="34" charset="0"/>
              </a:rPr>
              <a:t>G</a:t>
            </a:r>
          </a:p>
          <a:p>
            <a:r>
              <a:rPr lang="en-US" sz="3200" dirty="0" smtClean="0">
                <a:solidFill>
                  <a:srgbClr val="2F4381"/>
                </a:solidFill>
                <a:latin typeface="Arial Black" pitchFamily="34" charset="0"/>
              </a:rPr>
              <a:t>B</a:t>
            </a:r>
          </a:p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I</a:t>
            </a:r>
          </a:p>
          <a:p>
            <a:r>
              <a:rPr lang="en-US" sz="3200" dirty="0" smtClean="0">
                <a:solidFill>
                  <a:srgbClr val="7030A0"/>
                </a:solidFill>
                <a:latin typeface="Arial Black" pitchFamily="34" charset="0"/>
              </a:rPr>
              <a:t>V</a:t>
            </a:r>
          </a:p>
        </p:txBody>
      </p:sp>
      <p:sp>
        <p:nvSpPr>
          <p:cNvPr id="63" name="Oval 62"/>
          <p:cNvSpPr/>
          <p:nvPr/>
        </p:nvSpPr>
        <p:spPr>
          <a:xfrm>
            <a:off x="7315200" y="228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467600" y="1066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696200" y="14478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7467600" y="4572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467600" y="8382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2819400" y="53340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রংধনু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Block Arc 52"/>
          <p:cNvSpPr/>
          <p:nvPr/>
        </p:nvSpPr>
        <p:spPr>
          <a:xfrm>
            <a:off x="838200" y="1066800"/>
            <a:ext cx="5105400" cy="4800600"/>
          </a:xfrm>
          <a:prstGeom prst="blockArc">
            <a:avLst>
              <a:gd name="adj1" fmla="val 10907165"/>
              <a:gd name="adj2" fmla="val 46532"/>
              <a:gd name="adj3" fmla="val 6043"/>
            </a:avLst>
          </a:prstGeom>
          <a:solidFill>
            <a:srgbClr val="FF0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Block Arc 69"/>
          <p:cNvSpPr/>
          <p:nvPr/>
        </p:nvSpPr>
        <p:spPr>
          <a:xfrm>
            <a:off x="914400" y="1143000"/>
            <a:ext cx="4953000" cy="4876800"/>
          </a:xfrm>
          <a:prstGeom prst="blockArc">
            <a:avLst>
              <a:gd name="adj1" fmla="val 11146616"/>
              <a:gd name="adj2" fmla="val 21450399"/>
              <a:gd name="adj3" fmla="val 6002"/>
            </a:avLst>
          </a:prstGeom>
          <a:solidFill>
            <a:srgbClr val="FF99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7239000" y="609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1" descr="rainb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54072">
            <a:off x="-354695" y="1039272"/>
            <a:ext cx="7391400" cy="3651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0" presetClass="path" presetSubtype="0" repeatCount="5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6441 0.14189 L -0.07414 0.76134 " pathEditMode="relative" ptsTypes="AAA">
                                      <p:cBhvr>
                                        <p:cTn id="3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3229 0.0926 L -0.07257 0.69236 " pathEditMode="relative" ptsTypes="AAA">
                                      <p:cBhvr>
                                        <p:cTn id="4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4028 0.09884 L -0.09358 0.63634 " pathEditMode="relative" ptsTypes="AAA">
                                      <p:cBhvr>
                                        <p:cTn id="4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2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0" presetClass="path" presetSubtype="0" repeatCount="5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467 0.10324 L -0.0967 0.70972 " pathEditMode="relative" ptsTypes="AAA">
                                      <p:cBhvr>
                                        <p:cTn id="6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8073 0.09676 L -0.09688 0.66204 " pathEditMode="relative" ptsTypes="AAA">
                                      <p:cBhvr>
                                        <p:cTn id="6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70642 0.13981 L -0.11927 0.57639 " pathEditMode="relative" ptsTypes="AAA">
                                      <p:cBhvr>
                                        <p:cTn id="6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2" presetClass="entr" presetSubtype="1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0"/>
      <p:bldP spid="62" grpId="0"/>
      <p:bldP spid="63" grpId="1" animBg="1"/>
      <p:bldP spid="64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4" grpId="0"/>
      <p:bldP spid="53" grpId="0" animBg="1"/>
      <p:bldP spid="70" grpId="1" animBg="1"/>
      <p:bldP spid="7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lowchart: Alternate Process 99"/>
          <p:cNvSpPr/>
          <p:nvPr/>
        </p:nvSpPr>
        <p:spPr>
          <a:xfrm>
            <a:off x="2514600" y="76200"/>
            <a:ext cx="3962400" cy="838200"/>
          </a:xfrm>
          <a:prstGeom prst="flowChartAlternateProcess">
            <a:avLst/>
          </a:prstGeom>
          <a:solidFill>
            <a:srgbClr val="C5FB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0"/>
            <a:ext cx="3276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47"/>
          <p:cNvGrpSpPr/>
          <p:nvPr/>
        </p:nvGrpSpPr>
        <p:grpSpPr>
          <a:xfrm>
            <a:off x="5943600" y="2667000"/>
            <a:ext cx="381000" cy="304800"/>
            <a:chOff x="4343400" y="2438400"/>
            <a:chExt cx="1066800" cy="763588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4572000" y="2590800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5"/>
            <p:cNvGrpSpPr/>
            <p:nvPr/>
          </p:nvGrpSpPr>
          <p:grpSpPr>
            <a:xfrm>
              <a:off x="4343400" y="2438400"/>
              <a:ext cx="1066800" cy="763588"/>
              <a:chOff x="4343400" y="2438400"/>
              <a:chExt cx="1066800" cy="763588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 rot="10800000">
                <a:off x="4343400" y="2438400"/>
                <a:ext cx="838200" cy="762000"/>
              </a:xfrm>
              <a:prstGeom prst="line">
                <a:avLst/>
              </a:prstGeom>
              <a:ln w="762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33"/>
              <p:cNvGrpSpPr/>
              <p:nvPr/>
            </p:nvGrpSpPr>
            <p:grpSpPr>
              <a:xfrm>
                <a:off x="4419600" y="2438400"/>
                <a:ext cx="990600" cy="763588"/>
                <a:chOff x="4419600" y="2438400"/>
                <a:chExt cx="990600" cy="763588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>
                  <a:off x="4419600" y="2438400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4724400" y="2743200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4876800" y="2895600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5029200" y="3048000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5181600" y="3200400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" name="Group 67"/>
          <p:cNvGrpSpPr/>
          <p:nvPr/>
        </p:nvGrpSpPr>
        <p:grpSpPr>
          <a:xfrm>
            <a:off x="5943600" y="3657600"/>
            <a:ext cx="381000" cy="304800"/>
            <a:chOff x="4343400" y="2438400"/>
            <a:chExt cx="1066800" cy="763588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4572000" y="2590800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35"/>
            <p:cNvGrpSpPr/>
            <p:nvPr/>
          </p:nvGrpSpPr>
          <p:grpSpPr>
            <a:xfrm>
              <a:off x="4343400" y="2438400"/>
              <a:ext cx="1066800" cy="763588"/>
              <a:chOff x="4343400" y="2438400"/>
              <a:chExt cx="1066800" cy="763588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 rot="10800000">
                <a:off x="4343400" y="2438400"/>
                <a:ext cx="838200" cy="762000"/>
              </a:xfrm>
              <a:prstGeom prst="line">
                <a:avLst/>
              </a:prstGeom>
              <a:ln w="762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Group 33"/>
              <p:cNvGrpSpPr/>
              <p:nvPr/>
            </p:nvGrpSpPr>
            <p:grpSpPr>
              <a:xfrm>
                <a:off x="4419600" y="2438400"/>
                <a:ext cx="990600" cy="763588"/>
                <a:chOff x="4419600" y="2438400"/>
                <a:chExt cx="990600" cy="763588"/>
              </a:xfrm>
            </p:grpSpPr>
            <p:cxnSp>
              <p:nvCxnSpPr>
                <p:cNvPr id="73" name="Straight Connector 72"/>
                <p:cNvCxnSpPr/>
                <p:nvPr/>
              </p:nvCxnSpPr>
              <p:spPr>
                <a:xfrm>
                  <a:off x="4419600" y="2438400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4724400" y="2743200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4876800" y="2895600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5029200" y="3048000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5181600" y="3200400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" name="Group 77"/>
          <p:cNvGrpSpPr/>
          <p:nvPr/>
        </p:nvGrpSpPr>
        <p:grpSpPr>
          <a:xfrm>
            <a:off x="5943600" y="1676400"/>
            <a:ext cx="381000" cy="304800"/>
            <a:chOff x="4343400" y="2438400"/>
            <a:chExt cx="1066800" cy="763588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4572000" y="2590800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5"/>
            <p:cNvGrpSpPr/>
            <p:nvPr/>
          </p:nvGrpSpPr>
          <p:grpSpPr>
            <a:xfrm>
              <a:off x="4343400" y="2438400"/>
              <a:ext cx="1066800" cy="763588"/>
              <a:chOff x="4343400" y="2438400"/>
              <a:chExt cx="1066800" cy="763588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 rot="10800000">
                <a:off x="4343400" y="2438400"/>
                <a:ext cx="838200" cy="762000"/>
              </a:xfrm>
              <a:prstGeom prst="line">
                <a:avLst/>
              </a:prstGeom>
              <a:ln w="762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Group 33"/>
              <p:cNvGrpSpPr/>
              <p:nvPr/>
            </p:nvGrpSpPr>
            <p:grpSpPr>
              <a:xfrm>
                <a:off x="4419600" y="2438400"/>
                <a:ext cx="990600" cy="763588"/>
                <a:chOff x="4419600" y="2438400"/>
                <a:chExt cx="990600" cy="763588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>
                  <a:off x="4419600" y="2438400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4724400" y="2743200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4876800" y="2895600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5029200" y="3048000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5181600" y="3200400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2" name="Group 87"/>
          <p:cNvGrpSpPr/>
          <p:nvPr/>
        </p:nvGrpSpPr>
        <p:grpSpPr>
          <a:xfrm>
            <a:off x="5943600" y="1143000"/>
            <a:ext cx="381000" cy="304800"/>
            <a:chOff x="4343400" y="2438400"/>
            <a:chExt cx="1066800" cy="763588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4572000" y="2590800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35"/>
            <p:cNvGrpSpPr/>
            <p:nvPr/>
          </p:nvGrpSpPr>
          <p:grpSpPr>
            <a:xfrm>
              <a:off x="4343400" y="2438400"/>
              <a:ext cx="1066800" cy="763588"/>
              <a:chOff x="4343400" y="2438400"/>
              <a:chExt cx="1066800" cy="763588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 rot="10800000">
                <a:off x="4343400" y="2438400"/>
                <a:ext cx="838200" cy="762000"/>
              </a:xfrm>
              <a:prstGeom prst="line">
                <a:avLst/>
              </a:prstGeom>
              <a:ln w="762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33"/>
              <p:cNvGrpSpPr/>
              <p:nvPr/>
            </p:nvGrpSpPr>
            <p:grpSpPr>
              <a:xfrm>
                <a:off x="4419600" y="2438400"/>
                <a:ext cx="990600" cy="763588"/>
                <a:chOff x="4419600" y="2438400"/>
                <a:chExt cx="990600" cy="763588"/>
              </a:xfrm>
            </p:grpSpPr>
            <p:cxnSp>
              <p:nvCxnSpPr>
                <p:cNvPr id="93" name="Straight Connector 92"/>
                <p:cNvCxnSpPr/>
                <p:nvPr/>
              </p:nvCxnSpPr>
              <p:spPr>
                <a:xfrm>
                  <a:off x="4419600" y="2438400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4724400" y="2743200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4876800" y="2895600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5029200" y="3048000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5181600" y="3200400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5" name="Group 97"/>
          <p:cNvGrpSpPr/>
          <p:nvPr/>
        </p:nvGrpSpPr>
        <p:grpSpPr>
          <a:xfrm>
            <a:off x="5943600" y="4114800"/>
            <a:ext cx="381000" cy="304800"/>
            <a:chOff x="4343400" y="2438400"/>
            <a:chExt cx="1066800" cy="763588"/>
          </a:xfrm>
        </p:grpSpPr>
        <p:cxnSp>
          <p:nvCxnSpPr>
            <p:cNvPr id="99" name="Straight Connector 98"/>
            <p:cNvCxnSpPr/>
            <p:nvPr/>
          </p:nvCxnSpPr>
          <p:spPr>
            <a:xfrm>
              <a:off x="4572000" y="2590800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35"/>
            <p:cNvGrpSpPr/>
            <p:nvPr/>
          </p:nvGrpSpPr>
          <p:grpSpPr>
            <a:xfrm>
              <a:off x="4343400" y="2438400"/>
              <a:ext cx="1066800" cy="763588"/>
              <a:chOff x="4343400" y="2438400"/>
              <a:chExt cx="1066800" cy="763588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10800000">
                <a:off x="4343400" y="2438400"/>
                <a:ext cx="838200" cy="762000"/>
              </a:xfrm>
              <a:prstGeom prst="line">
                <a:avLst/>
              </a:prstGeom>
              <a:ln w="762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oup 33"/>
              <p:cNvGrpSpPr/>
              <p:nvPr/>
            </p:nvGrpSpPr>
            <p:grpSpPr>
              <a:xfrm>
                <a:off x="4419600" y="2438400"/>
                <a:ext cx="990600" cy="763588"/>
                <a:chOff x="4419600" y="2438400"/>
                <a:chExt cx="990600" cy="763588"/>
              </a:xfrm>
            </p:grpSpPr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4419600" y="2438400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4724400" y="2743200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4876800" y="2895600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5029200" y="3048000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5181600" y="3200400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8" name="Group 107"/>
          <p:cNvGrpSpPr/>
          <p:nvPr/>
        </p:nvGrpSpPr>
        <p:grpSpPr>
          <a:xfrm>
            <a:off x="5943600" y="2209800"/>
            <a:ext cx="381000" cy="304800"/>
            <a:chOff x="4343400" y="2438400"/>
            <a:chExt cx="1066800" cy="763588"/>
          </a:xfrm>
        </p:grpSpPr>
        <p:cxnSp>
          <p:nvCxnSpPr>
            <p:cNvPr id="109" name="Straight Connector 108"/>
            <p:cNvCxnSpPr/>
            <p:nvPr/>
          </p:nvCxnSpPr>
          <p:spPr>
            <a:xfrm>
              <a:off x="4572000" y="2590800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35"/>
            <p:cNvGrpSpPr/>
            <p:nvPr/>
          </p:nvGrpSpPr>
          <p:grpSpPr>
            <a:xfrm>
              <a:off x="4343400" y="2438400"/>
              <a:ext cx="1066800" cy="763588"/>
              <a:chOff x="4343400" y="2438400"/>
              <a:chExt cx="1066800" cy="763588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 rot="10800000">
                <a:off x="4343400" y="2438400"/>
                <a:ext cx="838200" cy="762000"/>
              </a:xfrm>
              <a:prstGeom prst="line">
                <a:avLst/>
              </a:prstGeom>
              <a:ln w="762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33"/>
              <p:cNvGrpSpPr/>
              <p:nvPr/>
            </p:nvGrpSpPr>
            <p:grpSpPr>
              <a:xfrm>
                <a:off x="4419600" y="2438400"/>
                <a:ext cx="990600" cy="763588"/>
                <a:chOff x="4419600" y="2438400"/>
                <a:chExt cx="990600" cy="763588"/>
              </a:xfrm>
            </p:grpSpPr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4419600" y="2438400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4724400" y="2743200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4876800" y="2895600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5029200" y="3048000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5181600" y="3200400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1" name="Group 117"/>
          <p:cNvGrpSpPr/>
          <p:nvPr/>
        </p:nvGrpSpPr>
        <p:grpSpPr>
          <a:xfrm>
            <a:off x="5943600" y="3200400"/>
            <a:ext cx="381000" cy="304800"/>
            <a:chOff x="4343400" y="2438400"/>
            <a:chExt cx="1066800" cy="763588"/>
          </a:xfrm>
        </p:grpSpPr>
        <p:cxnSp>
          <p:nvCxnSpPr>
            <p:cNvPr id="119" name="Straight Connector 118"/>
            <p:cNvCxnSpPr/>
            <p:nvPr/>
          </p:nvCxnSpPr>
          <p:spPr>
            <a:xfrm>
              <a:off x="4572000" y="2590800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35"/>
            <p:cNvGrpSpPr/>
            <p:nvPr/>
          </p:nvGrpSpPr>
          <p:grpSpPr>
            <a:xfrm>
              <a:off x="4343400" y="2438400"/>
              <a:ext cx="1066800" cy="763588"/>
              <a:chOff x="4343400" y="2438400"/>
              <a:chExt cx="1066800" cy="763588"/>
            </a:xfrm>
          </p:grpSpPr>
          <p:cxnSp>
            <p:nvCxnSpPr>
              <p:cNvPr id="121" name="Straight Connector 120"/>
              <p:cNvCxnSpPr/>
              <p:nvPr/>
            </p:nvCxnSpPr>
            <p:spPr>
              <a:xfrm rot="10800000">
                <a:off x="4343400" y="2438400"/>
                <a:ext cx="838200" cy="762000"/>
              </a:xfrm>
              <a:prstGeom prst="line">
                <a:avLst/>
              </a:prstGeom>
              <a:ln w="762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" name="Group 33"/>
              <p:cNvGrpSpPr/>
              <p:nvPr/>
            </p:nvGrpSpPr>
            <p:grpSpPr>
              <a:xfrm>
                <a:off x="4419600" y="2438400"/>
                <a:ext cx="990600" cy="763588"/>
                <a:chOff x="4419600" y="2438400"/>
                <a:chExt cx="990600" cy="763588"/>
              </a:xfrm>
            </p:grpSpPr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419600" y="2438400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4724400" y="2743200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4876800" y="2895600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5029200" y="3048000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>
                  <a:off x="5181600" y="3200400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29" name="Straight Connector 128"/>
          <p:cNvCxnSpPr/>
          <p:nvPr/>
        </p:nvCxnSpPr>
        <p:spPr>
          <a:xfrm>
            <a:off x="3124200" y="1293812"/>
            <a:ext cx="29718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3124200" y="1828800"/>
            <a:ext cx="2971800" cy="1588"/>
          </a:xfrm>
          <a:prstGeom prst="line">
            <a:avLst/>
          </a:prstGeom>
          <a:ln w="28575">
            <a:solidFill>
              <a:srgbClr val="B38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124200" y="2362200"/>
            <a:ext cx="2971800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124200" y="2817812"/>
            <a:ext cx="297180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3124200" y="3352800"/>
            <a:ext cx="2971800" cy="1588"/>
          </a:xfrm>
          <a:prstGeom prst="line">
            <a:avLst/>
          </a:prstGeom>
          <a:ln w="28575">
            <a:solidFill>
              <a:srgbClr val="2F43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3124200" y="3810000"/>
            <a:ext cx="2971800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124200" y="4265612"/>
            <a:ext cx="297180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V="1">
            <a:off x="685800" y="1296988"/>
            <a:ext cx="5410200" cy="37322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V="1">
            <a:off x="685800" y="1828800"/>
            <a:ext cx="5334000" cy="3200400"/>
          </a:xfrm>
          <a:prstGeom prst="line">
            <a:avLst/>
          </a:prstGeom>
          <a:ln w="28575">
            <a:solidFill>
              <a:srgbClr val="B38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V="1">
            <a:off x="685800" y="2362200"/>
            <a:ext cx="5334000" cy="26670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685800" y="2819400"/>
            <a:ext cx="5410200" cy="22098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685800" y="3352800"/>
            <a:ext cx="5334000" cy="1676400"/>
          </a:xfrm>
          <a:prstGeom prst="line">
            <a:avLst/>
          </a:prstGeom>
          <a:ln w="28575">
            <a:solidFill>
              <a:srgbClr val="2F43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685800" y="3810000"/>
            <a:ext cx="5410200" cy="12192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flipV="1">
            <a:off x="685800" y="4267200"/>
            <a:ext cx="5410200" cy="762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Oval 182"/>
          <p:cNvSpPr/>
          <p:nvPr/>
        </p:nvSpPr>
        <p:spPr>
          <a:xfrm>
            <a:off x="2895600" y="1219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2895600" y="17526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2895600" y="22860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2895600" y="2743200"/>
            <a:ext cx="152400" cy="152400"/>
          </a:xfrm>
          <a:prstGeom prst="ellipse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2895600" y="3276600"/>
            <a:ext cx="152400" cy="152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2895600" y="3733800"/>
            <a:ext cx="152400" cy="152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2895600" y="41910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609600" y="4876800"/>
            <a:ext cx="2286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TextBox 194"/>
          <p:cNvSpPr txBox="1"/>
          <p:nvPr/>
        </p:nvSpPr>
        <p:spPr>
          <a:xfrm>
            <a:off x="1143000" y="51816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আলোক রশ্মির রংগুলো চিহ্নিত কর।</a:t>
            </a:r>
          </a:p>
          <a:p>
            <a:pPr>
              <a:buFont typeface="Wingdings" pitchFamily="2" charset="2"/>
              <a:buChar char="v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প্রতিফলনের ফলে রশ্মির রঙের কী পরিবর্তন হবে তা ব্যাখ্যা কর।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781800" y="22098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দর্পণ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6" name="24-Point Star 135"/>
          <p:cNvSpPr/>
          <p:nvPr/>
        </p:nvSpPr>
        <p:spPr>
          <a:xfrm rot="2568593">
            <a:off x="236132" y="7533"/>
            <a:ext cx="1143000" cy="1143000"/>
          </a:xfrm>
          <a:prstGeom prst="star24">
            <a:avLst>
              <a:gd name="adj" fmla="val 1510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/>
          <p:cNvSpPr txBox="1"/>
          <p:nvPr/>
        </p:nvSpPr>
        <p:spPr>
          <a:xfrm>
            <a:off x="304800" y="12954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সূর্য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-1.11111E-6 L 0.3375 0.00208 L -0.25 0.54583 " pathEditMode="relative" ptsTypes="AAA">
                                      <p:cBhvr>
                                        <p:cTn id="31" dur="3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55112E-17 -6.66667E-6 L 0.33438 -6.66667E-6 L -0.25 0.46874 " pathEditMode="relative" ptsTypes="AAA">
                                      <p:cBhvr>
                                        <p:cTn id="33" dur="3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55112E-17 7.77778E-6 L 0.33438 0.00209 L -0.25 0.39167 " pathEditMode="relative" ptsTypes="AAA">
                                      <p:cBhvr>
                                        <p:cTn id="35" dur="3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61111E-6 -3.33333E-6 L 0.33767 0.00417 L -0.25139 0.32917 " pathEditMode="relative" ptsTypes="AAA">
                                      <p:cBhvr>
                                        <p:cTn id="37" dur="3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-4.44444E-6 L 0.33594 -4.44444E-6 L -0.25 0.24584 " pathEditMode="relative" ptsTypes="AAA">
                                      <p:cBhvr>
                                        <p:cTn id="39" dur="3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-4.44444E-6 L 0.3375 -4.44444E-6 L -0.24844 0.17708 " pathEditMode="relative" ptsTypes="AAA">
                                      <p:cBhvr>
                                        <p:cTn id="41" dur="3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55112E-17 -1.11111E-6 L 0.33594 0.00209 L -0.25 0.11459 " pathEditMode="relative" ptsTypes="AAA">
                                      <p:cBhvr>
                                        <p:cTn id="43" dur="3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28" grpId="0"/>
      <p:bldP spid="136" grpId="0" animBg="1"/>
      <p:bldP spid="1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04800"/>
            <a:ext cx="3276600" cy="1143000"/>
          </a:xfrm>
        </p:spPr>
        <p:txBody>
          <a:bodyPr>
            <a:noAutofit/>
          </a:bodyPr>
          <a:lstStyle/>
          <a:p>
            <a:pPr algn="ctr"/>
            <a:r>
              <a:rPr lang="bn-BD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286000"/>
            <a:ext cx="64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মৌলিক রংগুলো কি কি?</a:t>
            </a: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bn-BD" sz="36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আলোর বিক্ষেপণ বলতে কী বোঝায় ? </a:t>
            </a: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আলোর বিক্ষেপণের উদাহরণ দাও ।</a:t>
            </a: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পরিপূরক বর্ণ কী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220037">
            <a:off x="107118" y="691724"/>
            <a:ext cx="3810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rainb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657350"/>
            <a:ext cx="2971800" cy="16954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895600" y="1828800"/>
            <a:ext cx="1905000" cy="1524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95600" y="36576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বৃষ্টির ফোঁটা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36576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রংধনু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44958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	রংধনু কী ?	</a:t>
            </a:r>
          </a:p>
          <a:p>
            <a:pPr>
              <a:buFont typeface="Wingdings" pitchFamily="2" charset="2"/>
              <a:buChar char="q"/>
            </a:pPr>
            <a:r>
              <a:rPr lang="bn-BD" sz="2400" dirty="0" smtClean="0"/>
              <a:t> 	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মৌলিক ও পরিপূরক বর্ণ বলতে কী বোঝায় ?</a:t>
            </a:r>
          </a:p>
          <a:p>
            <a:pPr>
              <a:buFont typeface="Wingdings" pitchFamily="2" charset="2"/>
              <a:buChar char="q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	ক চিত্রে আলোর প্রতিসরণের রশ্মি চিত্র অংকন কর।</a:t>
            </a:r>
          </a:p>
          <a:p>
            <a:pPr>
              <a:buFont typeface="Wingdings" pitchFamily="2" charset="2"/>
              <a:buChar char="q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	রংধনুতে আলোর প্রতিফলন এবং প্রতিসরণ উভয়ই ঘটে—বিশ্লেষণ কর।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28956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22A1CE"/>
                </a:solidFill>
                <a:latin typeface="NikoshBAN" pitchFamily="2" charset="0"/>
                <a:cs typeface="NikoshBAN" pitchFamily="2" charset="0"/>
              </a:rPr>
              <a:t>চিত্র - ক</a:t>
            </a:r>
            <a:endParaRPr lang="en-US" sz="2000" b="1" dirty="0">
              <a:solidFill>
                <a:srgbClr val="22A1C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72400" y="35814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চিত্র - খ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031" y="0"/>
            <a:ext cx="924703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ank-You-Glitters-5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609600"/>
            <a:ext cx="4614862" cy="5234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8200" y="0"/>
            <a:ext cx="7772400" cy="3657600"/>
          </a:xfrm>
        </p:spPr>
        <p:txBody>
          <a:bodyPr>
            <a:normAutofit/>
          </a:bodyPr>
          <a:lstStyle/>
          <a:p>
            <a:r>
              <a:rPr lang="en-US" dirty="0" smtClean="0"/>
              <a:t>Slide-1: </a:t>
            </a:r>
            <a:r>
              <a:rPr lang="en-US" dirty="0" err="1" smtClean="0"/>
              <a:t>স্বাগতম</a:t>
            </a:r>
            <a:r>
              <a:rPr lang="en-US" dirty="0" smtClean="0"/>
              <a:t> </a:t>
            </a:r>
            <a:r>
              <a:rPr lang="en-US" dirty="0" err="1" smtClean="0"/>
              <a:t>জানানোর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পাহাড়ের</a:t>
            </a:r>
            <a:r>
              <a:rPr lang="en-US" dirty="0" smtClean="0"/>
              <a:t> </a:t>
            </a:r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দেখানো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Slide-2: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Slide-8: </a:t>
            </a:r>
            <a:r>
              <a:rPr lang="en-US" dirty="0" err="1" smtClean="0"/>
              <a:t>দলীয়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\\123.49.32.72\public\sa.basic_ict\ToT Batch-1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ttering-of-light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200400"/>
            <a:ext cx="4572000" cy="3429000"/>
          </a:xfrm>
          <a:prstGeom prst="rect">
            <a:avLst/>
          </a:prstGeom>
        </p:spPr>
      </p:pic>
      <p:pic>
        <p:nvPicPr>
          <p:cNvPr id="5" name="Picture 4" descr="nite_animat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"/>
            <a:ext cx="4648200" cy="3200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609600" y="43434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আলোর বিক্ষেপণ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12192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আলোর বিচ্ছুরণ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1000" y="3886200"/>
            <a:ext cx="8305800" cy="2971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আলোর বিচ্ছুরণ  </a:t>
            </a:r>
          </a:p>
          <a:p>
            <a:pPr algn="ctr"/>
            <a:r>
              <a:rPr lang="bn-BD" sz="5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ও </a:t>
            </a:r>
          </a:p>
          <a:p>
            <a:pPr algn="ctr"/>
            <a:r>
              <a:rPr lang="bn-BD" sz="5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বিক্ষেপণ</a:t>
            </a:r>
            <a:endParaRPr lang="en-US" sz="5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Picture 2" descr="rainbo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"/>
            <a:ext cx="4953000" cy="3973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657600" y="609600"/>
            <a:ext cx="3429000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90800" y="2362200"/>
            <a:ext cx="5715000" cy="609600"/>
          </a:xfrm>
          <a:prstGeom prst="roundRect">
            <a:avLst/>
          </a:prstGeom>
          <a:effectLst>
            <a:outerShdw blurRad="50800" dist="25000" dir="5400000" rotWithShape="0">
              <a:srgbClr val="000000">
                <a:alpha val="40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আলোর বিচ্ছুরণ ও বিক্ষেপণ কী বলতে পারবে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667000" y="3352800"/>
            <a:ext cx="5562600" cy="609600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প্রিজমে  আলোর প্রতিসরণ ব্যাখ্যা করতে পারবে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0800" y="4343400"/>
            <a:ext cx="5715000" cy="609600"/>
          </a:xfrm>
          <a:prstGeom prst="roundRect">
            <a:avLst/>
          </a:prstGeom>
          <a:solidFill>
            <a:srgbClr val="CCFFCC"/>
          </a:solidFill>
          <a:effectLst>
            <a:outerShdw blurRad="50800" dist="25000" dir="5400000" rotWithShape="0">
              <a:srgbClr val="000000">
                <a:alpha val="40000"/>
              </a:srgbClr>
            </a:outerShdw>
            <a:softEdge rad="635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মৌলিক ও পরিপূরক বর্ণ কোনগুলো উল্লেখ করতে পারবে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590800" y="5181600"/>
            <a:ext cx="5715000" cy="609600"/>
          </a:xfrm>
          <a:prstGeom prst="roundRect">
            <a:avLst/>
          </a:prstGeom>
          <a:effectLst>
            <a:outerShdw blurRad="50800" dist="25000" dir="5400000" rotWithShape="0">
              <a:srgbClr val="000000">
                <a:alpha val="40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রংধনু কিভাবে সৃষ্টি হয় ব্যাখ্যা করতে পারবে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Direct Access Storage 23"/>
          <p:cNvSpPr/>
          <p:nvPr/>
        </p:nvSpPr>
        <p:spPr>
          <a:xfrm>
            <a:off x="2681287" y="2479850"/>
            <a:ext cx="4048126" cy="2616974"/>
          </a:xfrm>
          <a:prstGeom prst="flowChartMagneticDrum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nt_5.JPG"/>
          <p:cNvPicPr>
            <a:picLocks noChangeAspect="1"/>
          </p:cNvPicPr>
          <p:nvPr/>
        </p:nvPicPr>
        <p:blipFill>
          <a:blip r:embed="rId2" cstate="print"/>
          <a:srcRect l="9615" r="9615" b="36777"/>
          <a:stretch>
            <a:fillRect/>
          </a:stretch>
        </p:blipFill>
        <p:spPr>
          <a:xfrm>
            <a:off x="-1981200" y="3429000"/>
            <a:ext cx="838200" cy="457200"/>
          </a:xfrm>
          <a:prstGeom prst="rect">
            <a:avLst/>
          </a:prstGeom>
          <a:noFill/>
        </p:spPr>
      </p:pic>
      <p:pic>
        <p:nvPicPr>
          <p:cNvPr id="16" name="Picture 15" descr="Ant_5.JPG"/>
          <p:cNvPicPr>
            <a:picLocks noChangeAspect="1"/>
          </p:cNvPicPr>
          <p:nvPr/>
        </p:nvPicPr>
        <p:blipFill>
          <a:blip r:embed="rId2" cstate="print"/>
          <a:srcRect l="9615" r="9615" b="36777"/>
          <a:stretch>
            <a:fillRect/>
          </a:stretch>
        </p:blipFill>
        <p:spPr>
          <a:xfrm>
            <a:off x="-2743200" y="3429000"/>
            <a:ext cx="838200" cy="457200"/>
          </a:xfrm>
          <a:prstGeom prst="rect">
            <a:avLst/>
          </a:prstGeom>
          <a:noFill/>
        </p:spPr>
      </p:pic>
      <p:pic>
        <p:nvPicPr>
          <p:cNvPr id="17" name="Picture 16" descr="Ant_5.JPG"/>
          <p:cNvPicPr>
            <a:picLocks noChangeAspect="1"/>
          </p:cNvPicPr>
          <p:nvPr/>
        </p:nvPicPr>
        <p:blipFill>
          <a:blip r:embed="rId2" cstate="print"/>
          <a:srcRect l="9615" r="9615" b="36777"/>
          <a:stretch>
            <a:fillRect/>
          </a:stretch>
        </p:blipFill>
        <p:spPr>
          <a:xfrm>
            <a:off x="-1219200" y="3429000"/>
            <a:ext cx="838200" cy="457200"/>
          </a:xfrm>
          <a:prstGeom prst="rect">
            <a:avLst/>
          </a:prstGeom>
          <a:noFill/>
        </p:spPr>
      </p:pic>
      <p:pic>
        <p:nvPicPr>
          <p:cNvPr id="18" name="Picture 17" descr="Ant_5.JPG"/>
          <p:cNvPicPr>
            <a:picLocks noChangeAspect="1"/>
          </p:cNvPicPr>
          <p:nvPr/>
        </p:nvPicPr>
        <p:blipFill>
          <a:blip r:embed="rId2" cstate="print"/>
          <a:srcRect l="9615" r="9615" b="36777"/>
          <a:stretch>
            <a:fillRect/>
          </a:stretch>
        </p:blipFill>
        <p:spPr>
          <a:xfrm>
            <a:off x="-457200" y="3429000"/>
            <a:ext cx="838200" cy="457200"/>
          </a:xfrm>
          <a:prstGeom prst="rect">
            <a:avLst/>
          </a:prstGeom>
          <a:noFill/>
        </p:spPr>
      </p:pic>
      <p:pic>
        <p:nvPicPr>
          <p:cNvPr id="19" name="Picture 18" descr="Ant_5.JPG"/>
          <p:cNvPicPr>
            <a:picLocks noChangeAspect="1"/>
          </p:cNvPicPr>
          <p:nvPr/>
        </p:nvPicPr>
        <p:blipFill>
          <a:blip r:embed="rId2" cstate="print"/>
          <a:srcRect l="9615" r="9615" b="36777"/>
          <a:stretch>
            <a:fillRect/>
          </a:stretch>
        </p:blipFill>
        <p:spPr>
          <a:xfrm>
            <a:off x="304800" y="3429000"/>
            <a:ext cx="838200" cy="457200"/>
          </a:xfrm>
          <a:prstGeom prst="rect">
            <a:avLst/>
          </a:prstGeom>
          <a:noFill/>
        </p:spPr>
      </p:pic>
      <p:pic>
        <p:nvPicPr>
          <p:cNvPr id="20" name="Picture 19" descr="Ant_5.JPG"/>
          <p:cNvPicPr>
            <a:picLocks noChangeAspect="1"/>
          </p:cNvPicPr>
          <p:nvPr/>
        </p:nvPicPr>
        <p:blipFill>
          <a:blip r:embed="rId2" cstate="print"/>
          <a:srcRect l="9615" r="9615" b="36777"/>
          <a:stretch>
            <a:fillRect/>
          </a:stretch>
        </p:blipFill>
        <p:spPr>
          <a:xfrm>
            <a:off x="1066800" y="3429000"/>
            <a:ext cx="838200" cy="457200"/>
          </a:xfrm>
          <a:prstGeom prst="rect">
            <a:avLst/>
          </a:prstGeom>
          <a:noFill/>
        </p:spPr>
      </p:pic>
      <p:pic>
        <p:nvPicPr>
          <p:cNvPr id="25" name="Picture 24" descr="Ant_5.JPG"/>
          <p:cNvPicPr>
            <a:picLocks noChangeAspect="1"/>
          </p:cNvPicPr>
          <p:nvPr/>
        </p:nvPicPr>
        <p:blipFill>
          <a:blip r:embed="rId2" cstate="print"/>
          <a:srcRect l="9615" r="9615" b="36777"/>
          <a:stretch>
            <a:fillRect/>
          </a:stretch>
        </p:blipFill>
        <p:spPr>
          <a:xfrm>
            <a:off x="1828800" y="3429000"/>
            <a:ext cx="838200" cy="457200"/>
          </a:xfrm>
          <a:prstGeom prst="rect">
            <a:avLst/>
          </a:prstGeom>
          <a:noFill/>
        </p:spPr>
      </p:pic>
      <p:pic>
        <p:nvPicPr>
          <p:cNvPr id="26" name="Picture 25" descr="Ant_5.JPG"/>
          <p:cNvPicPr>
            <a:picLocks noChangeAspect="1"/>
          </p:cNvPicPr>
          <p:nvPr/>
        </p:nvPicPr>
        <p:blipFill>
          <a:blip r:embed="rId2" cstate="print"/>
          <a:srcRect l="9615" r="9615" b="36777"/>
          <a:stretch>
            <a:fillRect/>
          </a:stretch>
        </p:blipFill>
        <p:spPr>
          <a:xfrm>
            <a:off x="2590800" y="3429000"/>
            <a:ext cx="838200" cy="457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5" name="Picture 34" descr="Ant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42770">
            <a:off x="5188552" y="3770985"/>
            <a:ext cx="866775" cy="533400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46" name="Picture 45" descr="Ant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42770">
            <a:off x="5942379" y="4139273"/>
            <a:ext cx="866775" cy="533400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47" name="Picture 46" descr="Ant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42770">
            <a:off x="4455773" y="3364027"/>
            <a:ext cx="866775" cy="533400"/>
          </a:xfrm>
          <a:prstGeom prst="rect">
            <a:avLst/>
          </a:prstGeom>
        </p:spPr>
      </p:pic>
      <p:pic>
        <p:nvPicPr>
          <p:cNvPr id="48" name="Picture 47" descr="Ant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42770">
            <a:off x="3656379" y="2920073"/>
            <a:ext cx="866775" cy="533400"/>
          </a:xfrm>
          <a:prstGeom prst="rect">
            <a:avLst/>
          </a:prstGeom>
        </p:spPr>
      </p:pic>
      <p:pic>
        <p:nvPicPr>
          <p:cNvPr id="49" name="Picture 48" descr="Ant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42770">
            <a:off x="6628179" y="4520273"/>
            <a:ext cx="866775" cy="533400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34" name="Picture 33" descr="Ant_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62116">
            <a:off x="5157570" y="3421356"/>
            <a:ext cx="838200" cy="438615"/>
          </a:xfrm>
          <a:prstGeom prst="rect">
            <a:avLst/>
          </a:prstGeom>
        </p:spPr>
      </p:pic>
      <p:pic>
        <p:nvPicPr>
          <p:cNvPr id="41" name="Picture 40" descr="Ant_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62116">
            <a:off x="5919570" y="3726156"/>
            <a:ext cx="838200" cy="438615"/>
          </a:xfrm>
          <a:prstGeom prst="rect">
            <a:avLst/>
          </a:prstGeom>
        </p:spPr>
      </p:pic>
      <p:pic>
        <p:nvPicPr>
          <p:cNvPr id="42" name="Picture 41" descr="Ant_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62116">
            <a:off x="6681570" y="4064830"/>
            <a:ext cx="838200" cy="438615"/>
          </a:xfrm>
          <a:prstGeom prst="rect">
            <a:avLst/>
          </a:prstGeom>
        </p:spPr>
      </p:pic>
      <p:pic>
        <p:nvPicPr>
          <p:cNvPr id="45" name="Picture 44" descr="Ant_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62116">
            <a:off x="4429066" y="3088457"/>
            <a:ext cx="838200" cy="438615"/>
          </a:xfrm>
          <a:prstGeom prst="rect">
            <a:avLst/>
          </a:prstGeom>
        </p:spPr>
      </p:pic>
      <p:pic>
        <p:nvPicPr>
          <p:cNvPr id="50" name="Picture 49" descr="Ant_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62116">
            <a:off x="3633570" y="2735556"/>
            <a:ext cx="838200" cy="438615"/>
          </a:xfrm>
          <a:prstGeom prst="rect">
            <a:avLst/>
          </a:prstGeom>
        </p:spPr>
      </p:pic>
      <p:pic>
        <p:nvPicPr>
          <p:cNvPr id="37" name="Picture 36" descr="Ant_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59855">
            <a:off x="5292762" y="3015066"/>
            <a:ext cx="914400" cy="505883"/>
          </a:xfrm>
          <a:prstGeom prst="rect">
            <a:avLst/>
          </a:prstGeom>
        </p:spPr>
      </p:pic>
      <p:pic>
        <p:nvPicPr>
          <p:cNvPr id="38" name="Picture 37" descr="Ant_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59855">
            <a:off x="6130962" y="3180591"/>
            <a:ext cx="914400" cy="505883"/>
          </a:xfrm>
          <a:prstGeom prst="rect">
            <a:avLst/>
          </a:prstGeom>
        </p:spPr>
      </p:pic>
      <p:pic>
        <p:nvPicPr>
          <p:cNvPr id="39" name="Picture 38" descr="Ant_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59855">
            <a:off x="6969162" y="3341203"/>
            <a:ext cx="914400" cy="505883"/>
          </a:xfrm>
          <a:prstGeom prst="rect">
            <a:avLst/>
          </a:prstGeom>
        </p:spPr>
      </p:pic>
      <p:pic>
        <p:nvPicPr>
          <p:cNvPr id="43" name="Picture 42" descr="Ant_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59855">
            <a:off x="4410850" y="2824818"/>
            <a:ext cx="914400" cy="505883"/>
          </a:xfrm>
          <a:prstGeom prst="rect">
            <a:avLst/>
          </a:prstGeom>
        </p:spPr>
      </p:pic>
      <p:pic>
        <p:nvPicPr>
          <p:cNvPr id="53" name="Picture 52" descr="Ant_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59855">
            <a:off x="3546438" y="2699935"/>
            <a:ext cx="914400" cy="505883"/>
          </a:xfrm>
          <a:prstGeom prst="rect">
            <a:avLst/>
          </a:prstGeom>
        </p:spPr>
      </p:pic>
      <p:pic>
        <p:nvPicPr>
          <p:cNvPr id="55" name="Picture 54" descr="Ant_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59855">
            <a:off x="7813638" y="3499782"/>
            <a:ext cx="914400" cy="505883"/>
          </a:xfrm>
          <a:prstGeom prst="rect">
            <a:avLst/>
          </a:prstGeom>
        </p:spPr>
      </p:pic>
      <p:pic>
        <p:nvPicPr>
          <p:cNvPr id="56" name="Picture 55" descr="Ant_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62116">
            <a:off x="7443570" y="4369629"/>
            <a:ext cx="838200" cy="438615"/>
          </a:xfrm>
          <a:prstGeom prst="rect">
            <a:avLst/>
          </a:prstGeom>
        </p:spPr>
      </p:pic>
      <p:pic>
        <p:nvPicPr>
          <p:cNvPr id="57" name="Picture 56" descr="Ant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42770">
            <a:off x="7390179" y="4928527"/>
            <a:ext cx="866775" cy="533400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58" name="Picture 57" descr="Ant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42770">
            <a:off x="8075979" y="5282273"/>
            <a:ext cx="866775" cy="533400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59" name="Picture 58" descr="Ant_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62116">
            <a:off x="8205570" y="4674429"/>
            <a:ext cx="838200" cy="438615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-2743200" y="3276600"/>
            <a:ext cx="6172200" cy="7620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 descr="Ant_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59855">
            <a:off x="8569362" y="3614335"/>
            <a:ext cx="914400" cy="505883"/>
          </a:xfrm>
          <a:prstGeom prst="rect">
            <a:avLst/>
          </a:prstGeom>
        </p:spPr>
      </p:pic>
      <p:pic>
        <p:nvPicPr>
          <p:cNvPr id="62" name="Picture 61" descr="Ant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42770">
            <a:off x="8811846" y="5663273"/>
            <a:ext cx="866775" cy="533400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63" name="Picture 62" descr="Ant_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62116">
            <a:off x="8939430" y="4979229"/>
            <a:ext cx="838200" cy="438615"/>
          </a:xfrm>
          <a:prstGeom prst="rect">
            <a:avLst/>
          </a:prstGeom>
        </p:spPr>
      </p:pic>
      <p:sp>
        <p:nvSpPr>
          <p:cNvPr id="67" name="Curved Down Ribbon 66"/>
          <p:cNvSpPr/>
          <p:nvPr/>
        </p:nvSpPr>
        <p:spPr>
          <a:xfrm>
            <a:off x="1066800" y="76200"/>
            <a:ext cx="6248400" cy="1447800"/>
          </a:xfrm>
          <a:prstGeom prst="ellipseRibbon">
            <a:avLst>
              <a:gd name="adj1" fmla="val 25000"/>
              <a:gd name="adj2" fmla="val 64162"/>
              <a:gd name="adj3" fmla="val 1129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2514600" y="381000"/>
            <a:ext cx="34290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বিচ্ছূরণ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2590800" y="2438400"/>
            <a:ext cx="3810000" cy="2667000"/>
          </a:xfrm>
          <a:custGeom>
            <a:avLst/>
            <a:gdLst>
              <a:gd name="connsiteX0" fmla="*/ 671052 w 2217174"/>
              <a:gd name="connsiteY0" fmla="*/ 14748 h 2096729"/>
              <a:gd name="connsiteX1" fmla="*/ 1128252 w 2217174"/>
              <a:gd name="connsiteY1" fmla="*/ 14748 h 2096729"/>
              <a:gd name="connsiteX2" fmla="*/ 1703439 w 2217174"/>
              <a:gd name="connsiteY2" fmla="*/ 29496 h 2096729"/>
              <a:gd name="connsiteX3" fmla="*/ 2086897 w 2217174"/>
              <a:gd name="connsiteY3" fmla="*/ 44245 h 2096729"/>
              <a:gd name="connsiteX4" fmla="*/ 2204884 w 2217174"/>
              <a:gd name="connsiteY4" fmla="*/ 44245 h 2096729"/>
              <a:gd name="connsiteX5" fmla="*/ 2057400 w 2217174"/>
              <a:gd name="connsiteY5" fmla="*/ 58993 h 2096729"/>
              <a:gd name="connsiteX6" fmla="*/ 1939413 w 2217174"/>
              <a:gd name="connsiteY6" fmla="*/ 235974 h 2096729"/>
              <a:gd name="connsiteX7" fmla="*/ 1821426 w 2217174"/>
              <a:gd name="connsiteY7" fmla="*/ 442451 h 2096729"/>
              <a:gd name="connsiteX8" fmla="*/ 1777181 w 2217174"/>
              <a:gd name="connsiteY8" fmla="*/ 693174 h 2096729"/>
              <a:gd name="connsiteX9" fmla="*/ 1762432 w 2217174"/>
              <a:gd name="connsiteY9" fmla="*/ 752167 h 2096729"/>
              <a:gd name="connsiteX10" fmla="*/ 1762432 w 2217174"/>
              <a:gd name="connsiteY10" fmla="*/ 1032387 h 2096729"/>
              <a:gd name="connsiteX11" fmla="*/ 1762432 w 2217174"/>
              <a:gd name="connsiteY11" fmla="*/ 1283109 h 2096729"/>
              <a:gd name="connsiteX12" fmla="*/ 1791929 w 2217174"/>
              <a:gd name="connsiteY12" fmla="*/ 1489587 h 2096729"/>
              <a:gd name="connsiteX13" fmla="*/ 1850923 w 2217174"/>
              <a:gd name="connsiteY13" fmla="*/ 1651819 h 2096729"/>
              <a:gd name="connsiteX14" fmla="*/ 1924665 w 2217174"/>
              <a:gd name="connsiteY14" fmla="*/ 1843548 h 2096729"/>
              <a:gd name="connsiteX15" fmla="*/ 2027903 w 2217174"/>
              <a:gd name="connsiteY15" fmla="*/ 1976284 h 2096729"/>
              <a:gd name="connsiteX16" fmla="*/ 2160639 w 2217174"/>
              <a:gd name="connsiteY16" fmla="*/ 2079522 h 2096729"/>
              <a:gd name="connsiteX17" fmla="*/ 1688691 w 2217174"/>
              <a:gd name="connsiteY17" fmla="*/ 2064774 h 2096729"/>
              <a:gd name="connsiteX18" fmla="*/ 1231491 w 2217174"/>
              <a:gd name="connsiteY18" fmla="*/ 2094271 h 2096729"/>
              <a:gd name="connsiteX19" fmla="*/ 774291 w 2217174"/>
              <a:gd name="connsiteY19" fmla="*/ 2079522 h 2096729"/>
              <a:gd name="connsiteX20" fmla="*/ 538316 w 2217174"/>
              <a:gd name="connsiteY20" fmla="*/ 2050025 h 2096729"/>
              <a:gd name="connsiteX21" fmla="*/ 390832 w 2217174"/>
              <a:gd name="connsiteY21" fmla="*/ 2050025 h 2096729"/>
              <a:gd name="connsiteX22" fmla="*/ 140110 w 2217174"/>
              <a:gd name="connsiteY22" fmla="*/ 1769806 h 2096729"/>
              <a:gd name="connsiteX23" fmla="*/ 7374 w 2217174"/>
              <a:gd name="connsiteY23" fmla="*/ 1047135 h 2096729"/>
              <a:gd name="connsiteX24" fmla="*/ 95865 w 2217174"/>
              <a:gd name="connsiteY24" fmla="*/ 398206 h 2096729"/>
              <a:gd name="connsiteX25" fmla="*/ 258097 w 2217174"/>
              <a:gd name="connsiteY25" fmla="*/ 103238 h 2096729"/>
              <a:gd name="connsiteX26" fmla="*/ 420329 w 2217174"/>
              <a:gd name="connsiteY26" fmla="*/ 14748 h 2096729"/>
              <a:gd name="connsiteX27" fmla="*/ 597310 w 2217174"/>
              <a:gd name="connsiteY27" fmla="*/ 14748 h 2096729"/>
              <a:gd name="connsiteX28" fmla="*/ 818536 w 2217174"/>
              <a:gd name="connsiteY28" fmla="*/ 29496 h 209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217174" h="2096729">
                <a:moveTo>
                  <a:pt x="671052" y="14748"/>
                </a:moveTo>
                <a:lnTo>
                  <a:pt x="1128252" y="14748"/>
                </a:lnTo>
                <a:cubicBezTo>
                  <a:pt x="1300316" y="17206"/>
                  <a:pt x="1703439" y="29496"/>
                  <a:pt x="1703439" y="29496"/>
                </a:cubicBezTo>
                <a:lnTo>
                  <a:pt x="2086897" y="44245"/>
                </a:lnTo>
                <a:cubicBezTo>
                  <a:pt x="2170471" y="46703"/>
                  <a:pt x="2209800" y="41787"/>
                  <a:pt x="2204884" y="44245"/>
                </a:cubicBezTo>
                <a:cubicBezTo>
                  <a:pt x="2199968" y="46703"/>
                  <a:pt x="2101645" y="27038"/>
                  <a:pt x="2057400" y="58993"/>
                </a:cubicBezTo>
                <a:cubicBezTo>
                  <a:pt x="2013155" y="90948"/>
                  <a:pt x="1978742" y="172064"/>
                  <a:pt x="1939413" y="235974"/>
                </a:cubicBezTo>
                <a:cubicBezTo>
                  <a:pt x="1900084" y="299884"/>
                  <a:pt x="1848465" y="366251"/>
                  <a:pt x="1821426" y="442451"/>
                </a:cubicBezTo>
                <a:cubicBezTo>
                  <a:pt x="1794387" y="518651"/>
                  <a:pt x="1787013" y="641555"/>
                  <a:pt x="1777181" y="693174"/>
                </a:cubicBezTo>
                <a:cubicBezTo>
                  <a:pt x="1767349" y="744793"/>
                  <a:pt x="1764890" y="695632"/>
                  <a:pt x="1762432" y="752167"/>
                </a:cubicBezTo>
                <a:cubicBezTo>
                  <a:pt x="1759974" y="808702"/>
                  <a:pt x="1762432" y="1032387"/>
                  <a:pt x="1762432" y="1032387"/>
                </a:cubicBezTo>
                <a:cubicBezTo>
                  <a:pt x="1762432" y="1120877"/>
                  <a:pt x="1757516" y="1206909"/>
                  <a:pt x="1762432" y="1283109"/>
                </a:cubicBezTo>
                <a:cubicBezTo>
                  <a:pt x="1767348" y="1359309"/>
                  <a:pt x="1777181" y="1428135"/>
                  <a:pt x="1791929" y="1489587"/>
                </a:cubicBezTo>
                <a:cubicBezTo>
                  <a:pt x="1806677" y="1551039"/>
                  <a:pt x="1828800" y="1592826"/>
                  <a:pt x="1850923" y="1651819"/>
                </a:cubicBezTo>
                <a:cubicBezTo>
                  <a:pt x="1873046" y="1710812"/>
                  <a:pt x="1895168" y="1789471"/>
                  <a:pt x="1924665" y="1843548"/>
                </a:cubicBezTo>
                <a:cubicBezTo>
                  <a:pt x="1954162" y="1897625"/>
                  <a:pt x="1988574" y="1936955"/>
                  <a:pt x="2027903" y="1976284"/>
                </a:cubicBezTo>
                <a:cubicBezTo>
                  <a:pt x="2067232" y="2015613"/>
                  <a:pt x="2217174" y="2064774"/>
                  <a:pt x="2160639" y="2079522"/>
                </a:cubicBezTo>
                <a:cubicBezTo>
                  <a:pt x="2104104" y="2094270"/>
                  <a:pt x="1843549" y="2062316"/>
                  <a:pt x="1688691" y="2064774"/>
                </a:cubicBezTo>
                <a:cubicBezTo>
                  <a:pt x="1533833" y="2067232"/>
                  <a:pt x="1383891" y="2091813"/>
                  <a:pt x="1231491" y="2094271"/>
                </a:cubicBezTo>
                <a:cubicBezTo>
                  <a:pt x="1079091" y="2096729"/>
                  <a:pt x="889820" y="2086896"/>
                  <a:pt x="774291" y="2079522"/>
                </a:cubicBezTo>
                <a:cubicBezTo>
                  <a:pt x="658762" y="2072148"/>
                  <a:pt x="602226" y="2054941"/>
                  <a:pt x="538316" y="2050025"/>
                </a:cubicBezTo>
                <a:cubicBezTo>
                  <a:pt x="474406" y="2045109"/>
                  <a:pt x="457200" y="2096728"/>
                  <a:pt x="390832" y="2050025"/>
                </a:cubicBezTo>
                <a:cubicBezTo>
                  <a:pt x="324464" y="2003322"/>
                  <a:pt x="204020" y="1936954"/>
                  <a:pt x="140110" y="1769806"/>
                </a:cubicBezTo>
                <a:cubicBezTo>
                  <a:pt x="76200" y="1602658"/>
                  <a:pt x="14748" y="1275735"/>
                  <a:pt x="7374" y="1047135"/>
                </a:cubicBezTo>
                <a:cubicBezTo>
                  <a:pt x="0" y="818535"/>
                  <a:pt x="54078" y="555522"/>
                  <a:pt x="95865" y="398206"/>
                </a:cubicBezTo>
                <a:cubicBezTo>
                  <a:pt x="137652" y="240890"/>
                  <a:pt x="204020" y="167148"/>
                  <a:pt x="258097" y="103238"/>
                </a:cubicBezTo>
                <a:cubicBezTo>
                  <a:pt x="312174" y="39328"/>
                  <a:pt x="363794" y="29496"/>
                  <a:pt x="420329" y="14748"/>
                </a:cubicBezTo>
                <a:cubicBezTo>
                  <a:pt x="476865" y="0"/>
                  <a:pt x="530942" y="12290"/>
                  <a:pt x="597310" y="14748"/>
                </a:cubicBezTo>
                <a:cubicBezTo>
                  <a:pt x="663678" y="17206"/>
                  <a:pt x="741107" y="23351"/>
                  <a:pt x="818536" y="29496"/>
                </a:cubicBezTo>
              </a:path>
            </a:pathLst>
          </a:custGeom>
          <a:solidFill>
            <a:srgbClr val="CCFFCC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2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3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4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5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7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7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7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167 0 " pathEditMode="relative" ptsTypes="AA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167 0 " pathEditMode="relative" ptsTypes="AA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167 0 " pathEditMode="relative" ptsTypes="AA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167 0 " pathEditMode="relative" ptsTypes="AA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167 0 " pathEditMode="relative" ptsTypes="AA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167 0 " pathEditMode="relative" ptsTypes="AA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167 0 " pathEditMode="relative" ptsTypes="AA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3.33333E-6 L 0.2875 -3.33333E-6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102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03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112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3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122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3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132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3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142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3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4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0833 0.06666 " pathEditMode="relative" ptsTypes="AA">
                                      <p:cBhvr>
                                        <p:cTn id="1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0833 0.06666 " pathEditMode="relative" ptsTypes="AA">
                                      <p:cBhvr>
                                        <p:cTn id="1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0833 0.06666 " pathEditMode="relative" ptsTypes="AA">
                                      <p:cBhvr>
                                        <p:cTn id="1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0833 0.06666 " pathEditMode="relative" ptsTypes="AA">
                                      <p:cBhvr>
                                        <p:cTn id="1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0833 0.06666 " pathEditMode="relative" ptsTypes="AA">
                                      <p:cBhvr>
                                        <p:cTn id="1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162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3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4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172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3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4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182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83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4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192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3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4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202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3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4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5 0.11111 " pathEditMode="relative" ptsTypes="AA">
                                      <p:cBhvr>
                                        <p:cTn id="2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5 0.11111 " pathEditMode="relative" ptsTypes="AA">
                                      <p:cBhvr>
                                        <p:cTn id="2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5 0.11111 " pathEditMode="relative" ptsTypes="AA">
                                      <p:cBhvr>
                                        <p:cTn id="2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5 0.11111 " pathEditMode="relative" ptsTypes="AA">
                                      <p:cBhvr>
                                        <p:cTn id="2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5 0.11111 " pathEditMode="relative" ptsTypes="AA">
                                      <p:cBhvr>
                                        <p:cTn id="2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222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23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4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232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33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4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242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43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4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252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3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4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262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63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4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0834 0.14444 " pathEditMode="relative" ptsTypes="AA">
                                      <p:cBhvr>
                                        <p:cTn id="2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0834 0.14444 " pathEditMode="relative" ptsTypes="AA">
                                      <p:cBhvr>
                                        <p:cTn id="2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0834 0.14444 " pathEditMode="relative" ptsTypes="AA">
                                      <p:cBhvr>
                                        <p:cTn id="2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0834 0.14444 " pathEditMode="relative" ptsTypes="AA">
                                      <p:cBhvr>
                                        <p:cTn id="2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0834 0.14444 " pathEditMode="relative" ptsTypes="AA">
                                      <p:cBhvr>
                                        <p:cTn id="2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282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83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4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5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0833 0.06666 " pathEditMode="relative" ptsTypes="AA">
                                      <p:cBhvr>
                                        <p:cTn id="2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294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95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6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7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5 0.11111 " pathEditMode="relative" ptsTypes="AA">
                                      <p:cBhvr>
                                        <p:cTn id="3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306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07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8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0834 0.14444 " pathEditMode="relative" ptsTypes="AA">
                                      <p:cBhvr>
                                        <p:cTn id="3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318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19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0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4.44444E-6 L 0.20278 0.14444 " pathEditMode="relative" rAng="0" ptsTypes="AA">
                                      <p:cBhvr>
                                        <p:cTn id="3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72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330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1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2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5 0.11111 " pathEditMode="relative" ptsTypes="AA">
                                      <p:cBhvr>
                                        <p:cTn id="3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342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43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4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5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0833 0.06666 " pathEditMode="relative" ptsTypes="AA">
                                      <p:cBhvr>
                                        <p:cTn id="3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354" dur="1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55" dur="1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6" dur="1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7" dur="1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4.44444E-6 L 0.20278 0.14444 " pathEditMode="relative" rAng="0" ptsTypes="AA">
                                      <p:cBhvr>
                                        <p:cTn id="3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72"/>
                                    </p:animMotion>
                                  </p:childTnLst>
                                </p:cTn>
                              </p:par>
                              <p:par>
                                <p:cTn id="3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366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67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8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5 0.11111 " pathEditMode="relative" ptsTypes="AA">
                                      <p:cBhvr>
                                        <p:cTn id="3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nimated-rainb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762000"/>
            <a:ext cx="7010400" cy="4495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715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hlinkClick r:id="rId3"/>
              </a:rPr>
              <a:t>ভিডিওঃ</a:t>
            </a:r>
            <a:r>
              <a:rPr lang="en-US" dirty="0" smtClean="0">
                <a:hlinkClick r:id="rId3"/>
              </a:rPr>
              <a:t> https</a:t>
            </a:r>
            <a:r>
              <a:rPr lang="en-US" dirty="0" smtClean="0">
                <a:hlinkClick r:id="rId3"/>
              </a:rPr>
              <a:t>://www.youtube.com/watch?v=EHMH0uQDEOU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8200" y="457200"/>
            <a:ext cx="1600200" cy="1524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733800" y="4648200"/>
            <a:ext cx="1600200" cy="1524000"/>
          </a:xfrm>
          <a:prstGeom prst="ellipse">
            <a:avLst/>
          </a:prstGeom>
          <a:solidFill>
            <a:srgbClr val="2F438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77000" y="762000"/>
            <a:ext cx="1600200" cy="152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33800" y="2133600"/>
            <a:ext cx="1600200" cy="15240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715000" y="4419600"/>
            <a:ext cx="1752600" cy="1371600"/>
            <a:chOff x="5715000" y="4419600"/>
            <a:chExt cx="1752600" cy="1371600"/>
          </a:xfrm>
        </p:grpSpPr>
        <p:sp>
          <p:nvSpPr>
            <p:cNvPr id="11" name="Cloud Callout 10"/>
            <p:cNvSpPr/>
            <p:nvPr/>
          </p:nvSpPr>
          <p:spPr>
            <a:xfrm>
              <a:off x="5715000" y="4419600"/>
              <a:ext cx="1752600" cy="1371600"/>
            </a:xfrm>
            <a:prstGeom prst="cloudCallout">
              <a:avLst>
                <a:gd name="adj1" fmla="val -64592"/>
                <a:gd name="adj2" fmla="val 40995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72200" y="4724400"/>
              <a:ext cx="838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নীল</a:t>
              </a:r>
              <a:endPara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10409" y="2766234"/>
            <a:ext cx="1485447" cy="1532730"/>
            <a:chOff x="510409" y="2766234"/>
            <a:chExt cx="1485447" cy="1532730"/>
          </a:xfrm>
        </p:grpSpPr>
        <p:sp>
          <p:nvSpPr>
            <p:cNvPr id="20" name="Cloud Callout 19"/>
            <p:cNvSpPr/>
            <p:nvPr/>
          </p:nvSpPr>
          <p:spPr>
            <a:xfrm rot="9684261">
              <a:off x="510409" y="2766234"/>
              <a:ext cx="1485447" cy="1532730"/>
            </a:xfrm>
            <a:prstGeom prst="cloudCallout">
              <a:avLst>
                <a:gd name="adj1" fmla="val -52777"/>
                <a:gd name="adj2" fmla="val 84511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3400" y="3048000"/>
              <a:ext cx="137160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সবুজ</a:t>
              </a:r>
              <a:endPara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038600" y="533400"/>
            <a:ext cx="1905000" cy="1295400"/>
            <a:chOff x="4038600" y="533400"/>
            <a:chExt cx="1905000" cy="1295400"/>
          </a:xfrm>
        </p:grpSpPr>
        <p:sp>
          <p:nvSpPr>
            <p:cNvPr id="9" name="TextBox 8"/>
            <p:cNvSpPr txBox="1"/>
            <p:nvPr/>
          </p:nvSpPr>
          <p:spPr>
            <a:xfrm>
              <a:off x="4191000" y="838200"/>
              <a:ext cx="1066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লাল</a:t>
              </a:r>
              <a:endPara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4038600" y="533400"/>
              <a:ext cx="1905000" cy="1295400"/>
            </a:xfrm>
            <a:prstGeom prst="rightArrow">
              <a:avLst/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410200" y="2590800"/>
            <a:ext cx="1905000" cy="990600"/>
            <a:chOff x="5410200" y="2590800"/>
            <a:chExt cx="1905000" cy="990600"/>
          </a:xfrm>
        </p:grpSpPr>
        <p:sp>
          <p:nvSpPr>
            <p:cNvPr id="24" name="Flowchart: Preparation 23"/>
            <p:cNvSpPr/>
            <p:nvPr/>
          </p:nvSpPr>
          <p:spPr>
            <a:xfrm>
              <a:off x="5410200" y="2590800"/>
              <a:ext cx="1905000" cy="990600"/>
            </a:xfrm>
            <a:prstGeom prst="flowChartPreparation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67400" y="2667000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হলুদ</a:t>
              </a:r>
              <a:endParaRPr lang="en-US" sz="40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1659" y="4518536"/>
            <a:ext cx="2209800" cy="1676400"/>
            <a:chOff x="661659" y="4518536"/>
            <a:chExt cx="2209800" cy="1676400"/>
          </a:xfrm>
        </p:grpSpPr>
        <p:sp>
          <p:nvSpPr>
            <p:cNvPr id="21" name="Regular Pentagon 20"/>
            <p:cNvSpPr/>
            <p:nvPr/>
          </p:nvSpPr>
          <p:spPr>
            <a:xfrm rot="3317844">
              <a:off x="928359" y="4251836"/>
              <a:ext cx="1676400" cy="2209800"/>
            </a:xfrm>
            <a:prstGeom prst="pentag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 rot="19461027">
              <a:off x="835492" y="5088786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মৌলিক বর্ণ</a:t>
              </a:r>
              <a:endPara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111 L 0.32083 0.24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6B86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9583 0.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F31B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3333 L -3.33333E-6 -0.3666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19200" y="685800"/>
            <a:ext cx="609600" cy="609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505200" y="685800"/>
            <a:ext cx="609600" cy="6096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343400" y="685800"/>
            <a:ext cx="609600" cy="609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81600" y="685800"/>
            <a:ext cx="609600" cy="609600"/>
          </a:xfrm>
          <a:prstGeom prst="ellipse">
            <a:avLst/>
          </a:prstGeom>
          <a:solidFill>
            <a:srgbClr val="1C1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96000" y="685800"/>
            <a:ext cx="609600" cy="609600"/>
          </a:xfrm>
          <a:prstGeom prst="ellipse">
            <a:avLst/>
          </a:prstGeom>
          <a:solidFill>
            <a:srgbClr val="81C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143000" y="1524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00" y="1524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হলুদ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43400" y="1524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57800" y="1524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নীল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67400" y="152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আসমানী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667000" y="68580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4600" y="152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কমলা</a:t>
            </a:r>
            <a:endParaRPr lang="en-US" sz="28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010400" y="685800"/>
            <a:ext cx="609600" cy="6096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858000" y="152400"/>
            <a:ext cx="914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বেগুনি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Flowchart: Magnetic Disk 30"/>
          <p:cNvSpPr/>
          <p:nvPr/>
        </p:nvSpPr>
        <p:spPr>
          <a:xfrm>
            <a:off x="2209800" y="2667000"/>
            <a:ext cx="1371600" cy="1371600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590800" y="327660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Magnetic Disk 32"/>
          <p:cNvSpPr/>
          <p:nvPr/>
        </p:nvSpPr>
        <p:spPr>
          <a:xfrm>
            <a:off x="4343400" y="2667000"/>
            <a:ext cx="1371600" cy="1371600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724400" y="327660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Magnetic Disk 34"/>
          <p:cNvSpPr/>
          <p:nvPr/>
        </p:nvSpPr>
        <p:spPr>
          <a:xfrm>
            <a:off x="3276600" y="4953000"/>
            <a:ext cx="1371600" cy="1371600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657600" y="556260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533400" y="3276600"/>
            <a:ext cx="1295400" cy="990600"/>
            <a:chOff x="533400" y="3276600"/>
            <a:chExt cx="1295400" cy="990600"/>
          </a:xfrm>
        </p:grpSpPr>
        <p:sp>
          <p:nvSpPr>
            <p:cNvPr id="37" name="TextBox 36"/>
            <p:cNvSpPr txBox="1"/>
            <p:nvPr/>
          </p:nvSpPr>
          <p:spPr>
            <a:xfrm>
              <a:off x="533400" y="3581400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solidFill>
                    <a:srgbClr val="FF3399"/>
                  </a:solidFill>
                  <a:latin typeface="NikoshBAN" pitchFamily="2" charset="0"/>
                  <a:cs typeface="NikoshBAN" pitchFamily="2" charset="0"/>
                </a:rPr>
                <a:t>ম্যাজেন্টা</a:t>
              </a:r>
              <a:endParaRPr lang="en-US" sz="24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Right Arrow 38"/>
            <p:cNvSpPr/>
            <p:nvPr/>
          </p:nvSpPr>
          <p:spPr>
            <a:xfrm>
              <a:off x="533400" y="3276600"/>
              <a:ext cx="1295400" cy="990600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19800" y="3352800"/>
            <a:ext cx="1295400" cy="914400"/>
            <a:chOff x="6248400" y="3352800"/>
            <a:chExt cx="1295400" cy="914400"/>
          </a:xfrm>
        </p:grpSpPr>
        <p:sp>
          <p:nvSpPr>
            <p:cNvPr id="41" name="Left Arrow 40"/>
            <p:cNvSpPr/>
            <p:nvPr/>
          </p:nvSpPr>
          <p:spPr>
            <a:xfrm>
              <a:off x="6248400" y="3352800"/>
              <a:ext cx="1295400" cy="914400"/>
            </a:xfrm>
            <a:prstGeom prst="lef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629400" y="350520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সবুজ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4" name="7-Point Star 43"/>
          <p:cNvSpPr/>
          <p:nvPr/>
        </p:nvSpPr>
        <p:spPr>
          <a:xfrm>
            <a:off x="1143000" y="5181600"/>
            <a:ext cx="1371600" cy="1219200"/>
          </a:xfrm>
          <a:prstGeom prst="star7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সাদা</a:t>
            </a:r>
            <a:endParaRPr lang="en-US" sz="1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2590800" y="327660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724400" y="327660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6019800" y="4572000"/>
            <a:ext cx="2590800" cy="1600200"/>
            <a:chOff x="6019800" y="4572000"/>
            <a:chExt cx="2590800" cy="1600200"/>
          </a:xfrm>
        </p:grpSpPr>
        <p:sp>
          <p:nvSpPr>
            <p:cNvPr id="48" name="Cloud Callout 47"/>
            <p:cNvSpPr/>
            <p:nvPr/>
          </p:nvSpPr>
          <p:spPr>
            <a:xfrm>
              <a:off x="6019800" y="4572000"/>
              <a:ext cx="2590800" cy="1600200"/>
            </a:xfrm>
            <a:prstGeom prst="cloudCallout">
              <a:avLst>
                <a:gd name="adj1" fmla="val -77759"/>
                <a:gd name="adj2" fmla="val -57316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324600" y="5029200"/>
              <a:ext cx="2057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FF3399"/>
                  </a:solidFill>
                  <a:latin typeface="NikoshBAN" pitchFamily="2" charset="0"/>
                  <a:cs typeface="NikoshBAN" pitchFamily="2" charset="0"/>
                </a:rPr>
                <a:t>পরিপূরক বর্ণ</a:t>
              </a:r>
              <a:endParaRPr lang="en-US" sz="36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0" name="Oval 49"/>
          <p:cNvSpPr/>
          <p:nvPr/>
        </p:nvSpPr>
        <p:spPr>
          <a:xfrm>
            <a:off x="1219200" y="68580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667000" y="68580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505200" y="68580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343400" y="68580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181600" y="68580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096000" y="68580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010400" y="68580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15 0.3777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18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2963E-6 L -0.37431 0.18496 L -0.38229 0.37848 " pathEditMode="relative" ptsTypes="A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2BF7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6.2963E-6 L 0.22743 0.19584 L 0.22743 0.3764 " pathEditMode="relative" ptsTypes="AAA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6.2963E-6 L 0.13541 0.37431 " pathEditMode="relative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6.2963E-6 L 0.04046 0.37848 " pathEditMode="relative" ptsTypes="AA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2963E-6 L -0.04844 0.3764 " pathEditMode="relative" ptsTypes="A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2963E-6 L -0.21615 0.21089 L -0.25 0.37848 " pathEditMode="relative" ptsTypes="AAA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CE74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71 0.33125 " pathEditMode="relative" ptsTypes="AA">
                                      <p:cBhvr>
                                        <p:cTn id="9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2BF7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15 0.33333 " pathEditMode="relative" ptsTypes="AA">
                                      <p:cBhvr>
                                        <p:cTn id="10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2BF7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CE74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4B28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A527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CE74"/>
                                      </p:to>
                                    </p:animClr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65FDC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AFDF"/>
                                      </p:to>
                                    </p:animClr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58CA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20" grpId="0"/>
      <p:bldP spid="21" grpId="0"/>
      <p:bldP spid="22" grpId="0"/>
      <p:bldP spid="23" grpId="0"/>
      <p:bldP spid="24" grpId="0"/>
      <p:bldP spid="26" grpId="0" animBg="1"/>
      <p:bldP spid="26" grpId="1" animBg="1"/>
      <p:bldP spid="27" grpId="0"/>
      <p:bldP spid="28" grpId="0" animBg="1"/>
      <p:bldP spid="28" grpId="1" animBg="1"/>
      <p:bldP spid="29" grpId="0"/>
      <p:bldP spid="31" grpId="0" animBg="1"/>
      <p:bldP spid="32" grpId="0" animBg="1"/>
      <p:bldP spid="33" grpId="0" animBg="1"/>
      <p:bldP spid="34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2129</TotalTime>
  <Words>158</Words>
  <Application>Microsoft Office PowerPoint</Application>
  <PresentationFormat>On-screen Show (4:3)</PresentationFormat>
  <Paragraphs>155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Office Theme</vt:lpstr>
      <vt:lpstr>Concourse</vt:lpstr>
      <vt:lpstr>Oriel</vt:lpstr>
      <vt:lpstr>1_Office Theme</vt:lpstr>
      <vt:lpstr>2_Office Theme</vt:lpstr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দলীয় কাজ</vt:lpstr>
      <vt:lpstr>মূল্যায়ন</vt:lpstr>
      <vt:lpstr>Slide 19</vt:lpstr>
      <vt:lpstr>Slide 20</vt:lpstr>
      <vt:lpstr>Slide-1: স্বাগতম জানানোর জন্য একটি পাহাড়ের ছবি দেখানো হবে Slide-2:   Slide-8: দলীয় কাজ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PMO</dc:creator>
  <cp:lastModifiedBy>Didar</cp:lastModifiedBy>
  <cp:revision>382</cp:revision>
  <dcterms:created xsi:type="dcterms:W3CDTF">2012-02-07T02:55:02Z</dcterms:created>
  <dcterms:modified xsi:type="dcterms:W3CDTF">2013-04-12T09:52:28Z</dcterms:modified>
</cp:coreProperties>
</file>