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79" r:id="rId5"/>
    <p:sldId id="262" r:id="rId6"/>
    <p:sldId id="263" r:id="rId7"/>
    <p:sldId id="275" r:id="rId8"/>
    <p:sldId id="273" r:id="rId9"/>
    <p:sldId id="269" r:id="rId10"/>
    <p:sldId id="280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3DB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3193" autoAdjust="0"/>
  </p:normalViewPr>
  <p:slideViewPr>
    <p:cSldViewPr>
      <p:cViewPr varScale="1">
        <p:scale>
          <a:sx n="57" d="100"/>
          <a:sy n="57" d="100"/>
        </p:scale>
        <p:origin x="-7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15D46-0A5F-4AB4-8294-3D8037A15CCB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8B179-7EA5-46E6-844F-70250D17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78B179-7EA5-46E6-844F-70250D17619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78B179-7EA5-46E6-844F-70250D17619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78B179-7EA5-46E6-844F-70250D17619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6002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1 (2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8458200" cy="63436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791200" y="5638800"/>
            <a:ext cx="2057400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133600" y="2438400"/>
            <a:ext cx="4952423" cy="18620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115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 কাজ়</a:t>
            </a:r>
            <a:endParaRPr lang="en-US" sz="7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5000" y="1981200"/>
            <a:ext cx="4495800" cy="2895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A</a:t>
            </a:r>
            <a:endParaRPr lang="en-US" sz="6600" dirty="0" smtClean="0">
              <a:solidFill>
                <a:srgbClr val="7030A0"/>
              </a:solidFill>
            </a:endParaRPr>
          </a:p>
          <a:p>
            <a:pPr algn="ctr"/>
            <a:endParaRPr lang="en-US" sz="6600" dirty="0">
              <a:solidFill>
                <a:srgbClr val="C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800600" y="2667000"/>
            <a:ext cx="1143000" cy="1219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7030A0"/>
                </a:solidFill>
              </a:rPr>
              <a:t>y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057400" y="3124200"/>
            <a:ext cx="9906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X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124200" y="2209800"/>
            <a:ext cx="914400" cy="6096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sz="3200" dirty="0" smtClean="0">
                <a:solidFill>
                  <a:srgbClr val="FFFF00"/>
                </a:solidFill>
              </a:rPr>
              <a:t>z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5029200"/>
            <a:ext cx="7162800" cy="15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উল্লেখিত চিত্রটি একটি সেটের মধ্যে  আরো তিনটি সেট প্রকাশ করে।</a:t>
            </a:r>
          </a:p>
          <a:p>
            <a:pPr algn="ctr"/>
            <a:r>
              <a:rPr lang="bn-BD" sz="24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এখান থেকে উপসেট ও শক্তিসেট বের কর।</a:t>
            </a:r>
            <a:endParaRPr lang="en-US" sz="24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457200"/>
            <a:ext cx="6248400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5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1447800"/>
            <a:ext cx="5791200" cy="61555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bn-BD" dirty="0" smtClean="0"/>
          </a:p>
          <a:p>
            <a:pPr>
              <a:buFont typeface="Arial" pitchFamily="34" charset="0"/>
              <a:buChar char="•"/>
            </a:pPr>
            <a:r>
              <a:rPr lang="en-US" sz="6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উপসেট</a:t>
            </a:r>
            <a:r>
              <a:rPr lang="en-US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endParaRPr lang="en-US" sz="6000" dirty="0" smtClean="0"/>
          </a:p>
          <a:p>
            <a:pPr>
              <a:buFont typeface="Arial" pitchFamily="34" charset="0"/>
              <a:buChar char="•"/>
            </a:pP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শক্তি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উদাহরণ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Arial" pitchFamily="34" charset="0"/>
              <a:buChar char="•"/>
            </a:pPr>
            <a:endParaRPr lang="bn-BD" sz="3200" dirty="0" smtClean="0">
              <a:latin typeface="Arial Black" pitchFamily="34" charset="0"/>
              <a:cs typeface="NikoshBAN" pitchFamily="2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B= {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1,2,3,4}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P(B)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bn-BD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533400"/>
            <a:ext cx="5638800" cy="70788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4000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828800"/>
            <a:ext cx="6705600" cy="446276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  <a:shade val="30000"/>
                  <a:satMod val="115000"/>
                </a:schemeClr>
              </a:gs>
              <a:gs pos="50000">
                <a:schemeClr val="bg2">
                  <a:lumMod val="90000"/>
                  <a:shade val="67500"/>
                  <a:satMod val="115000"/>
                </a:schemeClr>
              </a:gs>
              <a:gs pos="100000">
                <a:schemeClr val="bg2">
                  <a:lumMod val="9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প্রশ্নমালা-১.২ </a:t>
            </a:r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১ও২ </a:t>
            </a:r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Arial" pitchFamily="34" charset="0"/>
              <a:buChar char="•"/>
            </a:pPr>
            <a:endParaRPr lang="bn-BD" sz="3200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  <a:cs typeface="NikoshBAN" pitchFamily="2" charset="0"/>
            </a:endParaRPr>
          </a:p>
          <a:p>
            <a:endParaRPr lang="bn-BD" sz="3600" dirty="0" smtClean="0">
              <a:latin typeface="Arial Black" pitchFamily="34" charset="0"/>
              <a:cs typeface="NikoshBAN" pitchFamily="2" charset="0"/>
            </a:endParaRPr>
          </a:p>
          <a:p>
            <a:pPr>
              <a:buFont typeface="Arial" pitchFamily="34" charset="0"/>
              <a:buChar char="•"/>
            </a:pPr>
            <a:endParaRPr lang="bn-BD" sz="3600" dirty="0" smtClean="0">
              <a:latin typeface="Arial Black" pitchFamily="34" charset="0"/>
              <a:cs typeface="NikoshBAN" pitchFamily="2" charset="0"/>
            </a:endParaRPr>
          </a:p>
          <a:p>
            <a:endParaRPr lang="bn-BD" sz="3600" dirty="0" smtClean="0">
              <a:latin typeface="Arial Black" pitchFamily="34" charset="0"/>
              <a:cs typeface="NikoshBAN" pitchFamily="2" charset="0"/>
            </a:endParaRPr>
          </a:p>
          <a:p>
            <a:pPr>
              <a:buFont typeface="Arial" pitchFamily="34" charset="0"/>
              <a:buChar char="•"/>
            </a:pPr>
            <a:endParaRPr lang="bn-BD" sz="3600" dirty="0" smtClean="0">
              <a:latin typeface="Arial Black" pitchFamily="34" charset="0"/>
              <a:cs typeface="NikoshBAN" pitchFamily="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low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181100" y="266700"/>
            <a:ext cx="6400800" cy="6477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  <p:sp>
        <p:nvSpPr>
          <p:cNvPr id="3" name="TextBox 2"/>
          <p:cNvSpPr txBox="1"/>
          <p:nvPr/>
        </p:nvSpPr>
        <p:spPr>
          <a:xfrm>
            <a:off x="2514600" y="2895600"/>
            <a:ext cx="4267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04800"/>
            <a:ext cx="7772400" cy="7171194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 algn="ctr"/>
            <a:endParaRPr lang="en-US" sz="3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7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3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(গণিত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শিলরী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হোসাইনিয়া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চৌদ্দগ্রাম</a:t>
            </a:r>
            <a:r>
              <a:rPr lang="bn-BD" sz="36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, কুমিল্লা</a:t>
            </a:r>
          </a:p>
          <a:p>
            <a:pPr algn="ctr"/>
            <a:r>
              <a:rPr lang="bn-BD" sz="8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আই,ডি--০৭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মোবাইল: ০১৮১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৩২২৮০৬৯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  <a:cs typeface="NikoshBAN" pitchFamily="2" charset="0"/>
            </a:endParaRPr>
          </a:p>
          <a:p>
            <a:endParaRPr lang="en-US" sz="2800" dirty="0" smtClean="0">
              <a:latin typeface="Arial Black" pitchFamily="34" charset="0"/>
              <a:cs typeface="NikoshBAN" pitchFamily="2" charset="0"/>
            </a:endParaRPr>
          </a:p>
          <a:p>
            <a:endParaRPr lang="en-US" sz="2800" dirty="0" smtClean="0">
              <a:latin typeface="Arial Black" pitchFamily="34" charset="0"/>
              <a:cs typeface="NikoshBAN" pitchFamily="2" charset="0"/>
            </a:endParaRPr>
          </a:p>
          <a:p>
            <a:endParaRPr lang="en-US" sz="2800" dirty="0" smtClean="0">
              <a:latin typeface="Arial Black" pitchFamily="34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0" y="228600"/>
            <a:ext cx="9296400" cy="1520416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 wrap="square">
            <a:spAutoFit/>
          </a:bodyPr>
          <a:lstStyle/>
          <a:p>
            <a:pPr lvl="4" algn="ctr">
              <a:buNone/>
            </a:pPr>
            <a:endParaRPr lang="en-US" sz="4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lvl="4" algn="ctr">
              <a:buNone/>
            </a:pPr>
            <a:endParaRPr lang="en-US" sz="4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lvl="4">
              <a:buNone/>
            </a:pPr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শ্রেণী–</a:t>
            </a:r>
            <a:r>
              <a:rPr lang="en-US" sz="8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নবম</a:t>
            </a:r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66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sz="66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বিষয়-গণিত</a:t>
            </a:r>
          </a:p>
          <a:p>
            <a:pPr>
              <a:buNone/>
            </a:pPr>
            <a:r>
              <a:rPr lang="en-US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অধ্যায় -</a:t>
            </a:r>
            <a:r>
              <a:rPr lang="en-US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</a:t>
            </a:r>
            <a:endParaRPr lang="bn-BD" sz="6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সময়- </a:t>
            </a:r>
            <a:r>
              <a:rPr lang="en-US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5</a:t>
            </a:r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০মিঃ</a:t>
            </a:r>
          </a:p>
          <a:p>
            <a:pPr>
              <a:buNone/>
            </a:pPr>
            <a:endParaRPr lang="bn-BD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bn-BD" sz="40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457200" y="381000"/>
            <a:ext cx="3276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286000" y="3733800"/>
            <a:ext cx="57912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133600" y="3733800"/>
            <a:ext cx="56388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62000" y="381000"/>
            <a:ext cx="2590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371600" y="1905000"/>
            <a:ext cx="1752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3733800"/>
            <a:ext cx="54864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81000"/>
            <a:ext cx="8915400" cy="7239000"/>
          </a:xfrm>
          <a:solidFill>
            <a:srgbClr val="00B050"/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5" name="Picture 4" descr="lambogini.jpg"/>
          <p:cNvPicPr>
            <a:picLocks noChangeAspect="1"/>
          </p:cNvPicPr>
          <p:nvPr/>
        </p:nvPicPr>
        <p:blipFill>
          <a:blip r:embed="rId2" cstate="print"/>
          <a:srcRect l="1000" t="24000"/>
          <a:stretch>
            <a:fillRect/>
          </a:stretch>
        </p:blipFill>
        <p:spPr>
          <a:xfrm>
            <a:off x="2362200" y="3810000"/>
            <a:ext cx="2514600" cy="1447800"/>
          </a:xfrm>
          <a:prstGeom prst="rect">
            <a:avLst/>
          </a:prstGeom>
        </p:spPr>
      </p:pic>
      <p:pic>
        <p:nvPicPr>
          <p:cNvPr id="6" name="Picture 5" descr="2590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3810000"/>
            <a:ext cx="2266120" cy="1371599"/>
          </a:xfrm>
          <a:prstGeom prst="rect">
            <a:avLst/>
          </a:prstGeom>
        </p:spPr>
      </p:pic>
      <p:pic>
        <p:nvPicPr>
          <p:cNvPr id="7" name="Picture 6" descr="DSC05189.JPG"/>
          <p:cNvPicPr>
            <a:picLocks noChangeAspect="1"/>
          </p:cNvPicPr>
          <p:nvPr/>
        </p:nvPicPr>
        <p:blipFill>
          <a:blip r:embed="rId4"/>
          <a:srcRect l="72373" t="14706"/>
          <a:stretch>
            <a:fillRect/>
          </a:stretch>
        </p:blipFill>
        <p:spPr>
          <a:xfrm>
            <a:off x="3886200" y="533400"/>
            <a:ext cx="1905000" cy="320040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V="1">
            <a:off x="4876800" y="762000"/>
            <a:ext cx="2209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6629400" y="0"/>
            <a:ext cx="21336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C00000"/>
                </a:solidFill>
              </a:rPr>
              <a:t>ইকবাল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5" name="Picture 14" descr="lambogini.jpg"/>
          <p:cNvPicPr>
            <a:picLocks noChangeAspect="1"/>
          </p:cNvPicPr>
          <p:nvPr/>
        </p:nvPicPr>
        <p:blipFill>
          <a:blip r:embed="rId5" cstate="print"/>
          <a:srcRect l="1000" t="24000"/>
          <a:stretch>
            <a:fillRect/>
          </a:stretch>
        </p:blipFill>
        <p:spPr>
          <a:xfrm>
            <a:off x="762000" y="2057400"/>
            <a:ext cx="1828800" cy="1371600"/>
          </a:xfrm>
          <a:prstGeom prst="rect">
            <a:avLst/>
          </a:prstGeom>
        </p:spPr>
      </p:pic>
      <p:pic>
        <p:nvPicPr>
          <p:cNvPr id="16" name="Picture 15" descr="25900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72200" y="2057400"/>
            <a:ext cx="1752600" cy="1447800"/>
          </a:xfrm>
          <a:prstGeom prst="rect">
            <a:avLst/>
          </a:prstGeom>
        </p:spPr>
      </p:pic>
      <p:cxnSp>
        <p:nvCxnSpPr>
          <p:cNvPr id="19" name="Straight Arrow Connector 18"/>
          <p:cNvCxnSpPr/>
          <p:nvPr/>
        </p:nvCxnSpPr>
        <p:spPr>
          <a:xfrm flipV="1">
            <a:off x="2438400" y="1828800"/>
            <a:ext cx="2209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410200" y="1828800"/>
            <a:ext cx="1219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lambogini.jpg"/>
          <p:cNvPicPr>
            <a:picLocks noChangeAspect="1"/>
          </p:cNvPicPr>
          <p:nvPr/>
        </p:nvPicPr>
        <p:blipFill>
          <a:blip r:embed="rId7" cstate="print"/>
          <a:srcRect l="1000" t="24000"/>
          <a:stretch>
            <a:fillRect/>
          </a:stretch>
        </p:blipFill>
        <p:spPr>
          <a:xfrm>
            <a:off x="533400" y="457200"/>
            <a:ext cx="1524000" cy="1219200"/>
          </a:xfrm>
          <a:prstGeom prst="rect">
            <a:avLst/>
          </a:prstGeom>
        </p:spPr>
      </p:pic>
      <p:pic>
        <p:nvPicPr>
          <p:cNvPr id="28" name="Picture 27" descr="259003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057400" y="457200"/>
            <a:ext cx="1524000" cy="1219200"/>
          </a:xfrm>
          <a:prstGeom prst="rect">
            <a:avLst/>
          </a:prstGeom>
        </p:spPr>
      </p:pic>
      <p:cxnSp>
        <p:nvCxnSpPr>
          <p:cNvPr id="31" name="Straight Arrow Connector 30"/>
          <p:cNvCxnSpPr/>
          <p:nvPr/>
        </p:nvCxnSpPr>
        <p:spPr>
          <a:xfrm>
            <a:off x="3200400" y="609600"/>
            <a:ext cx="14478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553200" y="1143000"/>
            <a:ext cx="19812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5486400" y="1600200"/>
            <a:ext cx="1600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 flipV="1">
            <a:off x="2286000" y="3657600"/>
            <a:ext cx="5029200" cy="228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286000" y="3886200"/>
            <a:ext cx="762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162800" y="3810000"/>
            <a:ext cx="762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362200" y="5410200"/>
            <a:ext cx="48768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81000" y="381000"/>
            <a:ext cx="76200" cy="1524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57200" y="381000"/>
            <a:ext cx="3200400" cy="4571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505200" y="381000"/>
            <a:ext cx="228600" cy="1371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57200" y="1752600"/>
            <a:ext cx="3276600" cy="762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eatherTexture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600200"/>
            <a:ext cx="5181600" cy="44957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990600"/>
            <a:ext cx="89154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BD" sz="13800" dirty="0" smtClean="0">
              <a:solidFill>
                <a:srgbClr val="CF3DB3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5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শক্তি</a:t>
            </a:r>
            <a:r>
              <a:rPr lang="en-US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সেট</a:t>
            </a:r>
            <a:r>
              <a:rPr lang="bn-BD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এবং উপসেট</a:t>
            </a:r>
          </a:p>
          <a:p>
            <a:pPr algn="ctr"/>
            <a:endParaRPr lang="bn-BD" sz="13800" dirty="0" smtClean="0">
              <a:solidFill>
                <a:srgbClr val="CF3DB3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382000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আচরনিক উদ্দেশ্য</a:t>
            </a:r>
            <a:endParaRPr lang="en-US" sz="4000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382000" cy="458587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endParaRPr lang="bn-BD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Arial" pitchFamily="34" charset="0"/>
              <a:buChar char="•"/>
            </a:pP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উপসেট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কতগুলো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উপসেট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শক্তি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কোন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শক্তি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895600" y="0"/>
            <a:ext cx="3124200" cy="1981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124200" y="2209800"/>
            <a:ext cx="3200400" cy="2209800"/>
          </a:xfrm>
          <a:prstGeom prst="ellipse">
            <a:avLst/>
          </a:prstGeom>
          <a:solidFill>
            <a:srgbClr val="00B050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04800" y="457200"/>
            <a:ext cx="2667000" cy="1981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1028.JPG"/>
          <p:cNvPicPr>
            <a:picLocks noChangeAspect="1"/>
          </p:cNvPicPr>
          <p:nvPr/>
        </p:nvPicPr>
        <p:blipFill>
          <a:blip r:embed="rId3"/>
          <a:srcRect l="47166" t="25586" r="15995" b="11724"/>
          <a:stretch>
            <a:fillRect/>
          </a:stretch>
        </p:blipFill>
        <p:spPr>
          <a:xfrm>
            <a:off x="3276600" y="2895600"/>
            <a:ext cx="838200" cy="838199"/>
          </a:xfrm>
          <a:prstGeom prst="rect">
            <a:avLst/>
          </a:prstGeom>
        </p:spPr>
      </p:pic>
      <p:pic>
        <p:nvPicPr>
          <p:cNvPr id="12" name="Picture 11" descr="bana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2438400"/>
            <a:ext cx="1524001" cy="806824"/>
          </a:xfrm>
          <a:prstGeom prst="rect">
            <a:avLst/>
          </a:prstGeom>
        </p:spPr>
      </p:pic>
      <p:pic>
        <p:nvPicPr>
          <p:cNvPr id="13" name="Picture 12" descr="1028.JPG"/>
          <p:cNvPicPr>
            <a:picLocks noChangeAspect="1"/>
          </p:cNvPicPr>
          <p:nvPr/>
        </p:nvPicPr>
        <p:blipFill>
          <a:blip r:embed="rId3"/>
          <a:srcRect l="14513" t="33103" r="45578" b="6207"/>
          <a:stretch>
            <a:fillRect/>
          </a:stretch>
        </p:blipFill>
        <p:spPr>
          <a:xfrm>
            <a:off x="4572000" y="3276600"/>
            <a:ext cx="914400" cy="1016000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6477000" y="2438400"/>
            <a:ext cx="2667000" cy="1981200"/>
            <a:chOff x="6477000" y="2438400"/>
            <a:chExt cx="2667000" cy="1981200"/>
          </a:xfrm>
        </p:grpSpPr>
        <p:sp>
          <p:nvSpPr>
            <p:cNvPr id="9" name="Oval 8"/>
            <p:cNvSpPr/>
            <p:nvPr/>
          </p:nvSpPr>
          <p:spPr>
            <a:xfrm>
              <a:off x="6477000" y="2438400"/>
              <a:ext cx="2667000" cy="19812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 descr="1028.JPG"/>
            <p:cNvPicPr>
              <a:picLocks noChangeAspect="1"/>
            </p:cNvPicPr>
            <p:nvPr/>
          </p:nvPicPr>
          <p:blipFill>
            <a:blip r:embed="rId3"/>
            <a:srcRect l="14513" t="33103" r="45578" b="6207"/>
            <a:stretch>
              <a:fillRect/>
            </a:stretch>
          </p:blipFill>
          <p:spPr>
            <a:xfrm>
              <a:off x="6705600" y="2819400"/>
              <a:ext cx="914400" cy="1016000"/>
            </a:xfrm>
            <a:prstGeom prst="rect">
              <a:avLst/>
            </a:prstGeom>
          </p:spPr>
        </p:pic>
      </p:grpSp>
      <p:pic>
        <p:nvPicPr>
          <p:cNvPr id="16" name="Picture 15" descr="1028.JPG"/>
          <p:cNvPicPr>
            <a:picLocks noChangeAspect="1"/>
          </p:cNvPicPr>
          <p:nvPr/>
        </p:nvPicPr>
        <p:blipFill>
          <a:blip r:embed="rId3"/>
          <a:srcRect l="14513" t="33103" r="45578" b="6207"/>
          <a:stretch>
            <a:fillRect/>
          </a:stretch>
        </p:blipFill>
        <p:spPr>
          <a:xfrm>
            <a:off x="3352800" y="228600"/>
            <a:ext cx="914400" cy="1016000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3276600" y="4876800"/>
            <a:ext cx="2667000" cy="1981200"/>
            <a:chOff x="3276600" y="4876800"/>
            <a:chExt cx="2667000" cy="1981200"/>
          </a:xfrm>
        </p:grpSpPr>
        <p:sp>
          <p:nvSpPr>
            <p:cNvPr id="4" name="Oval 3"/>
            <p:cNvSpPr/>
            <p:nvPr/>
          </p:nvSpPr>
          <p:spPr>
            <a:xfrm>
              <a:off x="3276600" y="4876800"/>
              <a:ext cx="2667000" cy="19812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 descr="1028.JPG"/>
            <p:cNvPicPr>
              <a:picLocks noChangeAspect="1"/>
            </p:cNvPicPr>
            <p:nvPr/>
          </p:nvPicPr>
          <p:blipFill>
            <a:blip r:embed="rId3"/>
            <a:srcRect l="14513" t="33103" r="45578" b="6207"/>
            <a:stretch>
              <a:fillRect/>
            </a:stretch>
          </p:blipFill>
          <p:spPr>
            <a:xfrm>
              <a:off x="4191000" y="5562600"/>
              <a:ext cx="914400" cy="1016000"/>
            </a:xfrm>
            <a:prstGeom prst="rect">
              <a:avLst/>
            </a:prstGeom>
          </p:spPr>
        </p:pic>
      </p:grpSp>
      <p:pic>
        <p:nvPicPr>
          <p:cNvPr id="19" name="Picture 18" descr="bana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8402726">
            <a:off x="7526884" y="3191803"/>
            <a:ext cx="1524001" cy="806824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6096000" y="304800"/>
            <a:ext cx="2667000" cy="1981200"/>
            <a:chOff x="6096000" y="304800"/>
            <a:chExt cx="2667000" cy="1981200"/>
          </a:xfrm>
        </p:grpSpPr>
        <p:sp>
          <p:nvSpPr>
            <p:cNvPr id="10" name="Oval 9"/>
            <p:cNvSpPr/>
            <p:nvPr/>
          </p:nvSpPr>
          <p:spPr>
            <a:xfrm>
              <a:off x="6096000" y="304800"/>
              <a:ext cx="2667000" cy="19812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1028.JPG"/>
            <p:cNvPicPr>
              <a:picLocks noChangeAspect="1"/>
            </p:cNvPicPr>
            <p:nvPr/>
          </p:nvPicPr>
          <p:blipFill>
            <a:blip r:embed="rId3"/>
            <a:srcRect l="14513" t="33103" r="45578" b="6207"/>
            <a:stretch>
              <a:fillRect/>
            </a:stretch>
          </p:blipFill>
          <p:spPr>
            <a:xfrm>
              <a:off x="6553200" y="838200"/>
              <a:ext cx="914400" cy="1016000"/>
            </a:xfrm>
            <a:prstGeom prst="rect">
              <a:avLst/>
            </a:prstGeom>
          </p:spPr>
        </p:pic>
        <p:pic>
          <p:nvPicPr>
            <p:cNvPr id="20" name="Picture 19" descr="1028.JPG"/>
            <p:cNvPicPr>
              <a:picLocks noChangeAspect="1"/>
            </p:cNvPicPr>
            <p:nvPr/>
          </p:nvPicPr>
          <p:blipFill>
            <a:blip r:embed="rId3"/>
            <a:srcRect l="47166" t="25586" r="15995" b="11724"/>
            <a:stretch>
              <a:fillRect/>
            </a:stretch>
          </p:blipFill>
          <p:spPr>
            <a:xfrm>
              <a:off x="7620000" y="914400"/>
              <a:ext cx="838200" cy="838199"/>
            </a:xfrm>
            <a:prstGeom prst="rect">
              <a:avLst/>
            </a:prstGeom>
          </p:spPr>
        </p:pic>
      </p:grpSp>
      <p:pic>
        <p:nvPicPr>
          <p:cNvPr id="21" name="Picture 20" descr="1028.JPG"/>
          <p:cNvPicPr>
            <a:picLocks noChangeAspect="1"/>
          </p:cNvPicPr>
          <p:nvPr/>
        </p:nvPicPr>
        <p:blipFill>
          <a:blip r:embed="rId3"/>
          <a:srcRect l="47166" t="25586" r="15995" b="11724"/>
          <a:stretch>
            <a:fillRect/>
          </a:stretch>
        </p:blipFill>
        <p:spPr>
          <a:xfrm>
            <a:off x="3200400" y="1143000"/>
            <a:ext cx="838200" cy="838199"/>
          </a:xfrm>
          <a:prstGeom prst="rect">
            <a:avLst/>
          </a:prstGeom>
        </p:spPr>
      </p:pic>
      <p:grpSp>
        <p:nvGrpSpPr>
          <p:cNvPr id="30" name="Group 29"/>
          <p:cNvGrpSpPr/>
          <p:nvPr/>
        </p:nvGrpSpPr>
        <p:grpSpPr>
          <a:xfrm>
            <a:off x="6248400" y="4724400"/>
            <a:ext cx="2667000" cy="1981200"/>
            <a:chOff x="6248400" y="4724400"/>
            <a:chExt cx="2667000" cy="1981200"/>
          </a:xfrm>
        </p:grpSpPr>
        <p:sp>
          <p:nvSpPr>
            <p:cNvPr id="8" name="Oval 7"/>
            <p:cNvSpPr/>
            <p:nvPr/>
          </p:nvSpPr>
          <p:spPr>
            <a:xfrm>
              <a:off x="6248400" y="4724400"/>
              <a:ext cx="2667000" cy="19812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 descr="1028.JPG"/>
            <p:cNvPicPr>
              <a:picLocks noChangeAspect="1"/>
            </p:cNvPicPr>
            <p:nvPr/>
          </p:nvPicPr>
          <p:blipFill>
            <a:blip r:embed="rId3"/>
            <a:srcRect l="47166" t="25586" r="15995" b="11724"/>
            <a:stretch>
              <a:fillRect/>
            </a:stretch>
          </p:blipFill>
          <p:spPr>
            <a:xfrm>
              <a:off x="6477000" y="5105400"/>
              <a:ext cx="838200" cy="838199"/>
            </a:xfrm>
            <a:prstGeom prst="rect">
              <a:avLst/>
            </a:prstGeom>
          </p:spPr>
        </p:pic>
        <p:pic>
          <p:nvPicPr>
            <p:cNvPr id="24" name="Picture 23" descr="banana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 rot="18402726">
              <a:off x="7103513" y="5325403"/>
              <a:ext cx="1524001" cy="806824"/>
            </a:xfrm>
            <a:prstGeom prst="rect">
              <a:avLst/>
            </a:prstGeom>
          </p:spPr>
        </p:pic>
      </p:grpSp>
      <p:grpSp>
        <p:nvGrpSpPr>
          <p:cNvPr id="33" name="Group 32"/>
          <p:cNvGrpSpPr/>
          <p:nvPr/>
        </p:nvGrpSpPr>
        <p:grpSpPr>
          <a:xfrm>
            <a:off x="533400" y="4876800"/>
            <a:ext cx="2667000" cy="1981200"/>
            <a:chOff x="533400" y="4876800"/>
            <a:chExt cx="2667000" cy="1981200"/>
          </a:xfrm>
        </p:grpSpPr>
        <p:sp>
          <p:nvSpPr>
            <p:cNvPr id="5" name="Oval 4"/>
            <p:cNvSpPr/>
            <p:nvPr/>
          </p:nvSpPr>
          <p:spPr>
            <a:xfrm>
              <a:off x="533400" y="4876800"/>
              <a:ext cx="2667000" cy="19812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Picture 24" descr="banana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43000" y="5791200"/>
              <a:ext cx="1524001" cy="806824"/>
            </a:xfrm>
            <a:prstGeom prst="rect">
              <a:avLst/>
            </a:prstGeom>
          </p:spPr>
        </p:pic>
      </p:grpSp>
      <p:grpSp>
        <p:nvGrpSpPr>
          <p:cNvPr id="32" name="Group 31"/>
          <p:cNvGrpSpPr/>
          <p:nvPr/>
        </p:nvGrpSpPr>
        <p:grpSpPr>
          <a:xfrm>
            <a:off x="0" y="2514600"/>
            <a:ext cx="2667000" cy="1981200"/>
            <a:chOff x="0" y="2514600"/>
            <a:chExt cx="2667000" cy="1981200"/>
          </a:xfrm>
        </p:grpSpPr>
        <p:sp>
          <p:nvSpPr>
            <p:cNvPr id="6" name="Oval 5"/>
            <p:cNvSpPr/>
            <p:nvPr/>
          </p:nvSpPr>
          <p:spPr>
            <a:xfrm>
              <a:off x="0" y="2514600"/>
              <a:ext cx="2667000" cy="19812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5" descr="1028.JPG"/>
            <p:cNvPicPr>
              <a:picLocks noChangeAspect="1"/>
            </p:cNvPicPr>
            <p:nvPr/>
          </p:nvPicPr>
          <p:blipFill>
            <a:blip r:embed="rId3"/>
            <a:srcRect l="47166" t="25586" r="15995" b="11724"/>
            <a:stretch>
              <a:fillRect/>
            </a:stretch>
          </p:blipFill>
          <p:spPr>
            <a:xfrm>
              <a:off x="990600" y="3276600"/>
              <a:ext cx="838200" cy="838199"/>
            </a:xfrm>
            <a:prstGeom prst="rect">
              <a:avLst/>
            </a:prstGeom>
          </p:spPr>
        </p:pic>
      </p:grpSp>
      <p:pic>
        <p:nvPicPr>
          <p:cNvPr id="27" name="Picture 26" descr="bana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67200" y="762000"/>
            <a:ext cx="1524001" cy="806824"/>
          </a:xfrm>
          <a:prstGeom prst="rect">
            <a:avLst/>
          </a:prstGeom>
        </p:spPr>
      </p:pic>
      <p:pic>
        <p:nvPicPr>
          <p:cNvPr id="35" name="Picture 34" descr="1028.JPG"/>
          <p:cNvPicPr>
            <a:picLocks noChangeAspect="1"/>
          </p:cNvPicPr>
          <p:nvPr/>
        </p:nvPicPr>
        <p:blipFill>
          <a:blip r:embed="rId3"/>
          <a:srcRect l="47166" t="25586" r="15995" b="11724"/>
          <a:stretch>
            <a:fillRect/>
          </a:stretch>
        </p:blipFill>
        <p:spPr>
          <a:xfrm>
            <a:off x="3276600" y="2895600"/>
            <a:ext cx="838200" cy="838199"/>
          </a:xfrm>
          <a:prstGeom prst="rect">
            <a:avLst/>
          </a:prstGeom>
        </p:spPr>
      </p:pic>
      <p:pic>
        <p:nvPicPr>
          <p:cNvPr id="36" name="Picture 35" descr="bana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2438400"/>
            <a:ext cx="1524001" cy="806824"/>
          </a:xfrm>
          <a:prstGeom prst="rect">
            <a:avLst/>
          </a:prstGeom>
        </p:spPr>
      </p:pic>
      <p:pic>
        <p:nvPicPr>
          <p:cNvPr id="37" name="Picture 36" descr="1028.JPG"/>
          <p:cNvPicPr>
            <a:picLocks noChangeAspect="1"/>
          </p:cNvPicPr>
          <p:nvPr/>
        </p:nvPicPr>
        <p:blipFill>
          <a:blip r:embed="rId3"/>
          <a:srcRect l="14513" t="33103" r="45578" b="6207"/>
          <a:stretch>
            <a:fillRect/>
          </a:stretch>
        </p:blipFill>
        <p:spPr>
          <a:xfrm>
            <a:off x="4572000" y="3352800"/>
            <a:ext cx="1219200" cy="101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18316E-6 L -0.15834 -0.429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-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8353E-6 L 0.0875 -0.4051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-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5236E-6 L 0.01666 -0.225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-1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66800" y="1600200"/>
            <a:ext cx="7391400" cy="2286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            B</a:t>
            </a:r>
            <a:endParaRPr lang="en-US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143000" y="0"/>
            <a:ext cx="4876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n-BD" sz="4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en-US" sz="4400" dirty="0" smtClean="0">
                <a:solidFill>
                  <a:prstClr val="black"/>
                </a:solidFill>
                <a:latin typeface="NikoshBAN" pitchFamily="2" charset="0"/>
                <a:ea typeface="+mj-ea"/>
                <a:cs typeface="NikoshBAN" pitchFamily="2" charset="0"/>
              </a:rPr>
              <a:t>               </a:t>
            </a:r>
            <a:r>
              <a:rPr lang="en-US" sz="4400" dirty="0" err="1" smtClean="0">
                <a:solidFill>
                  <a:prstClr val="black"/>
                </a:solidFill>
                <a:latin typeface="NikoshBAN" pitchFamily="2" charset="0"/>
                <a:ea typeface="+mj-ea"/>
                <a:cs typeface="NikoshBAN" pitchFamily="2" charset="0"/>
              </a:rPr>
              <a:t>একক</a:t>
            </a:r>
            <a:r>
              <a:rPr lang="en-US" sz="4400" dirty="0" smtClean="0">
                <a:solidFill>
                  <a:prstClr val="black"/>
                </a:solidFill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827000" y="1631463"/>
            <a:ext cx="758313" cy="134033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1  2   3     4 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016996" y="1785559"/>
            <a:ext cx="916625" cy="9576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2    4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66800" y="3581400"/>
            <a:ext cx="7391400" cy="762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B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A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উপসেট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Arc 9"/>
          <p:cNvSpPr/>
          <p:nvPr/>
        </p:nvSpPr>
        <p:spPr>
          <a:xfrm>
            <a:off x="6629400" y="3581400"/>
            <a:ext cx="304800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66800" y="4495800"/>
            <a:ext cx="7467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দুইটি উপসেটর উদাহরণ দাও।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34290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P(A)</a:t>
            </a:r>
            <a:r>
              <a:rPr lang="bn-BD" sz="4000" dirty="0" smtClean="0"/>
              <a:t> এবং </a:t>
            </a:r>
            <a:r>
              <a:rPr lang="en-US" sz="4000" dirty="0" smtClean="0"/>
              <a:t>P(B)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বের কর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0983" y="20384"/>
            <a:ext cx="8382000" cy="11079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66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24200" y="914400"/>
            <a:ext cx="39624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   A                       B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038600" y="1371600"/>
            <a:ext cx="533400" cy="1143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b                                   c                 d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410200" y="1447800"/>
            <a:ext cx="914400" cy="1143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     </a:t>
            </a:r>
            <a:r>
              <a:rPr lang="en-US" sz="2000" dirty="0" smtClean="0"/>
              <a:t>P          q      r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 flipV="1">
            <a:off x="2743200" y="2895600"/>
            <a:ext cx="4648200" cy="228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743200" y="838200"/>
            <a:ext cx="76200" cy="2286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19400" y="1066800"/>
            <a:ext cx="4648200" cy="152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391400" y="1143000"/>
            <a:ext cx="76200" cy="2057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158</Words>
  <Application>Microsoft Office PowerPoint</Application>
  <PresentationFormat>On-screen Show (4:3)</PresentationFormat>
  <Paragraphs>68</Paragraphs>
  <Slides>13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  </vt:lpstr>
      <vt:lpstr>                             A                       B</vt:lpstr>
      <vt:lpstr>দলীয় কাজ়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ttc</cp:lastModifiedBy>
  <cp:revision>134</cp:revision>
  <dcterms:created xsi:type="dcterms:W3CDTF">2006-08-16T00:00:00Z</dcterms:created>
  <dcterms:modified xsi:type="dcterms:W3CDTF">2013-03-27T09:30:27Z</dcterms:modified>
</cp:coreProperties>
</file>