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8" r:id="rId2"/>
    <p:sldId id="284" r:id="rId3"/>
    <p:sldId id="264" r:id="rId4"/>
    <p:sldId id="257" r:id="rId5"/>
    <p:sldId id="283" r:id="rId6"/>
    <p:sldId id="279" r:id="rId7"/>
    <p:sldId id="281" r:id="rId8"/>
    <p:sldId id="260" r:id="rId9"/>
    <p:sldId id="262" r:id="rId10"/>
    <p:sldId id="275" r:id="rId11"/>
    <p:sldId id="267" r:id="rId12"/>
    <p:sldId id="263" r:id="rId13"/>
    <p:sldId id="276" r:id="rId14"/>
    <p:sldId id="277" r:id="rId15"/>
    <p:sldId id="278" r:id="rId16"/>
    <p:sldId id="266" r:id="rId17"/>
    <p:sldId id="282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0"/>
    <p:penClr>
      <a:srgbClr val="FF0000"/>
    </p:penClr>
  </p:showPr>
  <p:clrMru>
    <a:srgbClr val="1D08B8"/>
    <a:srgbClr val="0066CC"/>
    <a:srgbClr val="0033CC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53526-9FAF-4EFC-8887-1B51F3AABB5B}" type="doc">
      <dgm:prSet loTypeId="urn:microsoft.com/office/officeart/2005/8/layout/process4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414AA-465A-4F1D-BFD3-519F9C289D4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formation of adverb</a:t>
          </a:r>
          <a:endParaRPr lang="en-US" dirty="0">
            <a:solidFill>
              <a:srgbClr val="FFFF00"/>
            </a:solidFill>
          </a:endParaRPr>
        </a:p>
      </dgm:t>
    </dgm:pt>
    <dgm:pt modelId="{908931D4-0F32-4F30-8129-57701B454A1C}" type="parTrans" cxnId="{6F477CAA-F544-43F7-A7B6-171275C6AAFA}">
      <dgm:prSet/>
      <dgm:spPr/>
      <dgm:t>
        <a:bodyPr/>
        <a:lstStyle/>
        <a:p>
          <a:endParaRPr lang="en-US"/>
        </a:p>
      </dgm:t>
    </dgm:pt>
    <dgm:pt modelId="{81F3B9F5-3D1D-4EB4-9A92-D6E43A039304}" type="sibTrans" cxnId="{6F477CAA-F544-43F7-A7B6-171275C6AAFA}">
      <dgm:prSet/>
      <dgm:spPr/>
      <dgm:t>
        <a:bodyPr/>
        <a:lstStyle/>
        <a:p>
          <a:endParaRPr lang="en-US"/>
        </a:p>
      </dgm:t>
    </dgm:pt>
    <dgm:pt modelId="{088F1AD9-3479-4B49-B89C-1472D6B572E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4000" dirty="0" smtClean="0">
              <a:solidFill>
                <a:srgbClr val="FFFF00"/>
              </a:solidFill>
            </a:rPr>
            <a:t>define adverb and its classification</a:t>
          </a:r>
          <a:endParaRPr lang="en-US" sz="4000" dirty="0">
            <a:solidFill>
              <a:srgbClr val="FFFF00"/>
            </a:solidFill>
          </a:endParaRPr>
        </a:p>
      </dgm:t>
    </dgm:pt>
    <dgm:pt modelId="{2ABD9D5F-5601-4834-A23A-8E9CD28C4D9D}" type="parTrans" cxnId="{D8E45326-284E-4736-945F-77B7581DB91F}">
      <dgm:prSet/>
      <dgm:spPr/>
      <dgm:t>
        <a:bodyPr/>
        <a:lstStyle/>
        <a:p>
          <a:endParaRPr lang="en-US"/>
        </a:p>
      </dgm:t>
    </dgm:pt>
    <dgm:pt modelId="{4DE33F0C-9CAB-4E23-B2AA-0844DDAA2BC6}" type="sibTrans" cxnId="{D8E45326-284E-4736-945F-77B7581DB91F}">
      <dgm:prSet/>
      <dgm:spPr/>
      <dgm:t>
        <a:bodyPr/>
        <a:lstStyle/>
        <a:p>
          <a:endParaRPr lang="en-US"/>
        </a:p>
      </dgm:t>
    </dgm:pt>
    <dgm:pt modelId="{6595D66F-5C92-435C-85AB-84CEAAB8C840}" type="pres">
      <dgm:prSet presAssocID="{D3453526-9FAF-4EFC-8887-1B51F3AABB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A0E6-196F-4E5C-95B0-2479F6ACECCB}" type="pres">
      <dgm:prSet presAssocID="{C6D414AA-465A-4F1D-BFD3-519F9C289D4B}" presName="boxAndChildren" presStyleCnt="0"/>
      <dgm:spPr/>
      <dgm:t>
        <a:bodyPr/>
        <a:lstStyle/>
        <a:p>
          <a:endParaRPr lang="en-US"/>
        </a:p>
      </dgm:t>
    </dgm:pt>
    <dgm:pt modelId="{5BF53209-D300-4A29-8925-CFE9680F5896}" type="pres">
      <dgm:prSet presAssocID="{C6D414AA-465A-4F1D-BFD3-519F9C289D4B}" presName="parentTextBox" presStyleLbl="node1" presStyleIdx="0" presStyleCnt="2"/>
      <dgm:spPr/>
      <dgm:t>
        <a:bodyPr/>
        <a:lstStyle/>
        <a:p>
          <a:endParaRPr lang="en-US"/>
        </a:p>
      </dgm:t>
    </dgm:pt>
    <dgm:pt modelId="{A7DC16B0-75F2-448C-B2C8-C3721903B831}" type="pres">
      <dgm:prSet presAssocID="{4DE33F0C-9CAB-4E23-B2AA-0844DDAA2BC6}" presName="sp" presStyleCnt="0"/>
      <dgm:spPr/>
      <dgm:t>
        <a:bodyPr/>
        <a:lstStyle/>
        <a:p>
          <a:endParaRPr lang="en-US"/>
        </a:p>
      </dgm:t>
    </dgm:pt>
    <dgm:pt modelId="{AC9535D2-CC8E-4056-B91E-24EE7491A8E0}" type="pres">
      <dgm:prSet presAssocID="{088F1AD9-3479-4B49-B89C-1472D6B572EE}" presName="arrowAndChildren" presStyleCnt="0"/>
      <dgm:spPr/>
      <dgm:t>
        <a:bodyPr/>
        <a:lstStyle/>
        <a:p>
          <a:endParaRPr lang="en-US"/>
        </a:p>
      </dgm:t>
    </dgm:pt>
    <dgm:pt modelId="{752BB30E-B051-4F38-99E1-DEE0B65C34E2}" type="pres">
      <dgm:prSet presAssocID="{088F1AD9-3479-4B49-B89C-1472D6B572EE}" presName="parentTextArrow" presStyleLbl="node1" presStyleIdx="1" presStyleCnt="2" custLinFactNeighborY="-4034"/>
      <dgm:spPr/>
      <dgm:t>
        <a:bodyPr/>
        <a:lstStyle/>
        <a:p>
          <a:endParaRPr lang="en-US"/>
        </a:p>
      </dgm:t>
    </dgm:pt>
  </dgm:ptLst>
  <dgm:cxnLst>
    <dgm:cxn modelId="{D8E45326-284E-4736-945F-77B7581DB91F}" srcId="{D3453526-9FAF-4EFC-8887-1B51F3AABB5B}" destId="{088F1AD9-3479-4B49-B89C-1472D6B572EE}" srcOrd="0" destOrd="0" parTransId="{2ABD9D5F-5601-4834-A23A-8E9CD28C4D9D}" sibTransId="{4DE33F0C-9CAB-4E23-B2AA-0844DDAA2BC6}"/>
    <dgm:cxn modelId="{56E9C864-2401-4F86-B4C8-813AF20E2FC8}" type="presOf" srcId="{088F1AD9-3479-4B49-B89C-1472D6B572EE}" destId="{752BB30E-B051-4F38-99E1-DEE0B65C34E2}" srcOrd="0" destOrd="0" presId="urn:microsoft.com/office/officeart/2005/8/layout/process4"/>
    <dgm:cxn modelId="{6F477CAA-F544-43F7-A7B6-171275C6AAFA}" srcId="{D3453526-9FAF-4EFC-8887-1B51F3AABB5B}" destId="{C6D414AA-465A-4F1D-BFD3-519F9C289D4B}" srcOrd="1" destOrd="0" parTransId="{908931D4-0F32-4F30-8129-57701B454A1C}" sibTransId="{81F3B9F5-3D1D-4EB4-9A92-D6E43A039304}"/>
    <dgm:cxn modelId="{F49314BB-C56A-4073-8987-2CA589762737}" type="presOf" srcId="{D3453526-9FAF-4EFC-8887-1B51F3AABB5B}" destId="{6595D66F-5C92-435C-85AB-84CEAAB8C840}" srcOrd="0" destOrd="0" presId="urn:microsoft.com/office/officeart/2005/8/layout/process4"/>
    <dgm:cxn modelId="{B4E1C836-16AE-44D5-8396-B056B065FFB3}" type="presOf" srcId="{C6D414AA-465A-4F1D-BFD3-519F9C289D4B}" destId="{5BF53209-D300-4A29-8925-CFE9680F5896}" srcOrd="0" destOrd="0" presId="urn:microsoft.com/office/officeart/2005/8/layout/process4"/>
    <dgm:cxn modelId="{1C00BE08-4DED-4A90-85D0-FB280CF64713}" type="presParOf" srcId="{6595D66F-5C92-435C-85AB-84CEAAB8C840}" destId="{2AB7A0E6-196F-4E5C-95B0-2479F6ACECCB}" srcOrd="0" destOrd="0" presId="urn:microsoft.com/office/officeart/2005/8/layout/process4"/>
    <dgm:cxn modelId="{73E8B156-9F24-4666-BB0B-BF15B9F0F203}" type="presParOf" srcId="{2AB7A0E6-196F-4E5C-95B0-2479F6ACECCB}" destId="{5BF53209-D300-4A29-8925-CFE9680F5896}" srcOrd="0" destOrd="0" presId="urn:microsoft.com/office/officeart/2005/8/layout/process4"/>
    <dgm:cxn modelId="{9967CE7A-CDBA-478A-A003-7E82116343BC}" type="presParOf" srcId="{6595D66F-5C92-435C-85AB-84CEAAB8C840}" destId="{A7DC16B0-75F2-448C-B2C8-C3721903B831}" srcOrd="1" destOrd="0" presId="urn:microsoft.com/office/officeart/2005/8/layout/process4"/>
    <dgm:cxn modelId="{2533C722-E783-4A39-997A-F5D0CBB142C4}" type="presParOf" srcId="{6595D66F-5C92-435C-85AB-84CEAAB8C840}" destId="{AC9535D2-CC8E-4056-B91E-24EE7491A8E0}" srcOrd="2" destOrd="0" presId="urn:microsoft.com/office/officeart/2005/8/layout/process4"/>
    <dgm:cxn modelId="{FD8CA997-C1EB-40E3-9519-171BAA6B5B05}" type="presParOf" srcId="{AC9535D2-CC8E-4056-B91E-24EE7491A8E0}" destId="{752BB30E-B051-4F38-99E1-DEE0B65C34E2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C1EC6CB-1B9E-4461-9A21-5C3A5D7A26B7}" type="datetimeFigureOut">
              <a:rPr lang="en-US"/>
              <a:pPr>
                <a:defRPr/>
              </a:pPr>
              <a:t>13-Apr-13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DEA2BDD-422F-431D-93D0-027DEC51F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401D-99A4-4A41-9C50-FE124AC041F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45014-5B6A-446B-89D2-8D20A7E94B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9755AF-6C85-46D9-9C87-818069AB362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9755AF-6C85-46D9-9C87-818069AB36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6CDFB-068D-40B3-8585-572ADAC7FC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702355-B377-444D-A4F4-D38B4C34F6D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228C65-AD36-40E7-9760-32FBE86EFD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7BCC09-4373-4842-8E4F-E40C42CF348C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697F4-8980-47B4-A1A2-130C5B2CC0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A2BDD-422F-431D-93D0-027DEC51F1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641471-6B2E-47D4-BA0D-1141518664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A2D9A8-71DC-4AA9-9ED0-ABF8C4FFE4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A2BDD-422F-431D-93D0-027DEC51F1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9EF036-A9F3-4A92-BDCC-C9777C0493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54C4215-5ADC-4A0E-ABBB-A66C3990C7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C52A34-4FFF-4E89-82CA-A45AD7FD24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F3C26F-AF30-4DE1-9FD2-F892390880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D029A3-2114-433A-AC75-FB9F18B2B9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ADB777-F194-4B40-840B-175A5CF6AE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9EC601-EABC-4F3E-BAF5-BB92177C01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AE1E86-E808-4B71-A15B-239EB5DD42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4F3271-D4A7-4A86-BFF6-DC5AA52258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13567F-A2BF-47BA-A46D-8AB6E06D03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A148D4-4839-4067-97F6-E947926AD9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8A8BF1-D6EA-4FC6-9D0C-1C5E7F1498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F0E699D-330F-45E2-A932-2066FAB2AB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7986" y="420469"/>
            <a:ext cx="7084014" cy="646331"/>
          </a:xfrm>
          <a:prstGeom prst="rect">
            <a:avLst/>
          </a:prstGeom>
          <a:solidFill>
            <a:schemeClr val="accent4"/>
          </a:solidFill>
          <a:ln w="38100"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Welcome to my presentation</a:t>
            </a:r>
          </a:p>
        </p:txBody>
      </p:sp>
      <p:pic>
        <p:nvPicPr>
          <p:cNvPr id="2052" name="Picture 3" descr="blue_ros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057400"/>
            <a:ext cx="41148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505200" y="51054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Presented by-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2971800" y="5497513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7030A0"/>
                </a:solidFill>
              </a:rPr>
              <a:t>Md. Iqbal Hossain</a:t>
            </a:r>
          </a:p>
          <a:p>
            <a:pPr algn="ctr"/>
            <a:r>
              <a:rPr lang="en-US">
                <a:solidFill>
                  <a:srgbClr val="7030A0"/>
                </a:solidFill>
              </a:rPr>
              <a:t>Asstt. Teacher (Computer)</a:t>
            </a:r>
          </a:p>
          <a:p>
            <a:pPr algn="ctr"/>
            <a:r>
              <a:rPr lang="en-US">
                <a:solidFill>
                  <a:srgbClr val="7030A0"/>
                </a:solidFill>
              </a:rPr>
              <a:t>Tauhid Memorial High School</a:t>
            </a:r>
          </a:p>
          <a:p>
            <a:pPr algn="ctr"/>
            <a:r>
              <a:rPr lang="en-US">
                <a:solidFill>
                  <a:srgbClr val="7030A0"/>
                </a:solidFill>
              </a:rPr>
              <a:t>Palash, Narsingdi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1371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Class VIII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447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Sub: English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 2</a:t>
            </a:r>
            <a:r>
              <a:rPr lang="en-US" sz="2400" baseline="30000" dirty="0" smtClean="0">
                <a:solidFill>
                  <a:srgbClr val="7030A0"/>
                </a:solidFill>
              </a:rPr>
              <a:t>nd</a:t>
            </a:r>
            <a:r>
              <a:rPr lang="en-US" sz="2400" dirty="0" smtClean="0">
                <a:solidFill>
                  <a:srgbClr val="7030A0"/>
                </a:solidFill>
              </a:rPr>
              <a:t> Paper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b-101228-mustard-shulman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48400" y="0"/>
            <a:ext cx="225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Adverb of Time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295400"/>
            <a:ext cx="7454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FF0000"/>
                </a:solidFill>
              </a:rPr>
              <a:t>The children are walking </a:t>
            </a:r>
            <a:r>
              <a:rPr lang="en-US" sz="3200" dirty="0" smtClean="0">
                <a:solidFill>
                  <a:schemeClr val="bg1"/>
                </a:solidFill>
              </a:rPr>
              <a:t>early</a:t>
            </a:r>
            <a:r>
              <a:rPr lang="en-US" sz="2800" dirty="0" smtClean="0">
                <a:solidFill>
                  <a:srgbClr val="FF0000"/>
                </a:solidFill>
              </a:rPr>
              <a:t> in the morning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 descr="myunusandmo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643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62000" y="5867400"/>
            <a:ext cx="8161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srgbClr val="FFFF00"/>
                </a:solidFill>
              </a:rPr>
              <a:t>Dr. </a:t>
            </a:r>
            <a:r>
              <a:rPr lang="en-US" sz="3600" dirty="0" err="1" smtClean="0">
                <a:solidFill>
                  <a:srgbClr val="FFFF00"/>
                </a:solidFill>
              </a:rPr>
              <a:t>Younus</a:t>
            </a:r>
            <a:r>
              <a:rPr lang="en-US" sz="3600" dirty="0" smtClean="0">
                <a:solidFill>
                  <a:srgbClr val="FFFF00"/>
                </a:solidFill>
              </a:rPr>
              <a:t> stayed </a:t>
            </a:r>
            <a:r>
              <a:rPr lang="en-US" sz="3600" b="1" i="1" dirty="0" smtClean="0">
                <a:solidFill>
                  <a:srgbClr val="FFFF00"/>
                </a:solidFill>
              </a:rPr>
              <a:t>inside </a:t>
            </a:r>
            <a:r>
              <a:rPr lang="en-US" sz="3600" dirty="0" smtClean="0">
                <a:solidFill>
                  <a:srgbClr val="FFFF00"/>
                </a:solidFill>
              </a:rPr>
              <a:t>the hall room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Adverb of Place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15" descr="osamawhitehouse0511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5867400"/>
            <a:ext cx="6992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FF00"/>
                </a:solidFill>
              </a:rPr>
              <a:t>The President </a:t>
            </a:r>
            <a:r>
              <a:rPr lang="en-US" sz="3200" b="1" i="1" dirty="0" smtClean="0">
                <a:solidFill>
                  <a:srgbClr val="FFFF00"/>
                </a:solidFill>
              </a:rPr>
              <a:t>barely </a:t>
            </a:r>
            <a:r>
              <a:rPr lang="en-US" sz="3200" dirty="0" smtClean="0">
                <a:solidFill>
                  <a:srgbClr val="FFFF00"/>
                </a:solidFill>
              </a:rPr>
              <a:t>arrived on time.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Adverb of Degree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2" name="Picture 21" descr="21775be1781f305eac694ee5978795a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19200" y="5657671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Walking </a:t>
            </a:r>
            <a:r>
              <a:rPr lang="en-US" sz="3600" b="1" i="1" dirty="0" smtClean="0">
                <a:solidFill>
                  <a:srgbClr val="FFFF00"/>
                </a:solidFill>
              </a:rPr>
              <a:t>slowly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is </a:t>
            </a:r>
            <a:r>
              <a:rPr lang="en-US" sz="3600" dirty="0" smtClean="0">
                <a:solidFill>
                  <a:srgbClr val="FFFF00"/>
                </a:solidFill>
              </a:rPr>
              <a:t>definitely</a:t>
            </a:r>
            <a:r>
              <a:rPr lang="en-US" sz="3600" dirty="0" smtClean="0">
                <a:solidFill>
                  <a:schemeClr val="bg1"/>
                </a:solidFill>
              </a:rPr>
              <a:t> an obstacle to their </a:t>
            </a:r>
            <a:r>
              <a:rPr lang="en-US" sz="3600" dirty="0" smtClean="0">
                <a:solidFill>
                  <a:srgbClr val="FFFF00"/>
                </a:solidFill>
              </a:rPr>
              <a:t>timely</a:t>
            </a:r>
            <a:r>
              <a:rPr lang="en-US" sz="3600" dirty="0" smtClean="0">
                <a:solidFill>
                  <a:schemeClr val="bg1"/>
                </a:solidFill>
              </a:rPr>
              <a:t> arrival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Adverb of Manner</a:t>
            </a:r>
            <a:endParaRPr lang="en-US" sz="2400" dirty="0"/>
          </a:p>
        </p:txBody>
      </p:sp>
      <p:pic>
        <p:nvPicPr>
          <p:cNvPr id="25" name="Picture 24" descr="not_to_fa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219200" y="5791200"/>
            <a:ext cx="6548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i="1" dirty="0" smtClean="0">
                <a:solidFill>
                  <a:srgbClr val="FFFF00"/>
                </a:solidFill>
              </a:rPr>
              <a:t>Truly</a:t>
            </a:r>
            <a:r>
              <a:rPr lang="en-US" sz="4800" dirty="0" smtClean="0">
                <a:solidFill>
                  <a:schemeClr val="bg1"/>
                </a:solidFill>
              </a:rPr>
              <a:t>, she needs a job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0" y="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Adverb of Affirmation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4" grpId="1"/>
      <p:bldP spid="4" grpId="2"/>
      <p:bldP spid="15" grpId="0"/>
      <p:bldP spid="17" grpId="0"/>
      <p:bldP spid="24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923925" y="533400"/>
            <a:ext cx="7305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Now I am going to discuss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2133600"/>
            <a:ext cx="6629400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Formation of Adverbs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04800" y="1000125"/>
            <a:ext cx="541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/>
              <a:t>Their teacher speaks </a:t>
            </a:r>
            <a:r>
              <a:rPr lang="en-US" sz="2800" b="1" i="1"/>
              <a:t>quick</a:t>
            </a:r>
            <a:endParaRPr lang="en-US" sz="2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57800" y="1076325"/>
            <a:ext cx="484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7030A0"/>
                </a:solidFill>
              </a:rPr>
              <a:t>ly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533400" y="2066925"/>
            <a:ext cx="525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He threw</a:t>
            </a:r>
            <a:r>
              <a:rPr lang="bn-BD" sz="2800" dirty="0"/>
              <a:t> </a:t>
            </a:r>
            <a:r>
              <a:rPr lang="en-US" sz="2800" dirty="0"/>
              <a:t>away the glass </a:t>
            </a:r>
            <a:r>
              <a:rPr lang="en-US" sz="2800" b="1" i="1" dirty="0" err="1"/>
              <a:t>angr</a:t>
            </a:r>
            <a:endParaRPr lang="en-US" sz="2800" b="1" i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24400" y="3514725"/>
            <a:ext cx="284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i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34200" y="2066925"/>
            <a:ext cx="5261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</a:rPr>
              <a:t>ly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  <p:sp>
        <p:nvSpPr>
          <p:cNvPr id="9225" name="TextBox 18"/>
          <p:cNvSpPr txBox="1">
            <a:spLocks noChangeArrowheads="1"/>
          </p:cNvSpPr>
          <p:nvPr/>
        </p:nvSpPr>
        <p:spPr bwMode="auto">
          <a:xfrm>
            <a:off x="609600" y="3449638"/>
            <a:ext cx="6400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The magician show the magic scientific</a:t>
            </a:r>
            <a:endParaRPr lang="en-US" sz="28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6257925"/>
            <a:ext cx="10842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ically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28" name="Rectangle 21"/>
          <p:cNvSpPr>
            <a:spLocks noChangeArrowheads="1"/>
          </p:cNvSpPr>
          <p:nvPr/>
        </p:nvSpPr>
        <p:spPr bwMode="auto">
          <a:xfrm>
            <a:off x="2743200" y="315912"/>
            <a:ext cx="3903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Formation of Adverbs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0574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4572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Wind blows </a:t>
            </a:r>
            <a:r>
              <a:rPr lang="en-US" sz="3200" dirty="0" err="1" smtClean="0"/>
              <a:t>gentl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4572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004" y="4572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94 -0.00486 L -0.05972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1737 L 0.00399 0.672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47199 L 0.07083 -0.21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92 L -0.15833 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-0.07291 L 0.00746 -0.406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50867E-6 L 1.11111E-6 0.29966 " pathEditMode="relative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925 L -0.4375 -0.009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8" grpId="0" build="allAtOnce"/>
      <p:bldP spid="21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685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524000" y="3200400"/>
          <a:ext cx="609600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Adjective</a:t>
                      </a:r>
                      <a:endParaRPr lang="en-US" sz="4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Adverb</a:t>
                      </a:r>
                      <a:endParaRPr lang="en-US" sz="4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happy</a:t>
                      </a:r>
                      <a:endParaRPr lang="en-US" sz="4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happily</a:t>
                      </a:r>
                      <a:endParaRPr lang="en-US" sz="4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angry</a:t>
                      </a:r>
                      <a:endParaRPr lang="en-US" sz="4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angrily</a:t>
                      </a:r>
                      <a:endParaRPr lang="en-US" sz="4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lucky</a:t>
                      </a:r>
                      <a:endParaRPr lang="en-US" sz="4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luckily</a:t>
                      </a:r>
                      <a:endParaRPr lang="en-US" sz="4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981200" y="68580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</a:t>
            </a:r>
            <a:r>
              <a:rPr lang="en-US" sz="3200" b="1" dirty="0" smtClean="0">
                <a:solidFill>
                  <a:srgbClr val="7030A0"/>
                </a:solidFill>
              </a:rPr>
              <a:t>. </a:t>
            </a:r>
            <a:r>
              <a:rPr lang="en-US" sz="3200" dirty="0" smtClean="0">
                <a:solidFill>
                  <a:srgbClr val="7030A0"/>
                </a:solidFill>
              </a:rPr>
              <a:t>If the adjective ends in </a:t>
            </a:r>
            <a:r>
              <a:rPr lang="en-US" sz="3200" b="1" dirty="0" smtClean="0">
                <a:solidFill>
                  <a:srgbClr val="7030A0"/>
                </a:solidFill>
              </a:rPr>
              <a:t>-y</a:t>
            </a:r>
            <a:r>
              <a:rPr lang="en-US" sz="3200" dirty="0" smtClean="0">
                <a:solidFill>
                  <a:srgbClr val="7030A0"/>
                </a:solidFill>
              </a:rPr>
              <a:t>, replace the </a:t>
            </a:r>
            <a:r>
              <a:rPr lang="en-US" sz="3200" b="1" dirty="0" smtClean="0">
                <a:solidFill>
                  <a:srgbClr val="7030A0"/>
                </a:solidFill>
              </a:rPr>
              <a:t>-y</a:t>
            </a:r>
            <a:r>
              <a:rPr lang="en-US" sz="3200" dirty="0" smtClean="0">
                <a:solidFill>
                  <a:srgbClr val="7030A0"/>
                </a:solidFill>
              </a:rPr>
              <a:t> with </a:t>
            </a:r>
            <a:r>
              <a:rPr lang="en-US" sz="3200" b="1" dirty="0" smtClean="0">
                <a:solidFill>
                  <a:srgbClr val="7030A0"/>
                </a:solidFill>
              </a:rPr>
              <a:t>-</a:t>
            </a:r>
            <a:r>
              <a:rPr lang="en-US" sz="3200" b="1" dirty="0" err="1" smtClean="0">
                <a:solidFill>
                  <a:srgbClr val="7030A0"/>
                </a:solidFill>
              </a:rPr>
              <a:t>ily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685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00200" y="3276600"/>
          <a:ext cx="6096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71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Adjective</a:t>
                      </a:r>
                      <a:endParaRPr lang="en-US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Adverb</a:t>
                      </a:r>
                      <a:endParaRPr lang="en-US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71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probable</a:t>
                      </a:r>
                      <a:endParaRPr lang="en-US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probably</a:t>
                      </a:r>
                      <a:endParaRPr lang="en-US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71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gentle</a:t>
                      </a:r>
                      <a:endParaRPr lang="en-US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gently</a:t>
                      </a:r>
                      <a:endParaRPr lang="en-US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71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humble</a:t>
                      </a:r>
                      <a:endParaRPr lang="en-US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humbly</a:t>
                      </a:r>
                      <a:endParaRPr lang="en-US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981200" y="6858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2. </a:t>
            </a:r>
            <a:r>
              <a:rPr lang="en-US" sz="3200" dirty="0" smtClean="0">
                <a:solidFill>
                  <a:srgbClr val="7030A0"/>
                </a:solidFill>
              </a:rPr>
              <a:t>If the adjective ends in </a:t>
            </a:r>
            <a:r>
              <a:rPr lang="en-US" sz="3200" b="1" dirty="0" smtClean="0">
                <a:solidFill>
                  <a:srgbClr val="7030A0"/>
                </a:solidFill>
              </a:rPr>
              <a:t>-able, -</a:t>
            </a:r>
            <a:r>
              <a:rPr lang="en-US" sz="3200" b="1" dirty="0" err="1" smtClean="0">
                <a:solidFill>
                  <a:srgbClr val="7030A0"/>
                </a:solidFill>
              </a:rPr>
              <a:t>ible</a:t>
            </a:r>
            <a:r>
              <a:rPr lang="en-US" sz="3200" b="1" dirty="0" smtClean="0">
                <a:solidFill>
                  <a:srgbClr val="7030A0"/>
                </a:solidFill>
              </a:rPr>
              <a:t>, </a:t>
            </a:r>
            <a:r>
              <a:rPr lang="en-US" sz="3200" dirty="0" smtClean="0">
                <a:solidFill>
                  <a:srgbClr val="7030A0"/>
                </a:solidFill>
              </a:rPr>
              <a:t>or </a:t>
            </a:r>
            <a:r>
              <a:rPr lang="en-US" sz="3200" b="1" dirty="0" smtClean="0">
                <a:solidFill>
                  <a:srgbClr val="7030A0"/>
                </a:solidFill>
              </a:rPr>
              <a:t>-le</a:t>
            </a:r>
            <a:r>
              <a:rPr lang="en-US" sz="3200" dirty="0" smtClean="0">
                <a:solidFill>
                  <a:srgbClr val="7030A0"/>
                </a:solidFill>
              </a:rPr>
              <a:t>, replace the </a:t>
            </a:r>
            <a:r>
              <a:rPr lang="en-US" sz="3200" b="1" dirty="0" smtClean="0">
                <a:solidFill>
                  <a:srgbClr val="7030A0"/>
                </a:solidFill>
              </a:rPr>
              <a:t>-e</a:t>
            </a:r>
            <a:r>
              <a:rPr lang="en-US" sz="3200" dirty="0" smtClean="0">
                <a:solidFill>
                  <a:srgbClr val="7030A0"/>
                </a:solidFill>
              </a:rPr>
              <a:t> with </a:t>
            </a:r>
            <a:r>
              <a:rPr lang="en-US" sz="3200" b="1" dirty="0" smtClean="0">
                <a:solidFill>
                  <a:srgbClr val="7030A0"/>
                </a:solidFill>
              </a:rPr>
              <a:t>-y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685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524000" y="2743200"/>
          <a:ext cx="6019800" cy="263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/>
                <a:gridCol w="3009900"/>
              </a:tblGrid>
              <a:tr h="4905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Adjective</a:t>
                      </a:r>
                      <a:endParaRPr lang="en-US" sz="5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Adverb</a:t>
                      </a:r>
                      <a:endParaRPr lang="en-US" sz="4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905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basic</a:t>
                      </a:r>
                      <a:endParaRPr lang="en-US" sz="5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basically</a:t>
                      </a:r>
                      <a:endParaRPr lang="en-US" sz="4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905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economic</a:t>
                      </a:r>
                      <a:endParaRPr lang="en-US" sz="5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economically</a:t>
                      </a:r>
                      <a:endParaRPr lang="en-US" sz="4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857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981200" y="6858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3. </a:t>
            </a:r>
            <a:r>
              <a:rPr lang="en-US" sz="3200" dirty="0" smtClean="0">
                <a:solidFill>
                  <a:srgbClr val="7030A0"/>
                </a:solidFill>
              </a:rPr>
              <a:t>If the adjective ends in </a:t>
            </a:r>
            <a:r>
              <a:rPr lang="en-US" sz="3200" b="1" dirty="0" smtClean="0">
                <a:solidFill>
                  <a:srgbClr val="7030A0"/>
                </a:solidFill>
              </a:rPr>
              <a:t>-</a:t>
            </a:r>
            <a:r>
              <a:rPr lang="en-US" sz="3200" b="1" dirty="0" err="1" smtClean="0">
                <a:solidFill>
                  <a:srgbClr val="7030A0"/>
                </a:solidFill>
              </a:rPr>
              <a:t>ic</a:t>
            </a:r>
            <a:r>
              <a:rPr lang="en-US" sz="3200" dirty="0" smtClean="0">
                <a:solidFill>
                  <a:srgbClr val="7030A0"/>
                </a:solidFill>
              </a:rPr>
              <a:t>, add </a:t>
            </a:r>
            <a:r>
              <a:rPr lang="en-US" sz="3200" b="1" dirty="0" smtClean="0">
                <a:solidFill>
                  <a:srgbClr val="7030A0"/>
                </a:solidFill>
              </a:rPr>
              <a:t>-ally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777889" y="3301425"/>
            <a:ext cx="72993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 At first t</a:t>
            </a:r>
            <a:r>
              <a:rPr lang="en-US" sz="2400" b="1" dirty="0" smtClean="0">
                <a:solidFill>
                  <a:srgbClr val="7030A0"/>
                </a:solidFill>
              </a:rPr>
              <a:t>he bird was flying  </a:t>
            </a:r>
            <a:r>
              <a:rPr lang="en-US" sz="2400" b="1" i="1" u="sng" dirty="0">
                <a:solidFill>
                  <a:srgbClr val="7030A0"/>
                </a:solidFill>
              </a:rPr>
              <a:t>……………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838200" y="3916308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After a few seconds it began to fly  </a:t>
            </a:r>
            <a:r>
              <a:rPr lang="en-US" sz="2800" b="1" i="1" u="sng" dirty="0" smtClean="0">
                <a:solidFill>
                  <a:srgbClr val="7030A0"/>
                </a:solidFill>
              </a:rPr>
              <a:t>…………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11269" name="TextBox 11"/>
          <p:cNvSpPr txBox="1">
            <a:spLocks noChangeArrowheads="1"/>
          </p:cNvSpPr>
          <p:nvPr/>
        </p:nvSpPr>
        <p:spPr bwMode="auto">
          <a:xfrm>
            <a:off x="838200" y="450598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Finally the bird was flying </a:t>
            </a:r>
            <a:r>
              <a:rPr lang="en-US" sz="2800" b="1" i="1" u="sng" dirty="0" smtClean="0">
                <a:solidFill>
                  <a:srgbClr val="7030A0"/>
                </a:solidFill>
              </a:rPr>
              <a:t>……………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11270" name="TextBox 12"/>
          <p:cNvSpPr txBox="1">
            <a:spLocks noChangeArrowheads="1"/>
          </p:cNvSpPr>
          <p:nvPr/>
        </p:nvSpPr>
        <p:spPr bwMode="auto">
          <a:xfrm>
            <a:off x="838200" y="5039380"/>
            <a:ext cx="6114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It </a:t>
            </a:r>
            <a:r>
              <a:rPr lang="en-US" sz="2800" b="1" i="1" u="sng" dirty="0">
                <a:solidFill>
                  <a:srgbClr val="7030A0"/>
                </a:solidFill>
              </a:rPr>
              <a:t>……………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flies in search of food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11271" name="TextBox 13"/>
          <p:cNvSpPr txBox="1">
            <a:spLocks noChangeArrowheads="1"/>
          </p:cNvSpPr>
          <p:nvPr/>
        </p:nvSpPr>
        <p:spPr bwMode="auto">
          <a:xfrm>
            <a:off x="228600" y="304800"/>
            <a:ext cx="5562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Fill in the gaps with suitable adverbs from the list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09600" y="1524000"/>
          <a:ext cx="7916788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400"/>
                <a:gridCol w="1496662"/>
                <a:gridCol w="1582614"/>
                <a:gridCol w="1998469"/>
                <a:gridCol w="1203643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always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quickly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smoothly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Very</a:t>
                      </a:r>
                      <a:r>
                        <a:rPr lang="en-US" sz="2400" baseline="0" dirty="0" smtClean="0"/>
                        <a:t> quickly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Slowly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Horizontal Scroll 10"/>
          <p:cNvSpPr/>
          <p:nvPr/>
        </p:nvSpPr>
        <p:spPr>
          <a:xfrm>
            <a:off x="6858000" y="228600"/>
            <a:ext cx="1981200" cy="8382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381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            Evaluation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762000" y="2590800"/>
            <a:ext cx="57470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The kid was walking  </a:t>
            </a:r>
            <a:r>
              <a:rPr lang="en-US" sz="2800" b="1" i="1" u="sng" dirty="0">
                <a:solidFill>
                  <a:srgbClr val="7030A0"/>
                </a:solidFill>
              </a:rPr>
              <a:t>……………</a:t>
            </a:r>
            <a:endParaRPr lang="en-US" sz="3600" b="1" i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38200" y="3505200"/>
            <a:ext cx="72993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 At first, t</a:t>
            </a:r>
            <a:r>
              <a:rPr lang="en-US" sz="2400" b="1" dirty="0" smtClean="0">
                <a:solidFill>
                  <a:srgbClr val="7030A0"/>
                </a:solidFill>
              </a:rPr>
              <a:t>he bird was flying  </a:t>
            </a:r>
            <a:r>
              <a:rPr lang="en-US" sz="2400" b="1" i="1" u="sng" dirty="0">
                <a:solidFill>
                  <a:srgbClr val="7030A0"/>
                </a:solidFill>
              </a:rPr>
              <a:t>……………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838200" y="41148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After a few seconds it began to fly  </a:t>
            </a:r>
            <a:r>
              <a:rPr lang="en-US" sz="2800" b="1" i="1" u="sng" dirty="0" smtClean="0">
                <a:solidFill>
                  <a:srgbClr val="7030A0"/>
                </a:solidFill>
              </a:rPr>
              <a:t>…………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11269" name="TextBox 11"/>
          <p:cNvSpPr txBox="1">
            <a:spLocks noChangeArrowheads="1"/>
          </p:cNvSpPr>
          <p:nvPr/>
        </p:nvSpPr>
        <p:spPr bwMode="auto">
          <a:xfrm>
            <a:off x="838200" y="47244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Finally the bird was flying </a:t>
            </a:r>
            <a:r>
              <a:rPr lang="en-US" sz="2800" b="1" i="1" u="sng" dirty="0" smtClean="0">
                <a:solidFill>
                  <a:srgbClr val="7030A0"/>
                </a:solidFill>
              </a:rPr>
              <a:t>……………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11270" name="TextBox 12"/>
          <p:cNvSpPr txBox="1">
            <a:spLocks noChangeArrowheads="1"/>
          </p:cNvSpPr>
          <p:nvPr/>
        </p:nvSpPr>
        <p:spPr bwMode="auto">
          <a:xfrm>
            <a:off x="838200" y="5334000"/>
            <a:ext cx="6114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It </a:t>
            </a:r>
            <a:r>
              <a:rPr lang="en-US" sz="2800" b="1" i="1" u="sng" dirty="0">
                <a:solidFill>
                  <a:srgbClr val="7030A0"/>
                </a:solidFill>
              </a:rPr>
              <a:t>……………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flies in search of food</a:t>
            </a:r>
            <a:endParaRPr lang="en-US" sz="3200" b="1" i="1" u="sng" dirty="0">
              <a:solidFill>
                <a:srgbClr val="7030A0"/>
              </a:solidFill>
            </a:endParaRPr>
          </a:p>
        </p:txBody>
      </p:sp>
      <p:sp>
        <p:nvSpPr>
          <p:cNvPr id="11271" name="TextBox 13"/>
          <p:cNvSpPr txBox="1">
            <a:spLocks noChangeArrowheads="1"/>
          </p:cNvSpPr>
          <p:nvPr/>
        </p:nvSpPr>
        <p:spPr bwMode="auto">
          <a:xfrm>
            <a:off x="685800" y="417512"/>
            <a:ext cx="5562600" cy="954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Fill in the gaps with suitable adverbs from the list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6858000" y="228600"/>
            <a:ext cx="1981200" cy="8382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381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            Evaluation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762000" y="2819400"/>
            <a:ext cx="57470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The kid was walking  </a:t>
            </a:r>
            <a:r>
              <a:rPr lang="en-US" sz="2800" b="1" i="1" u="sng" dirty="0">
                <a:solidFill>
                  <a:srgbClr val="7030A0"/>
                </a:solidFill>
              </a:rPr>
              <a:t>……………</a:t>
            </a:r>
            <a:endParaRPr lang="en-US" sz="3600" b="1" i="1" u="sng" dirty="0">
              <a:solidFill>
                <a:srgbClr val="7030A0"/>
              </a:solidFill>
            </a:endParaRPr>
          </a:p>
        </p:txBody>
      </p:sp>
      <p:pic>
        <p:nvPicPr>
          <p:cNvPr id="13" name="Picture 12" descr="angry_birds_flying_animation_by_raineli-d3g3yx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5257800"/>
            <a:ext cx="11811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18243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D08B8"/>
                </a:solidFill>
              </a:rPr>
              <a:t>always</a:t>
            </a:r>
            <a:r>
              <a:rPr lang="en-US" sz="2000" b="1" dirty="0" smtClean="0">
                <a:solidFill>
                  <a:srgbClr val="1D08B8"/>
                </a:solidFill>
              </a:rPr>
              <a:t> </a:t>
            </a:r>
            <a:endParaRPr lang="en-US" sz="2000" b="1" dirty="0">
              <a:solidFill>
                <a:srgbClr val="1D08B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1828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D08B8"/>
                </a:solidFill>
              </a:rPr>
              <a:t>quickly</a:t>
            </a:r>
            <a:r>
              <a:rPr lang="en-US" sz="2000" b="1" dirty="0" smtClean="0">
                <a:solidFill>
                  <a:srgbClr val="1D08B8"/>
                </a:solidFill>
              </a:rPr>
              <a:t> </a:t>
            </a:r>
            <a:endParaRPr lang="en-US" sz="2000" b="1" dirty="0">
              <a:solidFill>
                <a:srgbClr val="1D08B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1828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D08B8"/>
                </a:solidFill>
              </a:rPr>
              <a:t>smoothly</a:t>
            </a:r>
            <a:endParaRPr lang="en-US" sz="2000" b="1" dirty="0">
              <a:solidFill>
                <a:srgbClr val="1D08B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1828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D08B8"/>
                </a:solidFill>
              </a:rPr>
              <a:t>slowly</a:t>
            </a:r>
            <a:endParaRPr lang="en-US" sz="2000" b="1" dirty="0">
              <a:solidFill>
                <a:srgbClr val="1D08B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182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D08B8"/>
                </a:solidFill>
              </a:rPr>
              <a:t>very quickly</a:t>
            </a:r>
            <a:endParaRPr lang="en-US" sz="2000" b="1" dirty="0">
              <a:solidFill>
                <a:srgbClr val="1D08B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44218E-6 C 0.02292 -0.25971 0.04601 -0.51942 -0.00174 -0.61262 C -0.04931 -0.70583 -0.23819 -0.56822 -0.28542 -0.5594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31 " pathEditMode="relative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44218E-6 C 0.05347 -0.27428 0.10278 -0.54833 0.03021 -0.63945 C -0.04236 -0.73057 -0.35434 -0.56244 -0.43125 -0.54718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3307 L 0.17917 0.243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44218E-6 C 0.06771 -0.27636 0.13125 -0.55273 0.03333 -0.64153 C -0.06458 -0.73034 -0.48108 -0.55226 -0.58368 -0.53284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-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197 L 0.49167 0.33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896 C 0.03958 -0.19657 0.07934 -0.37396 0.0816 -0.48219 C 0.08385 -0.59042 0.04653 -0.66003 0.01389 -0.66859 C -0.01875 -0.67715 -0.09253 -0.55596 -0.11389 -0.53353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087 L -0.12743 0.430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93889E-18 C 0.04115 -0.19768 0.08229 -0.39514 0.07657 -0.50416 C 0.07066 -0.61319 0.10191 -0.65 -0.03437 -0.65416 C -0.17083 -0.65833 -0.45659 -0.59375 -0.74218 -0.52916 " pathEditMode="relative" ptsTypes="aa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2.96296E-6 L 0.06094 0.511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2590800" y="381000"/>
            <a:ext cx="4343400" cy="1219200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895600" y="533400"/>
            <a:ext cx="3309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Home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2133600"/>
            <a:ext cx="68580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the classification of adverbs </a:t>
            </a:r>
            <a:r>
              <a:rPr lang="en-US" sz="48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US" sz="4800" b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its examples</a:t>
            </a:r>
            <a:endParaRPr lang="en-US" sz="4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Good-Bye-Quotes-and-Saying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43200" y="1371600"/>
            <a:ext cx="36576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Thanks and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9530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https://www.youtube.com/watch?v=V6x6mnSvZ1g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990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Let’s enjoy a video</a:t>
            </a:r>
            <a:endParaRPr lang="en-US" sz="3600" dirty="0"/>
          </a:p>
        </p:txBody>
      </p:sp>
      <p:sp>
        <p:nvSpPr>
          <p:cNvPr id="5" name="Down Arrow 4"/>
          <p:cNvSpPr/>
          <p:nvPr/>
        </p:nvSpPr>
        <p:spPr>
          <a:xfrm>
            <a:off x="3276600" y="2286000"/>
            <a:ext cx="2438400" cy="25146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to this link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85800" y="533400"/>
            <a:ext cx="68915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33CC"/>
                </a:solidFill>
              </a:rPr>
              <a:t>So, today’s </a:t>
            </a:r>
            <a:r>
              <a:rPr lang="en-US" sz="5400" b="1" dirty="0">
                <a:solidFill>
                  <a:srgbClr val="0033CC"/>
                </a:solidFill>
              </a:rPr>
              <a:t>topic </a:t>
            </a:r>
            <a:r>
              <a:rPr lang="en-US" sz="5400" b="1" dirty="0" smtClean="0">
                <a:solidFill>
                  <a:srgbClr val="0033CC"/>
                </a:solidFill>
              </a:rPr>
              <a:t>is- </a:t>
            </a:r>
            <a:endParaRPr lang="en-US" sz="5400" b="1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1815" y="2133600"/>
            <a:ext cx="5266185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Adverb</a:t>
            </a:r>
            <a:endParaRPr lang="en-US" sz="115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524000" y="381000"/>
            <a:ext cx="6858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By the end of the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lesson the </a:t>
            </a:r>
          </a:p>
          <a:p>
            <a:pPr lvl="0" algn="ctr" eaLnBrk="0" hangingPunct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learners will be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able to-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0" hangingPunct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600200" y="1981200"/>
          <a:ext cx="60960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00" y="6086475"/>
          <a:ext cx="914400" cy="771525"/>
        </p:xfrm>
        <a:graphic>
          <a:graphicData uri="http://schemas.openxmlformats.org/presentationml/2006/ole">
            <p:oleObj spid="_x0000_s17410" name="Package" showAsIcon="1" r:id="rId9" imgW="914400" imgH="771480" progId="">
              <p:embed/>
            </p:oleObj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18288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64356_bangladesh.jpg"/>
          <p:cNvPicPr>
            <a:picLocks noChangeAspect="1"/>
          </p:cNvPicPr>
          <p:nvPr/>
        </p:nvPicPr>
        <p:blipFill>
          <a:blip r:embed="rId4"/>
          <a:srcRect l="7285" r="43709"/>
          <a:stretch>
            <a:fillRect/>
          </a:stretch>
        </p:blipFill>
        <p:spPr bwMode="auto">
          <a:xfrm>
            <a:off x="0" y="0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914400"/>
            <a:ext cx="441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/>
              <a:t>The batsman </a:t>
            </a:r>
            <a:r>
              <a:rPr lang="en-US" sz="4000" dirty="0" smtClean="0"/>
              <a:t>runs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8800" y="5638800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  The child learns computer his at              age</a:t>
            </a:r>
            <a:endParaRPr lang="en-US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09800" y="3429000"/>
            <a:ext cx="2765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The baby </a:t>
            </a:r>
            <a:r>
              <a:rPr lang="en-US" sz="2800" dirty="0" smtClean="0"/>
              <a:t>peeps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914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fast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3429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outside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600" y="5638800"/>
            <a:ext cx="114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early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 descr="shafeen_computer_eidd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76800"/>
            <a:ext cx="1828800" cy="19812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85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The girl wakes up             in the morning </a:t>
            </a:r>
            <a:endParaRPr lang="en-US" sz="2400" dirty="0"/>
          </a:p>
        </p:txBody>
      </p:sp>
      <p:pic>
        <p:nvPicPr>
          <p:cNvPr id="6" name="Picture 5" descr="01WakeU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14650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5000" y="695980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7030A0"/>
                </a:solidFill>
              </a:rPr>
              <a:t>early</a:t>
            </a:r>
            <a:endParaRPr lang="en-US" sz="2400" i="1" dirty="0">
              <a:solidFill>
                <a:srgbClr val="7030A0"/>
              </a:solidFill>
            </a:endParaRPr>
          </a:p>
        </p:txBody>
      </p:sp>
      <p:pic>
        <p:nvPicPr>
          <p:cNvPr id="15" name="Picture 14" descr="resize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95600" cy="2895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67646" y="1295400"/>
            <a:ext cx="1803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They walk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5410200" y="1295400"/>
            <a:ext cx="20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</a:rPr>
              <a:t>Very Slowly</a:t>
            </a:r>
            <a:endParaRPr lang="en-US" sz="2800" i="1" dirty="0">
              <a:solidFill>
                <a:srgbClr val="7030A0"/>
              </a:solidFill>
            </a:endParaRPr>
          </a:p>
        </p:txBody>
      </p:sp>
      <p:pic>
        <p:nvPicPr>
          <p:cNvPr id="18" name="Picture 17" descr="running-after-the-tr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895600" cy="2895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895600" y="19812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man is running              to catch the train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638800" y="1981200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7030A0"/>
                </a:solidFill>
              </a:rPr>
              <a:t>quickly</a:t>
            </a:r>
            <a:endParaRPr lang="en-US" sz="2400" i="1" dirty="0">
              <a:solidFill>
                <a:srgbClr val="7030A0"/>
              </a:solidFill>
            </a:endParaRPr>
          </a:p>
        </p:txBody>
      </p:sp>
      <p:pic>
        <p:nvPicPr>
          <p:cNvPr id="23" name="Picture 22" descr="lia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95600"/>
            <a:ext cx="2819400" cy="3657600"/>
          </a:xfrm>
          <a:prstGeom prst="rect">
            <a:avLst/>
          </a:prstGeom>
        </p:spPr>
      </p:pic>
      <p:pic>
        <p:nvPicPr>
          <p:cNvPr id="25" name="Picture 24" descr="angry_birds_flying_animation_by_raineli-d3g3yx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219200" y="2133600"/>
            <a:ext cx="914400" cy="609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581400" y="4495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bird flew               over my head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5791200" y="4495800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just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21" name="Picture 20" descr="198899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00200" y="6019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The scenery is                nice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0600" y="6019800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very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6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6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666 L 1.20833 0.0666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6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6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6" grpId="0"/>
      <p:bldP spid="17" grpId="0"/>
      <p:bldP spid="17" grpId="1"/>
      <p:bldP spid="19" grpId="0"/>
      <p:bldP spid="20" grpId="0"/>
      <p:bldP spid="20" grpId="1"/>
      <p:bldP spid="26" grpId="0"/>
      <p:bldP spid="27" grpId="0"/>
      <p:bldP spid="27" grpId="1"/>
      <p:bldP spid="22" grpId="0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life_r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048000" cy="3313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12954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 as well as his friend are gossiping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848600" y="1290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7030A0"/>
                </a:solidFill>
              </a:rPr>
              <a:t>only</a:t>
            </a:r>
            <a:endParaRPr lang="en-US" sz="2400" i="1" dirty="0">
              <a:solidFill>
                <a:srgbClr val="7030A0"/>
              </a:solidFill>
            </a:endParaRPr>
          </a:p>
        </p:txBody>
      </p:sp>
      <p:pic>
        <p:nvPicPr>
          <p:cNvPr id="5" name="Picture 4" descr="tumblr_lzt1o1fNJM1qcg9bwo1_500_thumb.png"/>
          <p:cNvPicPr>
            <a:picLocks noChangeAspect="1"/>
          </p:cNvPicPr>
          <p:nvPr/>
        </p:nvPicPr>
        <p:blipFill>
          <a:blip r:embed="rId3"/>
          <a:srcRect l="46667"/>
          <a:stretch>
            <a:fillRect/>
          </a:stretch>
        </p:blipFill>
        <p:spPr>
          <a:xfrm>
            <a:off x="0" y="3200400"/>
            <a:ext cx="30480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44958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Fie !                    you are a liar.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191000" y="4495800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Upon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7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38250" y="1981200"/>
            <a:ext cx="58324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 found the film </a:t>
            </a:r>
            <a:r>
              <a:rPr lang="en-US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incredibly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dull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38250" y="5065713"/>
            <a:ext cx="6781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meeting went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the directors were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extremely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happy with the outcome!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44600" y="2667000"/>
            <a:ext cx="5784850" cy="92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have eggs for breakfast.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95400" y="92075"/>
            <a:ext cx="3622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Press the button </a:t>
            </a:r>
            <a:r>
              <a:rPr lang="en-US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38250" y="762000"/>
            <a:ext cx="3916457" cy="82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 have </a:t>
            </a:r>
            <a:r>
              <a:rPr lang="en-US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been gone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38250" y="1387475"/>
            <a:ext cx="4268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Daisies grow </a:t>
            </a:r>
            <a:r>
              <a:rPr lang="en-US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everywhere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38250" y="3340100"/>
            <a:ext cx="6994222" cy="92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That is the </a:t>
            </a:r>
            <a:r>
              <a:rPr lang="en-US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farthest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 have ever jumped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96975" y="3962400"/>
            <a:ext cx="7382149" cy="92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heavily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blue light shone on the water</a:t>
            </a:r>
          </a:p>
        </p:txBody>
      </p:sp>
      <p:sp>
        <p:nvSpPr>
          <p:cNvPr id="15" name="Right Arrow Callout 14"/>
          <p:cNvSpPr/>
          <p:nvPr/>
        </p:nvSpPr>
        <p:spPr>
          <a:xfrm>
            <a:off x="0" y="228600"/>
            <a:ext cx="1600200" cy="62484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-2458422" y="3167389"/>
            <a:ext cx="597471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More </a:t>
            </a:r>
            <a:r>
              <a:rPr lang="en-US" sz="28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examples of adverb</a:t>
            </a:r>
            <a:endParaRPr lang="en-US" sz="2800" b="1" cap="all" dirty="0">
              <a:ln w="90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5715000" y="0"/>
            <a:ext cx="3429000" cy="1371600"/>
          </a:xfrm>
          <a:prstGeom prst="foldedCorne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Here underlined words</a:t>
            </a:r>
          </a:p>
          <a:p>
            <a:pPr algn="ctr"/>
            <a:r>
              <a:rPr lang="en-US" sz="2000" b="1" dirty="0" smtClean="0"/>
              <a:t>are various types of adverbs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143000" y="228600"/>
            <a:ext cx="680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600">
                <a:cs typeface="Times New Roman" pitchFamily="18" charset="0"/>
              </a:rPr>
              <a:t>Introducing Adverbs to my Class</a:t>
            </a:r>
            <a:endParaRPr lang="en-US" sz="4800"/>
          </a:p>
        </p:txBody>
      </p:sp>
      <p:sp>
        <p:nvSpPr>
          <p:cNvPr id="6147" name="Vertical Scroll 3"/>
          <p:cNvSpPr>
            <a:spLocks noChangeArrowheads="1"/>
          </p:cNvSpPr>
          <p:nvPr/>
        </p:nvSpPr>
        <p:spPr bwMode="auto">
          <a:xfrm>
            <a:off x="457200" y="1524000"/>
            <a:ext cx="2667000" cy="43434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3600"/>
          </a:p>
          <a:p>
            <a:pPr algn="ctr" eaLnBrk="0" hangingPunct="0"/>
            <a:r>
              <a:rPr lang="en-US" sz="3600"/>
              <a:t>There are several kinds of adverbs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5334000" y="1371600"/>
            <a:ext cx="2641600" cy="536575"/>
            <a:chOff x="3149600" y="0"/>
            <a:chExt cx="2641600" cy="536575"/>
          </a:xfrm>
          <a:solidFill>
            <a:schemeClr val="bg2">
              <a:lumMod val="75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3149600" y="0"/>
              <a:ext cx="2641600" cy="536575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75793" y="26193"/>
              <a:ext cx="2589214" cy="4841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Adverb of Time</a:t>
              </a: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5334000" y="2209800"/>
            <a:ext cx="2641600" cy="609600"/>
            <a:chOff x="3149599" y="0"/>
            <a:chExt cx="2641600" cy="65960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3149599" y="0"/>
              <a:ext cx="2641600" cy="659606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181798" y="32199"/>
              <a:ext cx="2577202" cy="5952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Adverb of Place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34000" y="4038600"/>
            <a:ext cx="2641600" cy="609600"/>
            <a:chOff x="1625599" y="408313"/>
            <a:chExt cx="2641600" cy="854075"/>
          </a:xfrm>
          <a:solidFill>
            <a:srgbClr val="002060"/>
          </a:solidFill>
        </p:grpSpPr>
        <p:sp>
          <p:nvSpPr>
            <p:cNvPr id="13" name="Rounded Rectangle 12"/>
            <p:cNvSpPr/>
            <p:nvPr/>
          </p:nvSpPr>
          <p:spPr>
            <a:xfrm>
              <a:off x="1625599" y="408313"/>
              <a:ext cx="2641600" cy="854075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666874" y="450573"/>
              <a:ext cx="2559050" cy="7695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Adverb of Degree 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34000" y="4953000"/>
            <a:ext cx="2641600" cy="914400"/>
            <a:chOff x="1625599" y="1772929"/>
            <a:chExt cx="2641600" cy="1730991"/>
          </a:xfrm>
          <a:solidFill>
            <a:srgbClr val="7030A0"/>
          </a:solidFill>
        </p:grpSpPr>
        <p:sp>
          <p:nvSpPr>
            <p:cNvPr id="16" name="Rounded Rectangle 15"/>
            <p:cNvSpPr/>
            <p:nvPr/>
          </p:nvSpPr>
          <p:spPr>
            <a:xfrm>
              <a:off x="1625599" y="1772929"/>
              <a:ext cx="2641600" cy="1730991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1709737" y="1857074"/>
              <a:ext cx="2473325" cy="1562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Adverb of Affirmation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 or Negation 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334000" y="3124200"/>
            <a:ext cx="2641600" cy="609600"/>
            <a:chOff x="1625599" y="406796"/>
            <a:chExt cx="2641600" cy="2889249"/>
          </a:xfrm>
          <a:solidFill>
            <a:srgbClr val="00B050"/>
          </a:solidFill>
        </p:grpSpPr>
        <p:sp>
          <p:nvSpPr>
            <p:cNvPr id="19" name="Rounded Rectangle 18"/>
            <p:cNvSpPr/>
            <p:nvPr/>
          </p:nvSpPr>
          <p:spPr>
            <a:xfrm>
              <a:off x="1625599" y="406796"/>
              <a:ext cx="2641600" cy="288924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1754187" y="534708"/>
              <a:ext cx="2384425" cy="26334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Adverb of Manner</a:t>
              </a:r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1390</TotalTime>
  <Words>541</Words>
  <Application>Microsoft PowerPoint</Application>
  <PresentationFormat>On-screen Show (4:3)</PresentationFormat>
  <Paragraphs>150</Paragraphs>
  <Slides>19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Concourse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Hossain</dc:creator>
  <cp:lastModifiedBy>Asus</cp:lastModifiedBy>
  <cp:revision>290</cp:revision>
  <cp:lastPrinted>1601-01-01T00:00:00Z</cp:lastPrinted>
  <dcterms:created xsi:type="dcterms:W3CDTF">1601-01-01T00:00:00Z</dcterms:created>
  <dcterms:modified xsi:type="dcterms:W3CDTF">2013-04-13T04:29:53Z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