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1" r:id="rId3"/>
    <p:sldId id="260" r:id="rId4"/>
    <p:sldId id="270" r:id="rId5"/>
    <p:sldId id="275" r:id="rId6"/>
    <p:sldId id="278" r:id="rId7"/>
    <p:sldId id="266" r:id="rId8"/>
    <p:sldId id="265" r:id="rId9"/>
    <p:sldId id="269" r:id="rId10"/>
    <p:sldId id="267" r:id="rId11"/>
    <p:sldId id="264" r:id="rId12"/>
    <p:sldId id="268" r:id="rId13"/>
    <p:sldId id="271" r:id="rId14"/>
    <p:sldId id="273" r:id="rId15"/>
    <p:sldId id="272" r:id="rId16"/>
    <p:sldId id="27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13-Apr-13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 descr="bouquet_of_flowers-327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320" y="121921"/>
            <a:ext cx="4495800" cy="4952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03960" y="4950232"/>
            <a:ext cx="5791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11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209800" y="762000"/>
            <a:ext cx="4648200" cy="46482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209800" y="762000"/>
            <a:ext cx="4648200" cy="4648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49880" y="5638800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বৃত্তের ক্ষেত্রফল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167 -0.01111 L -6.93889E-18 3.33333E-6 " pathEditMode="relative" ptsTypes="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1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ha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0"/>
            <a:ext cx="5715001" cy="4648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0" y="4648200"/>
            <a:ext cx="2362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পাই</a:t>
            </a:r>
            <a:endParaRPr lang="en-US" sz="115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4495800"/>
            <a:ext cx="6096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>
                <a:solidFill>
                  <a:srgbClr val="FF0000"/>
                </a:solidFill>
              </a:rPr>
              <a:t>= </a:t>
            </a:r>
            <a:r>
              <a:rPr lang="en-US" sz="1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3.1416</a:t>
            </a:r>
            <a:endParaRPr lang="en-US" sz="115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860" y="152400"/>
            <a:ext cx="8305800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বৃত্তের ক্ষেত্রফল </a:t>
            </a:r>
            <a:r>
              <a:rPr lang="bn-BD" sz="5400" dirty="0" smtClean="0">
                <a:solidFill>
                  <a:srgbClr val="FF0000"/>
                </a:solidFill>
              </a:rPr>
              <a:t>=</a:t>
            </a:r>
            <a:r>
              <a:rPr lang="en-US" sz="5400" smtClean="0">
                <a:solidFill>
                  <a:srgbClr val="FF0000"/>
                </a:solidFill>
              </a:rPr>
              <a:t> </a:t>
            </a:r>
            <a:r>
              <a:rPr lang="en-US" sz="8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en-US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bn-BD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বর্গএকক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3352800"/>
            <a:ext cx="6400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এখানে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  <a:sym typeface="Symbol"/>
              </a:rPr>
              <a:t>       </a:t>
            </a:r>
            <a:r>
              <a:rPr lang="bn-BD" sz="6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  <a:sym typeface="Symbol"/>
              </a:rPr>
              <a:t>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3.1416</a:t>
            </a:r>
          </a:p>
          <a:p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bn-BD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5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bn-BD" sz="5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বৃত্তের ব্যাসার্ধ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752600"/>
            <a:ext cx="8229600" cy="1446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বৃত্তের পরিধি = 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76200"/>
            <a:ext cx="6553200" cy="1470025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bn-BD" sz="8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8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905000"/>
            <a:ext cx="8305800" cy="4800600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v"/>
            </a:pPr>
            <a:r>
              <a:rPr lang="bn-BD" sz="4000" b="1" dirty="0" smtClean="0">
                <a:solidFill>
                  <a:srgbClr val="0070C0"/>
                </a:solidFill>
              </a:rPr>
              <a:t> </a:t>
            </a:r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কোন বৃত্তাকার ক্ষেত্রের ব্যাস </a:t>
            </a:r>
            <a:r>
              <a:rPr lang="en-US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pPr algn="l"/>
            <a:r>
              <a:rPr lang="en-US" sz="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6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মিটার</a:t>
            </a:r>
          </a:p>
          <a:p>
            <a:pPr marL="514350" indent="-514350" algn="l"/>
            <a:r>
              <a:rPr lang="en-US" sz="6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#</a:t>
            </a:r>
            <a:r>
              <a:rPr lang="en-US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উহার পরিধি নির্ণয় কর।</a:t>
            </a:r>
            <a:endParaRPr lang="bn-BD" sz="66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 algn="l"/>
            <a:r>
              <a:rPr lang="en-US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#</a:t>
            </a:r>
            <a:r>
              <a:rPr lang="en-US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উহার ক্ষেত্রফল নির্ণয়কর।</a:t>
            </a:r>
            <a:endParaRPr lang="en-US" sz="6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12278" y="76200"/>
            <a:ext cx="51054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133600"/>
            <a:ext cx="8077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১.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ব্যাসার্ধ কাকে বলে?</a:t>
            </a:r>
          </a:p>
          <a:p>
            <a:pPr marL="342900" indent="-342900"/>
            <a:r>
              <a:rPr lang="bn-BD" sz="5400" b="1" dirty="0" smtClean="0">
                <a:solidFill>
                  <a:srgbClr val="7030A0"/>
                </a:solidFill>
                <a:latin typeface="Arial Black"/>
                <a:cs typeface="NikoshBAN" pitchFamily="2" charset="0"/>
              </a:rPr>
              <a:t>২. </a:t>
            </a:r>
            <a:r>
              <a:rPr lang="bn-BD" sz="5400" b="1" dirty="0" smtClean="0">
                <a:solidFill>
                  <a:srgbClr val="7030A0"/>
                </a:solidFill>
                <a:latin typeface="Arial Black"/>
                <a:cs typeface="NikoshBAN" pitchFamily="2" charset="0"/>
                <a:sym typeface="Symbol"/>
              </a:rPr>
              <a:t></a:t>
            </a:r>
            <a:r>
              <a:rPr lang="bn-BD" sz="4800" dirty="0" smtClean="0">
                <a:solidFill>
                  <a:srgbClr val="7030A0"/>
                </a:solidFill>
                <a:latin typeface="Arial Black"/>
                <a:cs typeface="NikoshBAN" pitchFamily="2" charset="0"/>
              </a:rPr>
              <a:t>(</a:t>
            </a:r>
            <a:r>
              <a:rPr lang="bn-BD" sz="5400" dirty="0" smtClean="0">
                <a:solidFill>
                  <a:srgbClr val="7030A0"/>
                </a:solidFill>
                <a:latin typeface="Arial Black"/>
                <a:cs typeface="NikoshBAN" pitchFamily="2" charset="0"/>
              </a:rPr>
              <a:t>পাই</a:t>
            </a:r>
            <a:r>
              <a:rPr lang="bn-BD" sz="4800" dirty="0" smtClean="0">
                <a:solidFill>
                  <a:srgbClr val="7030A0"/>
                </a:solidFill>
                <a:latin typeface="Arial Black"/>
                <a:cs typeface="NikoshBAN" pitchFamily="2" charset="0"/>
              </a:rPr>
              <a:t>)</a:t>
            </a:r>
            <a:r>
              <a:rPr lang="bn-BD" sz="5400" dirty="0" smtClean="0">
                <a:solidFill>
                  <a:srgbClr val="7030A0"/>
                </a:solidFill>
                <a:latin typeface="Arial Black"/>
                <a:cs typeface="NikoshBAN" pitchFamily="2" charset="0"/>
              </a:rPr>
              <a:t> কী?</a:t>
            </a:r>
          </a:p>
          <a:p>
            <a:pPr marL="342900" indent="-342900"/>
            <a:r>
              <a:rPr lang="bn-BD" sz="5400" dirty="0" smtClean="0">
                <a:solidFill>
                  <a:srgbClr val="7030A0"/>
                </a:solidFill>
                <a:latin typeface="Arial Black"/>
                <a:cs typeface="NikoshBAN" pitchFamily="2" charset="0"/>
              </a:rPr>
              <a:t>৩. বৃত্তের ক্ষেত্রফল নির্ণয়ের সূত্রটি কী?</a:t>
            </a:r>
          </a:p>
          <a:p>
            <a:pPr marL="342900" indent="-342900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৪.  বৃত্তের পরিধি নির্ণয়ের সূত্রটি কী?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5564" y="337458"/>
            <a:ext cx="6629400" cy="1440180"/>
          </a:xfr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14600"/>
            <a:ext cx="8229600" cy="4114800"/>
          </a:xfrm>
        </p:spPr>
        <p:txBody>
          <a:bodyPr>
            <a:normAutofit lnSpcReduction="10000"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একটি বৃত্তাকার পার্কের ব্যাস</a:t>
            </a:r>
            <a:r>
              <a:rPr lang="bn-BD" sz="4400" dirty="0" smtClean="0">
                <a:solidFill>
                  <a:srgbClr val="7030A0"/>
                </a:solidFill>
                <a:latin typeface="Times New Roman" pitchFamily="18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NikoshBAN" pitchFamily="2" charset="0"/>
              </a:rPr>
              <a:t>26</a:t>
            </a:r>
            <a:r>
              <a:rPr lang="bn-BD" sz="4400" dirty="0" smtClean="0">
                <a:solidFill>
                  <a:srgbClr val="7030A0"/>
                </a:solidFill>
                <a:latin typeface="Times New Roman" pitchFamily="18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মিটার। পার্কটিকে বেষ্টন করে 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bn-BD" sz="4400" dirty="0" smtClean="0">
                <a:solidFill>
                  <a:srgbClr val="7030A0"/>
                </a:solidFill>
                <a:latin typeface="Times New Roman" pitchFamily="18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মিটার প্রশস্ত একটি পথ আছে। পথের ক্ষেত্রফল নির্ণয় কর।</a:t>
            </a:r>
            <a:endParaRPr lang="en-US" sz="4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211</a:t>
            </a: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মি. 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সে. মি. পথ যেতে দুটি চাকা যথাক্রমে 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বার এবং 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48</a:t>
            </a: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বার ঘুরবে। চাকা দুটির ব্যাসার্ধের অন্তর কত?</a:t>
            </a:r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osesgladsmi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0"/>
            <a:ext cx="4953000" cy="6105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 rot="20094653">
            <a:off x="5296395" y="2841438"/>
            <a:ext cx="296908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9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600200" y="685800"/>
            <a:ext cx="6019800" cy="1905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পরিচিতি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676400" y="1828800"/>
            <a:ext cx="6553200" cy="4648200"/>
          </a:xfrm>
          <a:prstGeom prst="rect">
            <a:avLst/>
          </a:prstGeom>
        </p:spPr>
        <p:txBody>
          <a:bodyPr>
            <a:noAutofit/>
          </a:bodyPr>
          <a:lstStyle/>
          <a:p>
            <a:pPr marR="0" lvl="0" indent="-34290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</a:t>
            </a:r>
            <a:r>
              <a:rPr kumimoji="0" lang="bn-BD" sz="8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পলাশ বিশ্বাস</a:t>
            </a:r>
            <a:endParaRPr kumimoji="0" lang="bn-BD" sz="60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R="0" lvl="0" indent="-34290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</a:t>
            </a:r>
            <a:r>
              <a:rPr kumimoji="0" lang="bn-BD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সহঃ শিক্ষক (গণিত)</a:t>
            </a:r>
          </a:p>
          <a:p>
            <a:pPr marR="0" lvl="0" indent="-34290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</a:t>
            </a:r>
            <a:r>
              <a:rPr kumimoji="0" lang="bn-BD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বিছালী মাধ্যমিক বিদ্যালয়</a:t>
            </a:r>
            <a:endParaRPr kumimoji="0" lang="en-US" sz="60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R="0" lvl="0" indent="-34290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 নড়াইল</a:t>
            </a:r>
            <a:r>
              <a:rPr kumimoji="0" lang="bn-BD" sz="60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সদর, নড়াইল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457200"/>
            <a:ext cx="6629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নবম</a:t>
            </a:r>
            <a:endParaRPr lang="en-US" sz="8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971800"/>
            <a:ext cx="6096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পরিমিতি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752600"/>
            <a:ext cx="655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গণিত</a:t>
            </a:r>
            <a:endParaRPr lang="en-US" sz="8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533400"/>
            <a:ext cx="5181600" cy="1323439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পাঠের উদ্দেশ্য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209800"/>
            <a:ext cx="8534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বৃত্তের বিভিন্ন অংশের সংজ্ঞা বলতে পারবে।</a:t>
            </a:r>
          </a:p>
          <a:p>
            <a:pPr marL="514350" indent="-514350">
              <a:buAutoNum type="arabicPeriod"/>
            </a:pP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বৃত্তের পরিধি নির্ণয় করতে পারবে।</a:t>
            </a:r>
          </a:p>
          <a:p>
            <a:pPr marL="514350" indent="-514350">
              <a:buAutoNum type="arabicPeriod"/>
            </a:pP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বৃত্তের </a:t>
            </a:r>
            <a:r>
              <a:rPr lang="bn-BD" sz="540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ক্ষেত্রফল পরিমাপ করতে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_527_11186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68580"/>
            <a:ext cx="2381250" cy="240982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5486400" y="2849880"/>
            <a:ext cx="2286000" cy="2362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4" name="Picture 3" descr="circle 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243840"/>
            <a:ext cx="2133600" cy="2143125"/>
          </a:xfrm>
          <a:prstGeom prst="rect">
            <a:avLst/>
          </a:prstGeom>
        </p:spPr>
      </p:pic>
      <p:pic>
        <p:nvPicPr>
          <p:cNvPr id="5" name="Picture 4" descr="circle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9675" y="3038475"/>
            <a:ext cx="2295525" cy="2295525"/>
          </a:xfrm>
          <a:prstGeom prst="rect">
            <a:avLst/>
          </a:prstGeom>
        </p:spPr>
      </p:pic>
      <p:pic>
        <p:nvPicPr>
          <p:cNvPr id="6" name="Picture 5" descr="circle 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71160" y="2819400"/>
            <a:ext cx="2438400" cy="243840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5410200" y="243840"/>
            <a:ext cx="2133600" cy="21336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295400" y="3131820"/>
            <a:ext cx="2133600" cy="21336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371600" y="220980"/>
            <a:ext cx="2133600" cy="2133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14400" y="5410200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এ গুলো কী</a:t>
            </a:r>
            <a:r>
              <a:rPr lang="en-US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আকৃতির?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95400"/>
            <a:ext cx="7772400" cy="1470025"/>
          </a:xfrm>
        </p:spPr>
        <p:txBody>
          <a:bodyPr>
            <a:normAutofit/>
          </a:bodyPr>
          <a:lstStyle/>
          <a:p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667000"/>
            <a:ext cx="6400800" cy="1752600"/>
          </a:xfrm>
        </p:spPr>
        <p:txBody>
          <a:bodyPr>
            <a:noAutofit/>
          </a:bodyPr>
          <a:lstStyle/>
          <a:p>
            <a:r>
              <a:rPr lang="bn-IN" sz="11500" dirty="0" smtClean="0">
                <a:latin typeface="NikoshBAN" pitchFamily="2" charset="0"/>
                <a:cs typeface="NikoshBAN" pitchFamily="2" charset="0"/>
              </a:rPr>
              <a:t>বৃত্ত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72000" y="3200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429000" y="533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752600" y="457200"/>
            <a:ext cx="5943600" cy="59436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72000" y="32004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899 -0.02777 C 0.30764 -0.02777 0.45417 0.16598 0.45417 0.40556 C 0.45417 0.64375 0.30764 0.83889 0.12899 0.83889 C -0.05052 0.83889 -0.19583 0.64375 -0.19583 0.40556 C -0.19583 0.16598 -0.05052 -0.02777 0.12899 -0.02777 Z " pathEditMode="relative" rAng="0" ptsTypes="fffff">
                                      <p:cBhvr>
                                        <p:cTn id="2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4" grpId="1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76400" y="76200"/>
            <a:ext cx="6019800" cy="5791200"/>
          </a:xfrm>
          <a:prstGeom prst="ellipse">
            <a:avLst/>
          </a:prstGeom>
          <a:solidFill>
            <a:schemeClr val="bg1"/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4419600" y="2895600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endCxn id="2" idx="6"/>
          </p:cNvCxnSpPr>
          <p:nvPr/>
        </p:nvCxnSpPr>
        <p:spPr>
          <a:xfrm flipV="1">
            <a:off x="1676400" y="2971800"/>
            <a:ext cx="6019800" cy="152400"/>
          </a:xfrm>
          <a:prstGeom prst="line">
            <a:avLst/>
          </a:prstGeom>
          <a:ln w="76200">
            <a:solidFill>
              <a:srgbClr val="00B050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2" idx="7"/>
          </p:cNvCxnSpPr>
          <p:nvPr/>
        </p:nvCxnSpPr>
        <p:spPr>
          <a:xfrm flipV="1">
            <a:off x="4572000" y="924301"/>
            <a:ext cx="2242620" cy="2113799"/>
          </a:xfrm>
          <a:prstGeom prst="line">
            <a:avLst/>
          </a:prstGeom>
          <a:ln w="762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133600" y="22860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ব্যাস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d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9036473">
            <a:off x="5347668" y="1334711"/>
            <a:ext cx="243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ব্যাসার্ধ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81400" y="303907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কেন্দ্র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rot="17121271">
            <a:off x="7274591" y="3413843"/>
            <a:ext cx="1478464" cy="76944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পরিধি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38400" y="5867400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বৃত্তের বিভিন্ন অংশ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Arc 15"/>
          <p:cNvSpPr/>
          <p:nvPr/>
        </p:nvSpPr>
        <p:spPr>
          <a:xfrm rot="10442661" flipH="1">
            <a:off x="6155250" y="722090"/>
            <a:ext cx="1900231" cy="3828555"/>
          </a:xfrm>
          <a:prstGeom prst="arc">
            <a:avLst>
              <a:gd name="adj1" fmla="val 19287148"/>
              <a:gd name="adj2" fmla="val 1046202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6200000" flipV="1">
            <a:off x="7793377" y="2127137"/>
            <a:ext cx="381000" cy="89126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 rot="12863313" flipH="1" flipV="1">
            <a:off x="5771583" y="2642269"/>
            <a:ext cx="1900231" cy="3359898"/>
          </a:xfrm>
          <a:prstGeom prst="arc">
            <a:avLst>
              <a:gd name="adj1" fmla="val 20308131"/>
              <a:gd name="adj2" fmla="val 1046202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rot="10800000" flipV="1">
            <a:off x="7115628" y="5050974"/>
            <a:ext cx="239484" cy="22860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2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2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3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6" grpId="0"/>
      <p:bldP spid="28" grpId="0"/>
      <p:bldP spid="30" grpId="0"/>
      <p:bldP spid="32" grpId="0" animBg="1"/>
      <p:bldP spid="33" grpId="0"/>
      <p:bldP spid="16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057400" y="640080"/>
            <a:ext cx="4953000" cy="48006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5521404"/>
            <a:ext cx="449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বৃত্তের পরিধি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01240" y="2278380"/>
            <a:ext cx="403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বক্র রেখাটির দৈর্ঘ্যই বৃত্তের পরিধি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997</TotalTime>
  <Words>213</Words>
  <Application>Microsoft Office PowerPoint</Application>
  <PresentationFormat>On-screen Show (4:3)</PresentationFormat>
  <Paragraphs>45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আজকের পাঠ</vt:lpstr>
      <vt:lpstr>Slide 7</vt:lpstr>
      <vt:lpstr>Slide 8</vt:lpstr>
      <vt:lpstr>Slide 9</vt:lpstr>
      <vt:lpstr>Slide 10</vt:lpstr>
      <vt:lpstr>Slide 11</vt:lpstr>
      <vt:lpstr>Slide 12</vt:lpstr>
      <vt:lpstr>জোড়ায় কাজ</vt:lpstr>
      <vt:lpstr>Slide 14</vt:lpstr>
      <vt:lpstr>বাড়ির কাজ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Administrator</cp:lastModifiedBy>
  <cp:revision>227</cp:revision>
  <dcterms:created xsi:type="dcterms:W3CDTF">2006-08-16T00:00:00Z</dcterms:created>
  <dcterms:modified xsi:type="dcterms:W3CDTF">2013-04-13T04:35:02Z</dcterms:modified>
</cp:coreProperties>
</file>