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1" r:id="rId2"/>
    <p:sldId id="331" r:id="rId3"/>
    <p:sldId id="330" r:id="rId4"/>
    <p:sldId id="312" r:id="rId5"/>
    <p:sldId id="320" r:id="rId6"/>
    <p:sldId id="314" r:id="rId7"/>
    <p:sldId id="326" r:id="rId8"/>
    <p:sldId id="304" r:id="rId9"/>
    <p:sldId id="321" r:id="rId10"/>
    <p:sldId id="307" r:id="rId11"/>
    <p:sldId id="315" r:id="rId12"/>
    <p:sldId id="333" r:id="rId13"/>
    <p:sldId id="293" r:id="rId14"/>
    <p:sldId id="323" r:id="rId15"/>
    <p:sldId id="324" r:id="rId16"/>
    <p:sldId id="325" r:id="rId17"/>
    <p:sldId id="292" r:id="rId18"/>
    <p:sldId id="294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7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2893-DA2C-467F-BF3C-64E41E622830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76EB5-5023-434B-8D70-DDAD8C9F6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C748-7DA3-450F-BB13-CFFA223246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4B3E-3CDA-4D1A-A776-E91B08A1AB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4B3E-3CDA-4D1A-A776-E91B08A1AB2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44B3E-3CDA-4D1A-A776-E91B08A1AB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classroom.com/class/newtlaws/u2l1a.cfm%20-%20Cached%20-%20Similar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hyperlink" Target="http://www.physicsclassroom.com/class/newtlaws/u2l1a.cfm%20-%20Cached%20-%20Similar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ysicsclassroom.com/class/newtlaws/u2l1a.cfm%20-%20Cached%20-%20Similar" TargetMode="External"/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physicsclassroom.com/class/newtlaws/u2l1a.cfm%20-%20Cached%20-%20Simila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8.xml"/><Relationship Id="rId3" Type="http://schemas.openxmlformats.org/officeDocument/2006/relationships/hyperlink" Target="http://www.physicsclassroom.com/class/newtlaws/u2l1a.cfm%20-%20Cached%20-%20Similar" TargetMode="External"/><Relationship Id="rId7" Type="http://schemas.openxmlformats.org/officeDocument/2006/relationships/slide" Target="slide6.xml"/><Relationship Id="rId12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3.xml"/><Relationship Id="rId5" Type="http://schemas.openxmlformats.org/officeDocument/2006/relationships/slide" Target="slide1.xml"/><Relationship Id="rId10" Type="http://schemas.openxmlformats.org/officeDocument/2006/relationships/slide" Target="slide8.xml"/><Relationship Id="rId4" Type="http://schemas.openxmlformats.org/officeDocument/2006/relationships/image" Target="../media/image15.gif"/><Relationship Id="rId9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7.xml"/><Relationship Id="rId3" Type="http://schemas.openxmlformats.org/officeDocument/2006/relationships/image" Target="../media/image16.gif"/><Relationship Id="rId7" Type="http://schemas.openxmlformats.org/officeDocument/2006/relationships/slide" Target="slide4.xml"/><Relationship Id="rId12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ysicsclassroom.com/class/newtlaws/u2l1a.cfm%20-%20Cached%20-%20Similar" TargetMode="External"/><Relationship Id="rId11" Type="http://schemas.openxmlformats.org/officeDocument/2006/relationships/slide" Target="slide8.xml"/><Relationship Id="rId5" Type="http://schemas.openxmlformats.org/officeDocument/2006/relationships/slide" Target="slide14.xml"/><Relationship Id="rId10" Type="http://schemas.openxmlformats.org/officeDocument/2006/relationships/slide" Target="slide7.xml"/><Relationship Id="rId4" Type="http://schemas.openxmlformats.org/officeDocument/2006/relationships/slide" Target="slide1.xml"/><Relationship Id="rId9" Type="http://schemas.openxmlformats.org/officeDocument/2006/relationships/slide" Target="slide5.xml"/><Relationship Id="rId1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hyperlink" Target="http://www.physicsclassroom.com/class/newtlaws/u2l1a.cfm%20-%20Cached%20-%20Similar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hyperlink" Target="http://www.physicsclassroom.com/class/newtlaws/u2l1a.cfm%20-%20Cached%20-%20Similar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hyperlink" Target="http://www.physicsclassroom.com/class/newtlaws/u2l1a.cfm%20-%20Cached%20-%20Similar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2" Type="http://schemas.openxmlformats.org/officeDocument/2006/relationships/hyperlink" Target="http://www.physicsclassroom.com/class/newtlaws/u2l1a.cfm%20-%20Cached%20-%20Similar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8.xml"/><Relationship Id="rId3" Type="http://schemas.openxmlformats.org/officeDocument/2006/relationships/oleObject" Target="../embeddings/oleObject1.bin"/><Relationship Id="rId7" Type="http://schemas.openxmlformats.org/officeDocument/2006/relationships/slide" Target="slide6.xml"/><Relationship Id="rId12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4.xml"/><Relationship Id="rId11" Type="http://schemas.openxmlformats.org/officeDocument/2006/relationships/slide" Target="slide13.xml"/><Relationship Id="rId5" Type="http://schemas.openxmlformats.org/officeDocument/2006/relationships/slide" Target="slide1.xml"/><Relationship Id="rId10" Type="http://schemas.openxmlformats.org/officeDocument/2006/relationships/slide" Target="slide8.xml"/><Relationship Id="rId4" Type="http://schemas.openxmlformats.org/officeDocument/2006/relationships/hyperlink" Target="http://www.physicsclassroom.com/class/newtlaws/u2l1a.cfm%20-%20Cached%20-%20Similar" TargetMode="Externa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hyperlink" Target="http://www.physicsclassroom.com/class/newtlaws/u2l1a.cfm%20-%20Cached%20-%20Similar" TargetMode="External"/><Relationship Id="rId7" Type="http://schemas.openxmlformats.org/officeDocument/2006/relationships/slide" Target="slide5.xml"/><Relationship Id="rId12" Type="http://schemas.openxmlformats.org/officeDocument/2006/relationships/slide" Target="slide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hyperlink" Target="http://www.physicsclassroom.com/class/newtlaws/u2l1a.cfm%20-%20Cached%20-%20Similar" TargetMode="External"/><Relationship Id="rId7" Type="http://schemas.openxmlformats.org/officeDocument/2006/relationships/slide" Target="slide5.xml"/><Relationship Id="rId12" Type="http://schemas.openxmlformats.org/officeDocument/2006/relationships/slide" Target="slide18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slide" Target="slide1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828800" y="4724400"/>
            <a:ext cx="2971800" cy="150810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381000"/>
            <a:ext cx="7924800" cy="838200"/>
          </a:xfrm>
          <a:prstGeom prst="roundRect">
            <a:avLst/>
          </a:prstGeom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Desktop\salina\Mountai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82000" cy="4419600"/>
          </a:xfrm>
          <a:prstGeom prst="rect">
            <a:avLst/>
          </a:prstGeom>
          <a:noFill/>
        </p:spPr>
      </p:pic>
      <p:grpSp>
        <p:nvGrpSpPr>
          <p:cNvPr id="7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8" name="Group 9"/>
            <p:cNvGrpSpPr/>
            <p:nvPr/>
          </p:nvGrpSpPr>
          <p:grpSpPr>
            <a:xfrm>
              <a:off x="685795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12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Action Button: Help 8">
              <a:hlinkClick r:id="rId3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79734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96240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1_21_092604_st_helens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0"/>
            <a:ext cx="4343400" cy="3276600"/>
          </a:xfrm>
          <a:noFill/>
        </p:spPr>
      </p:pic>
      <p:pic>
        <p:nvPicPr>
          <p:cNvPr id="8" name="Picture 6" descr="graben_horst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4800600" cy="31242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181600" y="3352800"/>
            <a:ext cx="3505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আগ্নেয় পর্বত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6248400"/>
            <a:ext cx="3505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ল্যাকোলিথ পর্বত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3200400"/>
            <a:ext cx="3505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স্তুপ পর্বত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6324600"/>
            <a:ext cx="3505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ভঙ্গিল পর্বত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8229600" cy="438912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bn-BD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838200"/>
            <a:ext cx="67818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ea typeface="Mangal" pitchFamily="2" charset="0"/>
                <a:cs typeface="NikoshBAN" pitchFamily="2" charset="0"/>
              </a:rPr>
              <a:t>পর্বতের  শ্রেণীবিভাগ</a:t>
            </a:r>
            <a:endParaRPr lang="en-US" sz="72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438400"/>
            <a:ext cx="7010400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গঠন বৈশিষ্ট্য অনুসারে 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ea typeface="Mangal" pitchFamily="2" charset="0"/>
                <a:cs typeface="NikoshBAN" pitchFamily="2" charset="0"/>
              </a:rPr>
              <a:t>পর্বত চারভাগে ভাগ করা যায়।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ea typeface="Mangal" pitchFamily="2" charset="0"/>
                <a:cs typeface="NikoshBAN" pitchFamily="2" charset="0"/>
              </a:rPr>
              <a:t>১।ভঙ্গিল পর্বত বা ভাঁজ।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২।স্তুপ পর্বত।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৩।আগ্নেয় পর্বত ।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৪।ল্যাকোলিথ পর্বত। </a:t>
            </a:r>
          </a:p>
          <a:p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এছাড়া ক্ষয়প্রাপ্ত হয়ে ক্ষয়জাত পর্বতের সৃষ্টি হয়েছে।</a:t>
            </a:r>
          </a:p>
        </p:txBody>
      </p:sp>
      <p:grpSp>
        <p:nvGrpSpPr>
          <p:cNvPr id="6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7" name="Group 9"/>
            <p:cNvGrpSpPr/>
            <p:nvPr/>
          </p:nvGrpSpPr>
          <p:grpSpPr>
            <a:xfrm>
              <a:off x="685795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9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" name="Action Button: Help 7">
              <a:hlinkClick r:id="rId2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lowchart: Alternate Process 12">
            <a:hlinkClick r:id="rId3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পাঠ শিরোনাম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কর্ম পত্র –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96240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1_21_092604_st_helens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0"/>
            <a:ext cx="4343400" cy="3276600"/>
          </a:xfrm>
          <a:noFill/>
        </p:spPr>
      </p:pic>
      <p:pic>
        <p:nvPicPr>
          <p:cNvPr id="8" name="Picture 6" descr="graben_horst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4800600" cy="31242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181600" y="3352800"/>
            <a:ext cx="3505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আগ্নেয় পর্বত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6248400"/>
            <a:ext cx="3505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ল্যাকোলিথ পর্বত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3200400"/>
            <a:ext cx="3505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স্তুপ পর্বত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6324600"/>
            <a:ext cx="3505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ভঙ্গিল পর্বত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28600" y="228600"/>
            <a:ext cx="3352800" cy="10668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`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jxq</a:t>
            </a:r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KvR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2819400"/>
            <a:ext cx="7010400" cy="1066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২।</a:t>
            </a:r>
            <a:r>
              <a:rPr lang="bn-BD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  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স্তুপ পর্বতের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ssসসস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বৈ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শিষ্ট্য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লেখ। 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3962400"/>
            <a:ext cx="70866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৩।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আগ্নেয় পর্বতের বৈ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শিষ্ট্য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লেখ। 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1600200"/>
            <a:ext cx="7010400" cy="1066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 ১।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ভঙ্গিল পর্বতের বৈ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শিষ্ট্য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লেখ।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28600" y="5181600"/>
            <a:ext cx="7010400" cy="1143000"/>
          </a:xfrm>
          <a:prstGeom prst="round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  </a:t>
            </a:r>
            <a:r>
              <a:rPr lang="bn-BD" sz="48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 charset="0"/>
              </a:rPr>
              <a:t>৪।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ল্যাকোলিথ পর্বতের বৈ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শিষ্ট্য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লেখ। 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733800" y="152400"/>
            <a:ext cx="3429000" cy="1219200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/>
              </a:rPr>
              <a:t>Kg©cÎ-1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Vrinda"/>
            </a:endParaRPr>
          </a:p>
        </p:txBody>
      </p:sp>
      <p:sp>
        <p:nvSpPr>
          <p:cNvPr id="17" name="Flowchart: Alternate Process 16">
            <a:hlinkClick r:id="rId3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পাঠ শিরোনাম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hlinkClick r:id="rId5" action="ppaction://hlinksldjump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কর্ম পত্র-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 কর্ম পত্র – 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dirty="0"/>
          </a:p>
        </p:txBody>
      </p:sp>
      <p:grpSp>
        <p:nvGrpSpPr>
          <p:cNvPr id="18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19" name="Group 9"/>
            <p:cNvGrpSpPr/>
            <p:nvPr/>
          </p:nvGrpSpPr>
          <p:grpSpPr>
            <a:xfrm>
              <a:off x="685795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21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hlinkClick r:id="rId3" action="ppaction://hlinksldjump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hlinkClick r:id="rId3" action="ppaction://hlinksldjump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hlinkClick r:id="rId3" action="ppaction://hlinksldjump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0" name="Action Button: Help 19">
              <a:hlinkClick r:id="rId8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blinds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990600" y="1371600"/>
            <a:ext cx="52578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</a:rPr>
              <a:t>সত্যি</a:t>
            </a:r>
            <a:r>
              <a:rPr lang="en-US" sz="2800" dirty="0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bn-BD" sz="2800" dirty="0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</a:rPr>
              <a:t> নির্ণয় </a:t>
            </a:r>
            <a:r>
              <a:rPr lang="en-US" sz="2800" dirty="0" err="1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2911D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822325" y="2057400"/>
            <a:ext cx="59594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Tx/>
              <a:buAutoNum type="arabicPeriod"/>
            </a:pP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6858000" y="2068512"/>
            <a:ext cx="8382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সত্যি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7848600" y="2068512"/>
            <a:ext cx="8382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মিথ্যা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858000" y="2590800"/>
            <a:ext cx="8382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সত্যি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848600" y="2590800"/>
            <a:ext cx="8382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মিথ্যা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858000" y="3200400"/>
            <a:ext cx="8382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সত্যি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848600" y="3200400"/>
            <a:ext cx="8382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মিথ্যা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848600" y="4495800"/>
            <a:ext cx="8382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মিথ্যা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848600" y="3810000"/>
            <a:ext cx="8382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মিথ্যা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858000" y="3810000"/>
            <a:ext cx="7620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সত্যি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858000" y="4506912"/>
            <a:ext cx="7620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সত্যি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2057400"/>
            <a:ext cx="5257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endParaRPr lang="bn-BD" sz="16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bn-BD" sz="16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পার্বত্য  উপত্যকা ভঙ্গিল পর্বতের  উদাহরণ।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600" dirty="0" smtClean="0"/>
          </a:p>
          <a:p>
            <a:pPr marL="457200" indent="-457200"/>
            <a:r>
              <a:rPr lang="bn-BD" sz="1600" b="1" dirty="0" smtClean="0"/>
              <a:t> </a:t>
            </a:r>
            <a:endParaRPr lang="en-US" sz="1600" dirty="0" smtClean="0"/>
          </a:p>
          <a:p>
            <a:pPr marL="457200" indent="-457200"/>
            <a:endParaRPr lang="en-US" sz="1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600" y="2667000"/>
            <a:ext cx="5257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r>
              <a:rPr lang="en-US" sz="1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1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পৃথিবীর অভ্যন্তরে গলিত শিলা ও ম্যাগমা জমাট বেঁধে আগ্নেয় পর্বতের সৃষ্টি করে।</a:t>
            </a:r>
            <a:r>
              <a:rPr lang="en-US" sz="1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0600" y="3200400"/>
            <a:ext cx="5257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পাঞ্জাবের লবণ পর্বত স্তুপ পর্বতের উদাহরণ।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0600" y="3886200"/>
            <a:ext cx="5257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আমেরিকার  ব্লাক হিলস ল‍্যাকোলিথ পর্বতের উদাহরণ।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990600" y="4495800"/>
            <a:ext cx="5181600" cy="457200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ছিবিটি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আগ্নেয় পর্বতের উদাহরন।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grpSp>
        <p:nvGrpSpPr>
          <p:cNvPr id="3" name="Group 30"/>
          <p:cNvGrpSpPr/>
          <p:nvPr/>
        </p:nvGrpSpPr>
        <p:grpSpPr>
          <a:xfrm>
            <a:off x="-4" y="6400800"/>
            <a:ext cx="9144004" cy="457200"/>
            <a:chOff x="685799" y="6248400"/>
            <a:chExt cx="6667504" cy="457200"/>
          </a:xfrm>
        </p:grpSpPr>
        <p:grpSp>
          <p:nvGrpSpPr>
            <p:cNvPr id="4" name="Group 9"/>
            <p:cNvGrpSpPr/>
            <p:nvPr/>
          </p:nvGrpSpPr>
          <p:grpSpPr>
            <a:xfrm>
              <a:off x="685797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35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4" name="Action Button: Help 33">
              <a:hlinkClick r:id="rId4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D:\Desktop\salina\Fold mountain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105400"/>
            <a:ext cx="5181600" cy="1295400"/>
          </a:xfrm>
          <a:prstGeom prst="rect">
            <a:avLst/>
          </a:prstGeom>
          <a:noFill/>
        </p:spPr>
      </p:pic>
      <p:sp>
        <p:nvSpPr>
          <p:cNvPr id="27" name="Rounded Rectangular Callout 26"/>
          <p:cNvSpPr/>
          <p:nvPr/>
        </p:nvSpPr>
        <p:spPr>
          <a:xfrm>
            <a:off x="2286000" y="0"/>
            <a:ext cx="3429000" cy="990600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/>
              </a:rPr>
              <a:t>Kg©cÎ-2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Vrind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8" grpId="0" animBg="1"/>
      <p:bldP spid="157712" grpId="0" animBg="1"/>
      <p:bldP spid="1577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8" grpId="0" animBg="1"/>
      <p:bldP spid="28" grpId="0" animBg="1"/>
      <p:bldP spid="29" grpId="0" animBg="1"/>
      <p:bldP spid="30" grpId="0" animBg="1"/>
      <p:bldP spid="32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AutoShape 4"/>
          <p:cNvSpPr>
            <a:spLocks noChangeArrowheads="1"/>
          </p:cNvSpPr>
          <p:nvPr/>
        </p:nvSpPr>
        <p:spPr bwMode="auto">
          <a:xfrm>
            <a:off x="3429000" y="990600"/>
            <a:ext cx="3429000" cy="1371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 Box 21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990600" y="5105400"/>
            <a:ext cx="2971800" cy="707886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প্রশ্নে</a:t>
            </a:r>
            <a:r>
              <a:rPr lang="en-US" sz="4000" dirty="0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 </a:t>
            </a:r>
            <a:r>
              <a:rPr lang="en-US" sz="4000" dirty="0" err="1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ফিরে</a:t>
            </a:r>
            <a:r>
              <a:rPr lang="en-US" sz="4000" dirty="0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 </a:t>
            </a:r>
            <a:r>
              <a:rPr lang="en-US" sz="4000" dirty="0" err="1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  <a:hlinkClick r:id="" action="ppaction://hlinkshowjump?jump=previousslide"/>
              </a:rPr>
              <a:t>যাই</a:t>
            </a:r>
            <a:endParaRPr lang="en-US" sz="4000" dirty="0" smtClean="0">
              <a:solidFill>
                <a:srgbClr val="2911D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4495800" y="5105400"/>
            <a:ext cx="3124200" cy="685800"/>
          </a:xfrm>
          <a:prstGeom prst="round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সামনে</a:t>
            </a:r>
            <a:r>
              <a:rPr lang="en-US" sz="4000" dirty="0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4000" dirty="0" err="1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এগিয়ে</a:t>
            </a:r>
            <a:r>
              <a:rPr lang="en-US" sz="4000" dirty="0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en-US" sz="4000" dirty="0" err="1" smtClean="0">
                <a:solidFill>
                  <a:srgbClr val="2911D7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যাই</a:t>
            </a:r>
            <a:endParaRPr lang="en-US" sz="4000" dirty="0">
              <a:solidFill>
                <a:srgbClr val="2911D7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3" name="Group 9"/>
            <p:cNvGrpSpPr/>
            <p:nvPr/>
          </p:nvGrpSpPr>
          <p:grpSpPr>
            <a:xfrm>
              <a:off x="685797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26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5" name="Action Button: Help 24">
              <a:hlinkClick r:id="rId3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2" descr="D:\Desktop\salina\giftred-ro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743200"/>
            <a:ext cx="2590800" cy="2209800"/>
          </a:xfrm>
          <a:prstGeom prst="rect">
            <a:avLst/>
          </a:prstGeom>
          <a:noFill/>
        </p:spPr>
      </p:pic>
      <p:sp>
        <p:nvSpPr>
          <p:cNvPr id="15" name="Flowchart: Alternate Process 14">
            <a:hlinkClick r:id="rId5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পাঠ শিরোনাম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কর্ম পত্র –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2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3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0" fill="hold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59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0" fill="hold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59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build="allAtOnce" animBg="1"/>
      <p:bldP spid="13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5" name="Picture 13" descr="turtlestuc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1893888" cy="2228850"/>
          </a:xfrm>
          <a:prstGeom prst="rect">
            <a:avLst/>
          </a:prstGeom>
          <a:noFill/>
        </p:spPr>
      </p:pic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3733800" y="914400"/>
            <a:ext cx="34290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3200" b="1" dirty="0" smtClean="0">
                <a:latin typeface="Comic Sans MS" pitchFamily="66" charset="0"/>
              </a:rPr>
              <a:t> 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685801"/>
            <a:ext cx="2971800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1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000" dirty="0" err="1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400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err="1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খিত</a:t>
            </a:r>
            <a:r>
              <a:rPr lang="en-US" sz="4000" b="1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cap="none" spc="0" dirty="0" smtClean="0">
                <a:ln w="11430"/>
                <a:solidFill>
                  <a:srgbClr val="33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6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cap="none" spc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4495800" y="4953000"/>
            <a:ext cx="3124200" cy="6858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সামনে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এগিয়ে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চাই</a:t>
            </a:r>
            <a:endParaRPr lang="en-US" sz="2800" dirty="0">
              <a:latin typeface="NikoshBAN" pitchFamily="2" charset="0"/>
              <a:cs typeface="NikoshBAN" pitchFamily="2" charset="0"/>
              <a:hlinkClick r:id="rId4" action="ppaction://hlinksldjump"/>
            </a:endParaRPr>
          </a:p>
        </p:txBody>
      </p:sp>
      <p:sp>
        <p:nvSpPr>
          <p:cNvPr id="8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3276600" cy="58477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প্রশ্নে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ফিরে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hlinkClick r:id="rId5" action="ppaction://hlinksldjump"/>
              </a:rPr>
              <a:t>চাই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3" name="Group 9"/>
            <p:cNvGrpSpPr/>
            <p:nvPr/>
          </p:nvGrpSpPr>
          <p:grpSpPr>
            <a:xfrm>
              <a:off x="685797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26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5" name="Action Button: Help 24">
              <a:hlinkClick r:id="rId6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lowchart: Alternate Process 14">
            <a:hlinkClick r:id="rId4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পাঠ শিরোনাম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2" action="ppaction://hlinksldjump"/>
              </a:rPr>
              <a:t>কর্ম পত্র –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3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4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 build="allAtOnce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276600"/>
            <a:ext cx="4038600" cy="1066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1|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মালভূমি কত প্রকার?</a:t>
            </a:r>
            <a:endParaRPr lang="en-US" sz="1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43400" y="3276600"/>
            <a:ext cx="4572000" cy="990600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2|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 ভূমির উচ্চতা যদি ৫০০ মিটার হয় তবে তাকে আমরা কি বলি?</a:t>
            </a:r>
            <a:endParaRPr lang="en-US" sz="2000" b="1" dirty="0" smtClean="0">
              <a:solidFill>
                <a:srgbClr val="FF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4648200"/>
            <a:ext cx="4495800" cy="1066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3|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পর্বতগাত্র ক্ষয়্প্রাপ্ত হওয়ার জন্য কোন কোন উপাদান দায়ী?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4724400"/>
            <a:ext cx="4114800" cy="10668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dirty="0" smtClean="0">
                <a:solidFill>
                  <a:srgbClr val="0000FF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4|</a:t>
            </a:r>
            <a:r>
              <a:rPr lang="bn-BD" sz="2000" b="1" dirty="0" smtClean="0">
                <a:solidFill>
                  <a:srgbClr val="0000FF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রকি কোন শ্রেণীর পর্বত?</a:t>
            </a:r>
            <a:endParaRPr lang="en-US" sz="2000" b="1" dirty="0" smtClean="0">
              <a:solidFill>
                <a:srgbClr val="0000FF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2438400" y="914400"/>
            <a:ext cx="3657600" cy="1066800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bn-BD" sz="44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মূল্যায়ণ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17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18" name="Group 9"/>
            <p:cNvGrpSpPr/>
            <p:nvPr/>
          </p:nvGrpSpPr>
          <p:grpSpPr>
            <a:xfrm>
              <a:off x="685795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20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9" name="Action Button: Help 18">
              <a:hlinkClick r:id="rId2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Flowchart: Alternate Process 23">
            <a:hlinkClick r:id="rId3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পাঠ শিরোনাম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কর্ম পত্র –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57200" y="838200"/>
            <a:ext cx="7239000" cy="1828800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Vrinda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বাড়ির কাজ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Vrind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895600"/>
            <a:ext cx="7924800" cy="2667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 আগ্নেয় পর্বতের ছবি অঙ্কন কর এবং বাংলাদেশের পর্বতসমূহ আগ্নেয় নয় কেন? তোমার উত্তেরর স্বপক্ষে যুক্তি দাও।</a:t>
            </a:r>
            <a:endParaRPr lang="en-US" sz="4400" dirty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11" name="Group 9"/>
            <p:cNvGrpSpPr/>
            <p:nvPr/>
          </p:nvGrpSpPr>
          <p:grpSpPr>
            <a:xfrm>
              <a:off x="685795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13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Action Button: Help 11">
              <a:hlinkClick r:id="rId2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Flowchart: Alternate Process 16">
            <a:hlinkClick r:id="rId3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পাঠ শিরোনাম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কর্ম পত্র –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667000"/>
            <a:ext cx="7848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bn-BD" sz="9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新細明體" pitchFamily="18" charset="-120"/>
                <a:cs typeface="NikoshBAN" pitchFamily="2" charset="0"/>
              </a:rPr>
              <a:t>সকলকে ধন্যবাদ</a:t>
            </a:r>
            <a:endParaRPr kumimoji="1" lang="en-US" sz="96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新細明體" pitchFamily="18" charset="-120"/>
              <a:cs typeface="NikoshBAN" pitchFamily="2" charset="0"/>
            </a:endParaRPr>
          </a:p>
        </p:txBody>
      </p:sp>
      <p:sp>
        <p:nvSpPr>
          <p:cNvPr id="9" name="Flowchart: Alternate Process 8">
            <a:hlinkClick r:id="rId2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কবি 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পাঠ শিরোনাম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hlinkClick r:id="rId4" action="ppaction://hlinksldjump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কর্ম পত্র-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 কর্ম পত্র – 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  <p:grpSp>
        <p:nvGrpSpPr>
          <p:cNvPr id="10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11" name="Group 9"/>
            <p:cNvGrpSpPr/>
            <p:nvPr/>
          </p:nvGrpSpPr>
          <p:grpSpPr>
            <a:xfrm>
              <a:off x="685795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13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Action Button: Help 11">
              <a:hlinkClick r:id="rId7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1295400"/>
            <a:ext cx="6858000" cy="441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676400"/>
            <a:ext cx="60198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ইনস্টিটিউশন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উজিরপুর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600200"/>
            <a:ext cx="6172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-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-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ভূমিরূপ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- </a:t>
            </a:r>
            <a:r>
              <a:rPr lang="bn-BD" sz="36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bn-BD" sz="36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28" name="Picture 4" descr="D:\Desktop\salina\valley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2000" y="0"/>
                <a:ext cx="4572000" cy="3429000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505200"/>
                <a:ext cx="4572000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0" name="Picture 6" descr="D:\Desktop\salina\Plains of Northern India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72000" y="3429000"/>
                <a:ext cx="4572000" cy="3429000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45720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Box 12"/>
          <p:cNvSpPr txBox="1"/>
          <p:nvPr/>
        </p:nvSpPr>
        <p:spPr>
          <a:xfrm>
            <a:off x="1143000" y="0"/>
            <a:ext cx="59436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257800" cy="132343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486400"/>
            <a:ext cx="73914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</a:t>
            </a:r>
            <a:endParaRPr lang="bn-BD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76400" y="4191000"/>
            <a:ext cx="9448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               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724400"/>
            <a:ext cx="876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           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648200"/>
            <a:ext cx="876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4800" y="22860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533400" y="5334000"/>
            <a:ext cx="82509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endParaRPr lang="bn-BD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04800" y="3352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04800" y="45720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1000" y="55626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19200" y="2209800"/>
            <a:ext cx="7239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ভূমিরূপ কী তা বলতে পারবে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9200" y="2971800"/>
            <a:ext cx="7239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কী তা বলতে পারবে ।  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19200" y="4191000"/>
            <a:ext cx="7239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বিভিন্ন শ্রেণীর পর্বতের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ব্যাখ্যা করেত পারেব।  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19200" y="5410200"/>
            <a:ext cx="72390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বিভিন্ন শ্রেণীর পর্বতের ছবি অঙ্কন করেত পারেব।  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Alternate Process 15">
            <a:hlinkClick r:id="rId3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পাঠ শিরোনাম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কর্ম পত্র –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2438400"/>
            <a:ext cx="7010400" cy="3200400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ভূমিরূপ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914400"/>
            <a:ext cx="6858000" cy="990600"/>
          </a:xfrm>
          <a:prstGeom prst="wedgeRoundRectCallou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6" name="Group 9"/>
            <p:cNvGrpSpPr/>
            <p:nvPr/>
          </p:nvGrpSpPr>
          <p:grpSpPr>
            <a:xfrm>
              <a:off x="685795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9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Action Button: Help 6">
              <a:hlinkClick r:id="rId2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lowchart: Alternate Process 12">
            <a:hlinkClick r:id="rId3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পাঠ শিরোনাম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কর্ম পত্র –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76400" y="4495800"/>
          <a:ext cx="4572000" cy="1219200"/>
        </p:xfrm>
        <a:graphic>
          <a:graphicData uri="http://schemas.openxmlformats.org/presentationml/2006/ole">
            <p:oleObj spid="_x0000_s1026" name="Package" r:id="rId3" imgW="2104920" imgH="485640" progId="Package">
              <p:embed/>
            </p:oleObj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09600" y="609600"/>
            <a:ext cx="7010400" cy="2743200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পর্বত গঠনের প্রকৃয়াটি ভিডিও এর মাধ্যমে দেখি 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5" name="Group 9"/>
            <p:cNvGrpSpPr/>
            <p:nvPr/>
          </p:nvGrpSpPr>
          <p:grpSpPr>
            <a:xfrm>
              <a:off x="685795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7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Action Button: Help 5">
              <a:hlinkClick r:id="rId4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Flowchart: Alternate Process 10">
            <a:hlinkClick r:id="rId5" action="ppaction://hlinksldjump"/>
          </p:cNvPr>
          <p:cNvSpPr/>
          <p:nvPr/>
        </p:nvSpPr>
        <p:spPr>
          <a:xfrm>
            <a:off x="7620000" y="38100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পাঠ শিরোনাম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কর্ম পত্র –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2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3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762000"/>
            <a:ext cx="6934200" cy="1524000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bn-BD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পর্বতের সংজ্ঞা: 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ভূপৃষ্ঠের অতি উচ্চ,  বহুদূর বিস্তৃত খাড়া ঢাল বিশিষ্ট শিলাস্তুপকে পর্বত বলে। যেমন হিমালয় পর্বত।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19400"/>
            <a:ext cx="5410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6" name="Group 9"/>
            <p:cNvGrpSpPr/>
            <p:nvPr/>
          </p:nvGrpSpPr>
          <p:grpSpPr>
            <a:xfrm>
              <a:off x="685795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9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" name="Action Button: Help 7">
              <a:hlinkClick r:id="rId3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lowchart: Alternate Process 12">
            <a:hlinkClick r:id="rId4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পাঠ শিরোনাম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কর্ম পত্র –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2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esktop\salina\marsha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7315200" cy="5334000"/>
          </a:xfrm>
          <a:prstGeom prst="rect">
            <a:avLst/>
          </a:prstGeom>
          <a:noFill/>
        </p:spPr>
      </p:pic>
      <p:grpSp>
        <p:nvGrpSpPr>
          <p:cNvPr id="6" name="Group 13"/>
          <p:cNvGrpSpPr/>
          <p:nvPr/>
        </p:nvGrpSpPr>
        <p:grpSpPr>
          <a:xfrm>
            <a:off x="-1" y="6172200"/>
            <a:ext cx="9144004" cy="457200"/>
            <a:chOff x="685799" y="6248400"/>
            <a:chExt cx="6667504" cy="457200"/>
          </a:xfrm>
        </p:grpSpPr>
        <p:grpSp>
          <p:nvGrpSpPr>
            <p:cNvPr id="7" name="Group 9"/>
            <p:cNvGrpSpPr/>
            <p:nvPr/>
          </p:nvGrpSpPr>
          <p:grpSpPr>
            <a:xfrm>
              <a:off x="685795" y="6248400"/>
              <a:ext cx="6667504" cy="457200"/>
              <a:chOff x="914400" y="6096000"/>
              <a:chExt cx="4706471" cy="457200"/>
            </a:xfrm>
            <a:solidFill>
              <a:srgbClr val="00B050"/>
            </a:solidFill>
          </p:grpSpPr>
          <p:sp>
            <p:nvSpPr>
              <p:cNvPr id="9" name="AutoShape 25" descr="Bouquet">
                <a:hlinkClick r:id="" action="ppaction://hlinkshowjump?jump=nex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1828800" y="6096000"/>
                <a:ext cx="995082" cy="457200"/>
              </a:xfrm>
              <a:prstGeom prst="actionButtonForwardNex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সামনে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AutoShape 26" descr="Bouquet">
                <a:hlinkClick r:id="" action="ppaction://hlinkshowjump?jump=previous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2796989" y="6096000"/>
                <a:ext cx="968188" cy="457200"/>
              </a:xfrm>
              <a:prstGeom prst="actionButtonBackPrevious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পিছনে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AutoShape 27" descr="Bouquet">
                <a:hlinkClick r:id="" action="ppaction://hlinkshowjump?jump=la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4787153" y="6096000"/>
                <a:ext cx="833718" cy="457200"/>
              </a:xfrm>
              <a:prstGeom prst="actionButtonEnd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AutoShape 28" descr="Bouquet">
                <a:hlinkClick r:id="" action="ppaction://hlinkshowjump?jump=firstslide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914400" y="6096000"/>
                <a:ext cx="914400" cy="457200"/>
              </a:xfrm>
              <a:prstGeom prst="actionButtonHom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শুরুতে</a:t>
                </a:r>
                <a:r>
                  <a:rPr lang="en-US" sz="1600" b="1" dirty="0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 smtClean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</a:rPr>
                  <a:t>চলুন</a:t>
                </a:r>
                <a:endParaRPr lang="en-US" sz="16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" name="Action Button: Help 7">
              <a:hlinkClick r:id="rId3" highlightClick="1"/>
            </p:cNvPr>
            <p:cNvSpPr/>
            <p:nvPr/>
          </p:nvSpPr>
          <p:spPr>
            <a:xfrm>
              <a:off x="4686300" y="6248400"/>
              <a:ext cx="1447800" cy="457200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ইন্টারনেট</a:t>
              </a:r>
              <a:r>
                <a:rPr lang="en-US" dirty="0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endParaRPr lang="en-US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lowchart: Alternate Process 12">
            <a:hlinkClick r:id="rId4" action="ppaction://hlinksldjump"/>
          </p:cNvPr>
          <p:cNvSpPr/>
          <p:nvPr/>
        </p:nvSpPr>
        <p:spPr>
          <a:xfrm>
            <a:off x="7620000" y="0"/>
            <a:ext cx="1524000" cy="3048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পরিচিতি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ছবি প্রদর্শন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পাঠ শিরোনাম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শিখনফল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" action="ppaction://noaction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ভিডিও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পাঠ বিশ্লেষন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কর্ম পত্র – ১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মূল্যায়ন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12" action="ppaction://hlinksldjump"/>
              </a:rPr>
              <a:t>বাড়ীর কাজ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bn-BD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727</Words>
  <Application>Microsoft Office PowerPoint</Application>
  <PresentationFormat>On-screen Show (4:3)</PresentationFormat>
  <Paragraphs>473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 Kader</cp:lastModifiedBy>
  <cp:revision>340</cp:revision>
  <dcterms:created xsi:type="dcterms:W3CDTF">2006-08-16T00:00:00Z</dcterms:created>
  <dcterms:modified xsi:type="dcterms:W3CDTF">2013-04-15T08:36:37Z</dcterms:modified>
</cp:coreProperties>
</file>