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95" r:id="rId5"/>
    <p:sldId id="265" r:id="rId6"/>
    <p:sldId id="266" r:id="rId7"/>
    <p:sldId id="270" r:id="rId8"/>
    <p:sldId id="271" r:id="rId9"/>
    <p:sldId id="272" r:id="rId10"/>
    <p:sldId id="273" r:id="rId11"/>
    <p:sldId id="274" r:id="rId12"/>
    <p:sldId id="275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287" r:id="rId23"/>
    <p:sldId id="288" r:id="rId24"/>
    <p:sldId id="289" r:id="rId25"/>
    <p:sldId id="292" r:id="rId26"/>
    <p:sldId id="293" r:id="rId27"/>
    <p:sldId id="291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035" autoAdjust="0"/>
  </p:normalViewPr>
  <p:slideViewPr>
    <p:cSldViewPr>
      <p:cViewPr>
        <p:scale>
          <a:sx n="69" d="100"/>
          <a:sy n="69" d="100"/>
        </p:scale>
        <p:origin x="-119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F6FF7-63A7-4199-8F2C-AE010BA00A3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B6FC8-F95B-45AF-8CED-2175B07260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F6FF7-63A7-4199-8F2C-AE010BA00A3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B6FC8-F95B-45AF-8CED-2175B07260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F6FF7-63A7-4199-8F2C-AE010BA00A3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B6FC8-F95B-45AF-8CED-2175B07260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F6FF7-63A7-4199-8F2C-AE010BA00A3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B6FC8-F95B-45AF-8CED-2175B07260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F6FF7-63A7-4199-8F2C-AE010BA00A3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B6FC8-F95B-45AF-8CED-2175B07260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F6FF7-63A7-4199-8F2C-AE010BA00A3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B6FC8-F95B-45AF-8CED-2175B07260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F6FF7-63A7-4199-8F2C-AE010BA00A3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B6FC8-F95B-45AF-8CED-2175B07260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F6FF7-63A7-4199-8F2C-AE010BA00A3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B6FC8-F95B-45AF-8CED-2175B07260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F6FF7-63A7-4199-8F2C-AE010BA00A3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B6FC8-F95B-45AF-8CED-2175B07260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F6FF7-63A7-4199-8F2C-AE010BA00A3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B6FC8-F95B-45AF-8CED-2175B07260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F6FF7-63A7-4199-8F2C-AE010BA00A3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B6FC8-F95B-45AF-8CED-2175B07260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FF6FF7-63A7-4199-8F2C-AE010BA00A3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B6FC8-F95B-45AF-8CED-2175B072602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Relationship Id="rId9" Type="http://schemas.openxmlformats.org/officeDocument/2006/relationships/oleObject" Target="../embeddings/oleObject9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14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16.bin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mailto:harunsir@yahoo.com" TargetMode="External"/><Relationship Id="rId2" Type="http://schemas.openxmlformats.org/officeDocument/2006/relationships/hyperlink" Target="http://facebook.com/harunsir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sosceles Triangle 4"/>
          <p:cNvSpPr/>
          <p:nvPr/>
        </p:nvSpPr>
        <p:spPr>
          <a:xfrm>
            <a:off x="990600" y="1524000"/>
            <a:ext cx="2895600" cy="2496207"/>
          </a:xfrm>
          <a:prstGeom prst="triangl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Triangle 5"/>
          <p:cNvSpPr/>
          <p:nvPr/>
        </p:nvSpPr>
        <p:spPr>
          <a:xfrm>
            <a:off x="5334000" y="1447800"/>
            <a:ext cx="3048000" cy="2514600"/>
          </a:xfrm>
          <a:prstGeom prst="rtTriangle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133600" y="4763869"/>
            <a:ext cx="381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কোনটি সমকোণী ত্রিভুজ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53790" y="4778859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?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09800" y="881920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A</a:t>
            </a:r>
            <a:endParaRPr lang="en-US" sz="3600" dirty="0"/>
          </a:p>
        </p:txBody>
      </p:sp>
      <p:sp>
        <p:nvSpPr>
          <p:cNvPr id="12" name="TextBox 11"/>
          <p:cNvSpPr txBox="1"/>
          <p:nvPr/>
        </p:nvSpPr>
        <p:spPr>
          <a:xfrm>
            <a:off x="3886200" y="3703820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C</a:t>
            </a:r>
            <a:endParaRPr lang="en-US" sz="3600" dirty="0"/>
          </a:p>
        </p:txBody>
      </p:sp>
      <p:sp>
        <p:nvSpPr>
          <p:cNvPr id="13" name="TextBox 12"/>
          <p:cNvSpPr txBox="1"/>
          <p:nvPr/>
        </p:nvSpPr>
        <p:spPr>
          <a:xfrm>
            <a:off x="533400" y="3733800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B</a:t>
            </a:r>
            <a:endParaRPr lang="en-US" sz="3600" dirty="0"/>
          </a:p>
        </p:txBody>
      </p:sp>
      <p:sp>
        <p:nvSpPr>
          <p:cNvPr id="14" name="TextBox 13"/>
          <p:cNvSpPr txBox="1"/>
          <p:nvPr/>
        </p:nvSpPr>
        <p:spPr>
          <a:xfrm>
            <a:off x="8305800" y="3611380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F</a:t>
            </a:r>
            <a:endParaRPr lang="en-US" sz="3600" dirty="0"/>
          </a:p>
        </p:txBody>
      </p:sp>
      <p:sp>
        <p:nvSpPr>
          <p:cNvPr id="15" name="TextBox 14"/>
          <p:cNvSpPr txBox="1"/>
          <p:nvPr/>
        </p:nvSpPr>
        <p:spPr>
          <a:xfrm>
            <a:off x="5105400" y="3886200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E</a:t>
            </a:r>
            <a:endParaRPr lang="en-US" sz="3600" dirty="0"/>
          </a:p>
        </p:txBody>
      </p:sp>
      <p:sp>
        <p:nvSpPr>
          <p:cNvPr id="16" name="TextBox 15"/>
          <p:cNvSpPr txBox="1"/>
          <p:nvPr/>
        </p:nvSpPr>
        <p:spPr>
          <a:xfrm>
            <a:off x="5105400" y="838200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D</a:t>
            </a:r>
            <a:endParaRPr lang="en-US" sz="3600" dirty="0"/>
          </a:p>
        </p:txBody>
      </p:sp>
      <p:sp>
        <p:nvSpPr>
          <p:cNvPr id="17" name="TextBox 16"/>
          <p:cNvSpPr txBox="1"/>
          <p:nvPr/>
        </p:nvSpPr>
        <p:spPr>
          <a:xfrm>
            <a:off x="3200400" y="314980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বল দেখি...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90800" y="572869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পীথাগোরাসের উপপাদ্য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09600" y="2970074"/>
            <a:ext cx="8077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একটি সমকোণী ত্রিভুজের অতিভুজের উপর অঙ্কিত বর্গক্ষেত্র অপর দুই বাহুর উপর অঙ্কিত বর্গক্ষেত্রদ্বয়ের সমষ্টির সমান।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90800" y="0"/>
            <a:ext cx="396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৮ম শ্রেণি- গণিত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90800" y="304800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বিশেষ নির্বচন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038600" y="1066800"/>
            <a:ext cx="5029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মনে করি 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ABC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সমকোণী ত্রিভুজের অতিভুজ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AC = b,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লম্ব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AB = c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এবং ভূমি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BC = a</a:t>
            </a:r>
          </a:p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প্রমাণ করতে হবে যে,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228600" y="838200"/>
            <a:ext cx="3886200" cy="3733800"/>
            <a:chOff x="762000" y="838200"/>
            <a:chExt cx="3886200" cy="3733800"/>
          </a:xfrm>
        </p:grpSpPr>
        <p:grpSp>
          <p:nvGrpSpPr>
            <p:cNvPr id="5" name="Group 4"/>
            <p:cNvGrpSpPr/>
            <p:nvPr/>
          </p:nvGrpSpPr>
          <p:grpSpPr>
            <a:xfrm>
              <a:off x="990600" y="838200"/>
              <a:ext cx="3657600" cy="3694331"/>
              <a:chOff x="5105400" y="838200"/>
              <a:chExt cx="3657600" cy="3694331"/>
            </a:xfrm>
          </p:grpSpPr>
          <p:sp>
            <p:nvSpPr>
              <p:cNvPr id="6" name="Right Triangle 5"/>
              <p:cNvSpPr/>
              <p:nvPr/>
            </p:nvSpPr>
            <p:spPr>
              <a:xfrm>
                <a:off x="5334000" y="1447800"/>
                <a:ext cx="3048000" cy="2514600"/>
              </a:xfrm>
              <a:prstGeom prst="rtTriangle">
                <a:avLst/>
              </a:prstGeom>
              <a:noFill/>
              <a:ln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8305800" y="3611380"/>
                <a:ext cx="457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600" dirty="0" smtClean="0"/>
                  <a:t>C</a:t>
                </a:r>
                <a:endParaRPr lang="en-US" sz="3600" dirty="0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5105400" y="3886200"/>
                <a:ext cx="457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600" dirty="0" smtClean="0"/>
                  <a:t>B</a:t>
                </a:r>
                <a:endParaRPr lang="en-US" sz="3600" dirty="0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5105400" y="838200"/>
                <a:ext cx="457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600" dirty="0" smtClean="0"/>
                  <a:t>A</a:t>
                </a:r>
                <a:endParaRPr lang="en-US" sz="3600" dirty="0"/>
              </a:p>
            </p:txBody>
          </p:sp>
        </p:grpSp>
        <p:sp>
          <p:nvSpPr>
            <p:cNvPr id="10" name="TextBox 9"/>
            <p:cNvSpPr txBox="1"/>
            <p:nvPr/>
          </p:nvSpPr>
          <p:spPr>
            <a:xfrm>
              <a:off x="2514600" y="3925669"/>
              <a:ext cx="457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/>
                <a:t>a</a:t>
              </a:r>
              <a:endParaRPr lang="en-US" sz="36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62000" y="2438400"/>
              <a:ext cx="457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/>
                <a:t>c</a:t>
              </a:r>
              <a:endParaRPr lang="en-US" sz="36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667000" y="2133600"/>
              <a:ext cx="457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/>
                <a:t>b</a:t>
              </a:r>
              <a:endParaRPr lang="en-US" sz="3600" dirty="0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4572000" y="4191000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en-US" sz="36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267200" y="3581400"/>
            <a:ext cx="4572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AC</a:t>
            </a:r>
            <a:r>
              <a:rPr lang="en-US" sz="3600" baseline="30000" dirty="0" smtClean="0"/>
              <a:t>2</a:t>
            </a:r>
            <a:r>
              <a:rPr lang="en-US" sz="3600" dirty="0" smtClean="0"/>
              <a:t> = AB</a:t>
            </a:r>
            <a:r>
              <a:rPr lang="en-US" sz="3600" baseline="30000" dirty="0" smtClean="0"/>
              <a:t>2</a:t>
            </a:r>
            <a:r>
              <a:rPr lang="en-US" sz="3600" dirty="0" smtClean="0"/>
              <a:t> + BC</a:t>
            </a:r>
            <a:r>
              <a:rPr lang="en-US" sz="3600" baseline="30000" dirty="0" smtClean="0"/>
              <a:t>2   </a:t>
            </a:r>
            <a:r>
              <a:rPr lang="en-US" sz="3600" dirty="0" smtClean="0"/>
              <a:t> </a:t>
            </a:r>
            <a:endParaRPr lang="bn-BD" sz="3600" dirty="0" smtClean="0"/>
          </a:p>
          <a:p>
            <a:pPr algn="ctr"/>
            <a:r>
              <a:rPr lang="bn-BD" sz="3600" dirty="0" smtClean="0"/>
              <a:t>বা</a:t>
            </a:r>
            <a:r>
              <a:rPr lang="en-US" sz="3600" dirty="0" smtClean="0"/>
              <a:t>  </a:t>
            </a:r>
            <a:endParaRPr lang="bn-BD" sz="3600" dirty="0" smtClean="0"/>
          </a:p>
          <a:p>
            <a:pPr algn="ctr"/>
            <a:r>
              <a:rPr lang="en-US" sz="3600" dirty="0" smtClean="0"/>
              <a:t>b</a:t>
            </a:r>
            <a:r>
              <a:rPr lang="en-US" sz="3600" baseline="30000" dirty="0" smtClean="0"/>
              <a:t>2</a:t>
            </a:r>
            <a:r>
              <a:rPr lang="en-US" sz="3600" dirty="0" smtClean="0"/>
              <a:t> = c</a:t>
            </a:r>
            <a:r>
              <a:rPr lang="en-US" sz="3600" baseline="30000" dirty="0" smtClean="0"/>
              <a:t>2</a:t>
            </a:r>
            <a:r>
              <a:rPr lang="en-US" sz="3600" dirty="0" smtClean="0"/>
              <a:t> + a</a:t>
            </a:r>
            <a:r>
              <a:rPr lang="en-US" sz="3600" baseline="30000" dirty="0" smtClean="0"/>
              <a:t>2</a:t>
            </a:r>
            <a:endParaRPr lang="en-US" sz="3600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allAtOnce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Straight Connector 41"/>
          <p:cNvCxnSpPr/>
          <p:nvPr/>
        </p:nvCxnSpPr>
        <p:spPr>
          <a:xfrm rot="5400000" flipH="1" flipV="1">
            <a:off x="6018344" y="3235834"/>
            <a:ext cx="3658394" cy="2118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2590800" y="304800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অংকন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2" name="Group 12"/>
          <p:cNvGrpSpPr/>
          <p:nvPr/>
        </p:nvGrpSpPr>
        <p:grpSpPr>
          <a:xfrm>
            <a:off x="900953" y="1752600"/>
            <a:ext cx="4661648" cy="3962400"/>
            <a:chOff x="750757" y="838200"/>
            <a:chExt cx="3897443" cy="3733800"/>
          </a:xfrm>
        </p:grpSpPr>
        <p:grpSp>
          <p:nvGrpSpPr>
            <p:cNvPr id="3" name="Group 4"/>
            <p:cNvGrpSpPr/>
            <p:nvPr/>
          </p:nvGrpSpPr>
          <p:grpSpPr>
            <a:xfrm>
              <a:off x="990600" y="838200"/>
              <a:ext cx="3657600" cy="3733800"/>
              <a:chOff x="5105400" y="838200"/>
              <a:chExt cx="3657600" cy="3733800"/>
            </a:xfrm>
          </p:grpSpPr>
          <p:sp>
            <p:nvSpPr>
              <p:cNvPr id="6" name="Right Triangle 5"/>
              <p:cNvSpPr/>
              <p:nvPr/>
            </p:nvSpPr>
            <p:spPr>
              <a:xfrm>
                <a:off x="5334000" y="1447800"/>
                <a:ext cx="3048000" cy="2514600"/>
              </a:xfrm>
              <a:prstGeom prst="rtTriangle">
                <a:avLst/>
              </a:prstGeom>
              <a:noFill/>
              <a:ln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8305800" y="3925669"/>
                <a:ext cx="457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600" dirty="0" smtClean="0"/>
                  <a:t>C</a:t>
                </a:r>
                <a:endParaRPr lang="en-US" sz="3600" dirty="0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5105400" y="3853961"/>
                <a:ext cx="457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600" dirty="0" smtClean="0"/>
                  <a:t>B</a:t>
                </a:r>
                <a:endParaRPr lang="en-US" sz="3600" dirty="0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5105400" y="838200"/>
                <a:ext cx="457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600" dirty="0" smtClean="0"/>
                  <a:t>A</a:t>
                </a:r>
                <a:endParaRPr lang="en-US" sz="3600" dirty="0"/>
              </a:p>
            </p:txBody>
          </p:sp>
        </p:grpSp>
        <p:sp>
          <p:nvSpPr>
            <p:cNvPr id="10" name="TextBox 9"/>
            <p:cNvSpPr txBox="1"/>
            <p:nvPr/>
          </p:nvSpPr>
          <p:spPr>
            <a:xfrm>
              <a:off x="2514600" y="3853962"/>
              <a:ext cx="457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/>
                <a:t>a</a:t>
              </a:r>
              <a:endParaRPr lang="en-US" sz="36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50757" y="2438400"/>
              <a:ext cx="457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/>
                <a:t>c</a:t>
              </a:r>
              <a:endParaRPr lang="en-US" sz="36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667000" y="2202377"/>
              <a:ext cx="457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/>
                <a:t>b</a:t>
              </a:r>
              <a:endParaRPr lang="en-US" sz="3600" dirty="0"/>
            </a:p>
          </p:txBody>
        </p:sp>
      </p:grpSp>
      <p:cxnSp>
        <p:nvCxnSpPr>
          <p:cNvPr id="31" name="Straight Connector 30"/>
          <p:cNvCxnSpPr/>
          <p:nvPr/>
        </p:nvCxnSpPr>
        <p:spPr>
          <a:xfrm>
            <a:off x="2362200" y="5070765"/>
            <a:ext cx="2743200" cy="1588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5400000">
            <a:off x="147337" y="3724663"/>
            <a:ext cx="2629737" cy="163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105400" y="5062102"/>
            <a:ext cx="27432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16200000" flipH="1">
            <a:off x="3283669" y="3245655"/>
            <a:ext cx="1075" cy="364591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 flipH="1" flipV="1">
            <a:off x="6019668" y="3245458"/>
            <a:ext cx="3658394" cy="21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6539753" y="4953000"/>
            <a:ext cx="546847" cy="6859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c</a:t>
            </a:r>
            <a:endParaRPr lang="en-US" sz="3600" dirty="0"/>
          </a:p>
        </p:txBody>
      </p:sp>
      <p:sp>
        <p:nvSpPr>
          <p:cNvPr id="51" name="TextBox 50"/>
          <p:cNvSpPr txBox="1"/>
          <p:nvPr/>
        </p:nvSpPr>
        <p:spPr>
          <a:xfrm>
            <a:off x="7835153" y="2819400"/>
            <a:ext cx="546847" cy="6859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a</a:t>
            </a:r>
            <a:endParaRPr lang="en-US" sz="3600" dirty="0"/>
          </a:p>
        </p:txBody>
      </p:sp>
      <p:cxnSp>
        <p:nvCxnSpPr>
          <p:cNvPr id="53" name="Straight Connector 52"/>
          <p:cNvCxnSpPr/>
          <p:nvPr/>
        </p:nvCxnSpPr>
        <p:spPr>
          <a:xfrm rot="5400000">
            <a:off x="4653096" y="1872572"/>
            <a:ext cx="3649305" cy="2741705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rot="5400000" flipH="1" flipV="1">
            <a:off x="4179063" y="-1286059"/>
            <a:ext cx="951722" cy="63873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758953" y="4876800"/>
            <a:ext cx="546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D</a:t>
            </a:r>
            <a:endParaRPr lang="en-US" sz="3600" dirty="0"/>
          </a:p>
        </p:txBody>
      </p:sp>
      <p:sp>
        <p:nvSpPr>
          <p:cNvPr id="23" name="TextBox 22"/>
          <p:cNvSpPr txBox="1"/>
          <p:nvPr/>
        </p:nvSpPr>
        <p:spPr>
          <a:xfrm>
            <a:off x="7772400" y="1143000"/>
            <a:ext cx="546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E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7.40741E-7 L 0.3 -7.40741E-7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3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" dur="3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4" dur="3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6" dur="3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1" grpId="0"/>
      <p:bldP spid="22" grpId="0"/>
      <p:bldP spid="2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90800" y="304800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প্রমাণ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-115190" y="1066800"/>
            <a:ext cx="4929238" cy="3962400"/>
            <a:chOff x="-115190" y="1066800"/>
            <a:chExt cx="4929238" cy="3962400"/>
          </a:xfrm>
        </p:grpSpPr>
        <p:grpSp>
          <p:nvGrpSpPr>
            <p:cNvPr id="2" name="Group 12"/>
            <p:cNvGrpSpPr/>
            <p:nvPr/>
          </p:nvGrpSpPr>
          <p:grpSpPr>
            <a:xfrm>
              <a:off x="152400" y="1066800"/>
              <a:ext cx="4661648" cy="3962400"/>
              <a:chOff x="750757" y="838200"/>
              <a:chExt cx="3897443" cy="3733800"/>
            </a:xfrm>
          </p:grpSpPr>
          <p:grpSp>
            <p:nvGrpSpPr>
              <p:cNvPr id="3" name="Group 4"/>
              <p:cNvGrpSpPr/>
              <p:nvPr/>
            </p:nvGrpSpPr>
            <p:grpSpPr>
              <a:xfrm>
                <a:off x="990600" y="838200"/>
                <a:ext cx="3657600" cy="3733800"/>
                <a:chOff x="5105400" y="838200"/>
                <a:chExt cx="3657600" cy="3733800"/>
              </a:xfrm>
            </p:grpSpPr>
            <p:sp>
              <p:nvSpPr>
                <p:cNvPr id="6" name="Right Triangle 5"/>
                <p:cNvSpPr/>
                <p:nvPr/>
              </p:nvSpPr>
              <p:spPr>
                <a:xfrm>
                  <a:off x="5334000" y="1447800"/>
                  <a:ext cx="3048000" cy="2514600"/>
                </a:xfrm>
                <a:prstGeom prst="rtTriangle">
                  <a:avLst/>
                </a:prstGeom>
                <a:noFill/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" name="TextBox 6"/>
                <p:cNvSpPr txBox="1"/>
                <p:nvPr/>
              </p:nvSpPr>
              <p:spPr>
                <a:xfrm>
                  <a:off x="8305800" y="3925669"/>
                  <a:ext cx="457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3600" dirty="0" smtClean="0"/>
                    <a:t>C</a:t>
                  </a:r>
                  <a:endParaRPr lang="en-US" sz="3600" dirty="0"/>
                </a:p>
              </p:txBody>
            </p:sp>
            <p:sp>
              <p:nvSpPr>
                <p:cNvPr id="8" name="TextBox 7"/>
                <p:cNvSpPr txBox="1"/>
                <p:nvPr/>
              </p:nvSpPr>
              <p:spPr>
                <a:xfrm>
                  <a:off x="5105400" y="3853961"/>
                  <a:ext cx="457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3600" dirty="0" smtClean="0"/>
                    <a:t>B</a:t>
                  </a:r>
                  <a:endParaRPr lang="en-US" sz="3600" dirty="0"/>
                </a:p>
              </p:txBody>
            </p:sp>
            <p:sp>
              <p:nvSpPr>
                <p:cNvPr id="9" name="TextBox 8"/>
                <p:cNvSpPr txBox="1"/>
                <p:nvPr/>
              </p:nvSpPr>
              <p:spPr>
                <a:xfrm>
                  <a:off x="5105400" y="838200"/>
                  <a:ext cx="457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3600" dirty="0" smtClean="0"/>
                    <a:t>A</a:t>
                  </a:r>
                  <a:endParaRPr lang="en-US" sz="3600" dirty="0"/>
                </a:p>
              </p:txBody>
            </p:sp>
          </p:grpSp>
          <p:sp>
            <p:nvSpPr>
              <p:cNvPr id="10" name="TextBox 9"/>
              <p:cNvSpPr txBox="1"/>
              <p:nvPr/>
            </p:nvSpPr>
            <p:spPr>
              <a:xfrm>
                <a:off x="2514600" y="3853962"/>
                <a:ext cx="457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600" dirty="0" smtClean="0"/>
                  <a:t>a</a:t>
                </a:r>
                <a:endParaRPr lang="en-US" sz="3600" dirty="0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750757" y="2438400"/>
                <a:ext cx="457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600" dirty="0" smtClean="0"/>
                  <a:t>c</a:t>
                </a:r>
                <a:endParaRPr lang="en-US" sz="3600" dirty="0"/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2667000" y="2202377"/>
                <a:ext cx="457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600" dirty="0" smtClean="0"/>
                  <a:t>b</a:t>
                </a:r>
                <a:endParaRPr lang="en-US" sz="3600" dirty="0"/>
              </a:p>
            </p:txBody>
          </p:sp>
        </p:grpSp>
        <p:sp>
          <p:nvSpPr>
            <p:cNvPr id="14" name="Isosceles Triangle 13"/>
            <p:cNvSpPr/>
            <p:nvPr/>
          </p:nvSpPr>
          <p:spPr>
            <a:xfrm>
              <a:off x="709748" y="3048000"/>
              <a:ext cx="3633652" cy="1321526"/>
            </a:xfrm>
            <a:prstGeom prst="triangle">
              <a:avLst/>
            </a:prstGeom>
            <a:gradFill flip="none" rotWithShape="1">
              <a:gsLst>
                <a:gs pos="1100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Isosceles Triangle 14"/>
            <p:cNvSpPr/>
            <p:nvPr/>
          </p:nvSpPr>
          <p:spPr>
            <a:xfrm rot="19522386">
              <a:off x="-115190" y="1688673"/>
              <a:ext cx="2250462" cy="2232667"/>
            </a:xfrm>
            <a:prstGeom prst="triangle">
              <a:avLst>
                <a:gd name="adj" fmla="val 66979"/>
              </a:avLst>
            </a:prstGeom>
            <a:blipFill>
              <a:blip r:embed="rId2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16"/>
          <p:cNvGrpSpPr/>
          <p:nvPr/>
        </p:nvGrpSpPr>
        <p:grpSpPr>
          <a:xfrm rot="16200000">
            <a:off x="4469583" y="712019"/>
            <a:ext cx="4929238" cy="3962401"/>
            <a:chOff x="-115190" y="1066801"/>
            <a:chExt cx="4929238" cy="3962401"/>
          </a:xfrm>
        </p:grpSpPr>
        <p:grpSp>
          <p:nvGrpSpPr>
            <p:cNvPr id="18" name="Group 12"/>
            <p:cNvGrpSpPr/>
            <p:nvPr/>
          </p:nvGrpSpPr>
          <p:grpSpPr>
            <a:xfrm>
              <a:off x="82872" y="1066801"/>
              <a:ext cx="4731176" cy="3962401"/>
              <a:chOff x="692627" y="838199"/>
              <a:chExt cx="3955573" cy="3733801"/>
            </a:xfrm>
          </p:grpSpPr>
          <p:grpSp>
            <p:nvGrpSpPr>
              <p:cNvPr id="21" name="Group 4"/>
              <p:cNvGrpSpPr/>
              <p:nvPr/>
            </p:nvGrpSpPr>
            <p:grpSpPr>
              <a:xfrm>
                <a:off x="990600" y="838199"/>
                <a:ext cx="3657600" cy="3733801"/>
                <a:chOff x="5105400" y="838199"/>
                <a:chExt cx="3657600" cy="3733801"/>
              </a:xfrm>
            </p:grpSpPr>
            <p:sp>
              <p:nvSpPr>
                <p:cNvPr id="25" name="Right Triangle 5"/>
                <p:cNvSpPr/>
                <p:nvPr/>
              </p:nvSpPr>
              <p:spPr>
                <a:xfrm>
                  <a:off x="5334000" y="1447800"/>
                  <a:ext cx="3048000" cy="2514600"/>
                </a:xfrm>
                <a:prstGeom prst="rtTriangle">
                  <a:avLst/>
                </a:prstGeom>
                <a:noFill/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" name="TextBox 25"/>
                <p:cNvSpPr txBox="1"/>
                <p:nvPr/>
              </p:nvSpPr>
              <p:spPr>
                <a:xfrm>
                  <a:off x="8305800" y="3925669"/>
                  <a:ext cx="457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3600" dirty="0" smtClean="0"/>
                    <a:t>C</a:t>
                  </a:r>
                  <a:endParaRPr lang="en-US" sz="3600" dirty="0"/>
                </a:p>
              </p:txBody>
            </p:sp>
            <p:sp>
              <p:nvSpPr>
                <p:cNvPr id="27" name="TextBox 26"/>
                <p:cNvSpPr txBox="1"/>
                <p:nvPr/>
              </p:nvSpPr>
              <p:spPr>
                <a:xfrm>
                  <a:off x="5105400" y="3853961"/>
                  <a:ext cx="457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3600" dirty="0" smtClean="0"/>
                    <a:t>B</a:t>
                  </a:r>
                  <a:endParaRPr lang="en-US" sz="3600" dirty="0"/>
                </a:p>
              </p:txBody>
            </p:sp>
            <p:sp>
              <p:nvSpPr>
                <p:cNvPr id="28" name="TextBox 27"/>
                <p:cNvSpPr txBox="1"/>
                <p:nvPr/>
              </p:nvSpPr>
              <p:spPr>
                <a:xfrm>
                  <a:off x="5105401" y="838199"/>
                  <a:ext cx="457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3600" dirty="0" smtClean="0"/>
                    <a:t>A</a:t>
                  </a:r>
                  <a:endParaRPr lang="en-US" sz="3600" dirty="0"/>
                </a:p>
              </p:txBody>
            </p:sp>
          </p:grpSp>
          <p:sp>
            <p:nvSpPr>
              <p:cNvPr id="22" name="TextBox 21"/>
              <p:cNvSpPr txBox="1"/>
              <p:nvPr/>
            </p:nvSpPr>
            <p:spPr>
              <a:xfrm>
                <a:off x="2514600" y="3853962"/>
                <a:ext cx="457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600" dirty="0" smtClean="0"/>
                  <a:t>a</a:t>
                </a:r>
                <a:endParaRPr lang="en-US" sz="3600" dirty="0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 rot="5400000">
                <a:off x="721708" y="2474836"/>
                <a:ext cx="515298" cy="5734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600" dirty="0" smtClean="0"/>
                  <a:t>c</a:t>
                </a:r>
                <a:endParaRPr lang="en-US" sz="3600" dirty="0"/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2667000" y="2202377"/>
                <a:ext cx="457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600" dirty="0" smtClean="0"/>
                  <a:t>b</a:t>
                </a:r>
                <a:endParaRPr lang="en-US" sz="3600" dirty="0"/>
              </a:p>
            </p:txBody>
          </p:sp>
        </p:grpSp>
        <p:sp>
          <p:nvSpPr>
            <p:cNvPr id="19" name="Isosceles Triangle 18"/>
            <p:cNvSpPr/>
            <p:nvPr/>
          </p:nvSpPr>
          <p:spPr>
            <a:xfrm>
              <a:off x="709748" y="3048000"/>
              <a:ext cx="3633652" cy="1321526"/>
            </a:xfrm>
            <a:prstGeom prst="triangle">
              <a:avLst/>
            </a:prstGeom>
            <a:gradFill flip="none" rotWithShape="1">
              <a:gsLst>
                <a:gs pos="1100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>
            <a:xfrm rot="19522386">
              <a:off x="-115190" y="1688673"/>
              <a:ext cx="2250462" cy="2232667"/>
            </a:xfrm>
            <a:prstGeom prst="triangle">
              <a:avLst>
                <a:gd name="adj" fmla="val 66979"/>
              </a:avLst>
            </a:prstGeom>
            <a:blipFill>
              <a:blip r:embed="rId2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838200" y="5486400"/>
            <a:ext cx="701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bn-BD" sz="3600" dirty="0" smtClean="0"/>
              <a:t> </a:t>
            </a:r>
            <a:r>
              <a:rPr lang="en-US" sz="3600" dirty="0" smtClean="0"/>
              <a:t>ABC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কে ঘুরিয়ে ভিন্নভাবে স্থাপন করি। মূলতঃ দ্বিতীয় ত্রিভুজটি ই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DEF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ত্রিভুজ।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90800" y="304800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প্রমাণ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600155" y="-76199"/>
            <a:ext cx="7781845" cy="4724401"/>
            <a:chOff x="-115190" y="459567"/>
            <a:chExt cx="7781845" cy="4724401"/>
          </a:xfrm>
        </p:grpSpPr>
        <p:grpSp>
          <p:nvGrpSpPr>
            <p:cNvPr id="2" name="Group 15"/>
            <p:cNvGrpSpPr/>
            <p:nvPr/>
          </p:nvGrpSpPr>
          <p:grpSpPr>
            <a:xfrm>
              <a:off x="-115190" y="1066800"/>
              <a:ext cx="4929238" cy="3962400"/>
              <a:chOff x="-115190" y="1066800"/>
              <a:chExt cx="4929238" cy="3962400"/>
            </a:xfrm>
          </p:grpSpPr>
          <p:grpSp>
            <p:nvGrpSpPr>
              <p:cNvPr id="3" name="Group 12"/>
              <p:cNvGrpSpPr/>
              <p:nvPr/>
            </p:nvGrpSpPr>
            <p:grpSpPr>
              <a:xfrm>
                <a:off x="152400" y="1066800"/>
                <a:ext cx="4661648" cy="3962400"/>
                <a:chOff x="750757" y="838200"/>
                <a:chExt cx="3897443" cy="3733800"/>
              </a:xfrm>
            </p:grpSpPr>
            <p:grpSp>
              <p:nvGrpSpPr>
                <p:cNvPr id="5" name="Group 4"/>
                <p:cNvGrpSpPr/>
                <p:nvPr/>
              </p:nvGrpSpPr>
              <p:grpSpPr>
                <a:xfrm>
                  <a:off x="990600" y="838200"/>
                  <a:ext cx="3657600" cy="3733800"/>
                  <a:chOff x="5105400" y="838200"/>
                  <a:chExt cx="3657600" cy="3733800"/>
                </a:xfrm>
              </p:grpSpPr>
              <p:sp>
                <p:nvSpPr>
                  <p:cNvPr id="6" name="Right Triangle 5"/>
                  <p:cNvSpPr/>
                  <p:nvPr/>
                </p:nvSpPr>
                <p:spPr>
                  <a:xfrm>
                    <a:off x="5334000" y="1447800"/>
                    <a:ext cx="3048000" cy="2514600"/>
                  </a:xfrm>
                  <a:prstGeom prst="rtTriangle">
                    <a:avLst/>
                  </a:prstGeom>
                  <a:noFill/>
                  <a:ln>
                    <a:solidFill>
                      <a:schemeClr val="accent3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" name="TextBox 6"/>
                  <p:cNvSpPr txBox="1"/>
                  <p:nvPr/>
                </p:nvSpPr>
                <p:spPr>
                  <a:xfrm>
                    <a:off x="8305800" y="3925669"/>
                    <a:ext cx="457200" cy="6463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3600" dirty="0" smtClean="0"/>
                      <a:t>C</a:t>
                    </a:r>
                    <a:endParaRPr lang="en-US" sz="3600" dirty="0"/>
                  </a:p>
                </p:txBody>
              </p:sp>
              <p:sp>
                <p:nvSpPr>
                  <p:cNvPr id="8" name="TextBox 7"/>
                  <p:cNvSpPr txBox="1"/>
                  <p:nvPr/>
                </p:nvSpPr>
                <p:spPr>
                  <a:xfrm>
                    <a:off x="5105400" y="3853961"/>
                    <a:ext cx="457200" cy="6463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3600" dirty="0" smtClean="0"/>
                      <a:t>B</a:t>
                    </a:r>
                    <a:endParaRPr lang="en-US" sz="3600" dirty="0"/>
                  </a:p>
                </p:txBody>
              </p:sp>
              <p:sp>
                <p:nvSpPr>
                  <p:cNvPr id="9" name="TextBox 8"/>
                  <p:cNvSpPr txBox="1"/>
                  <p:nvPr/>
                </p:nvSpPr>
                <p:spPr>
                  <a:xfrm>
                    <a:off x="5105400" y="838200"/>
                    <a:ext cx="457200" cy="6463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3600" dirty="0" smtClean="0"/>
                      <a:t>A</a:t>
                    </a:r>
                    <a:endParaRPr lang="en-US" sz="3600" dirty="0"/>
                  </a:p>
                </p:txBody>
              </p:sp>
            </p:grpSp>
            <p:sp>
              <p:nvSpPr>
                <p:cNvPr id="10" name="TextBox 9"/>
                <p:cNvSpPr txBox="1"/>
                <p:nvPr/>
              </p:nvSpPr>
              <p:spPr>
                <a:xfrm>
                  <a:off x="2514600" y="3853962"/>
                  <a:ext cx="457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3600" dirty="0" smtClean="0"/>
                    <a:t>a</a:t>
                  </a:r>
                  <a:endParaRPr lang="en-US" sz="3600" dirty="0"/>
                </a:p>
              </p:txBody>
            </p:sp>
            <p:sp>
              <p:nvSpPr>
                <p:cNvPr id="11" name="TextBox 10"/>
                <p:cNvSpPr txBox="1"/>
                <p:nvPr/>
              </p:nvSpPr>
              <p:spPr>
                <a:xfrm>
                  <a:off x="750757" y="2438400"/>
                  <a:ext cx="457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3600" dirty="0" smtClean="0"/>
                    <a:t>c</a:t>
                  </a:r>
                  <a:endParaRPr lang="en-US" sz="3600" dirty="0"/>
                </a:p>
              </p:txBody>
            </p:sp>
            <p:sp>
              <p:nvSpPr>
                <p:cNvPr id="12" name="TextBox 11"/>
                <p:cNvSpPr txBox="1"/>
                <p:nvPr/>
              </p:nvSpPr>
              <p:spPr>
                <a:xfrm>
                  <a:off x="2667000" y="2202377"/>
                  <a:ext cx="457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3600" dirty="0" smtClean="0"/>
                    <a:t>b</a:t>
                  </a:r>
                  <a:endParaRPr lang="en-US" sz="3600" dirty="0"/>
                </a:p>
              </p:txBody>
            </p:sp>
          </p:grpSp>
          <p:sp>
            <p:nvSpPr>
              <p:cNvPr id="14" name="Isosceles Triangle 13"/>
              <p:cNvSpPr/>
              <p:nvPr/>
            </p:nvSpPr>
            <p:spPr>
              <a:xfrm>
                <a:off x="709748" y="3048000"/>
                <a:ext cx="3633652" cy="1321526"/>
              </a:xfrm>
              <a:prstGeom prst="triangle">
                <a:avLst/>
              </a:prstGeom>
              <a:gradFill flip="none" rotWithShape="1">
                <a:gsLst>
                  <a:gs pos="1100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path path="rect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Isosceles Triangle 14"/>
              <p:cNvSpPr/>
              <p:nvPr/>
            </p:nvSpPr>
            <p:spPr>
              <a:xfrm rot="19522386">
                <a:off x="-115190" y="1688673"/>
                <a:ext cx="2250462" cy="2232667"/>
              </a:xfrm>
              <a:prstGeom prst="triangle">
                <a:avLst>
                  <a:gd name="adj" fmla="val 66979"/>
                </a:avLst>
              </a:prstGeom>
              <a:blipFill>
                <a:blip r:embed="rId2"/>
                <a:tile tx="0" ty="0" sx="100000" sy="100000" flip="none" algn="tl"/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" name="Group 16"/>
            <p:cNvGrpSpPr/>
            <p:nvPr/>
          </p:nvGrpSpPr>
          <p:grpSpPr>
            <a:xfrm rot="16200000">
              <a:off x="3668955" y="1186268"/>
              <a:ext cx="4724401" cy="3270999"/>
              <a:chOff x="-115190" y="1688673"/>
              <a:chExt cx="4724401" cy="3270999"/>
            </a:xfrm>
          </p:grpSpPr>
          <p:grpSp>
            <p:nvGrpSpPr>
              <p:cNvPr id="16" name="Group 12"/>
              <p:cNvGrpSpPr/>
              <p:nvPr/>
            </p:nvGrpSpPr>
            <p:grpSpPr>
              <a:xfrm>
                <a:off x="152400" y="1713724"/>
                <a:ext cx="4456811" cy="3245948"/>
                <a:chOff x="750757" y="1447800"/>
                <a:chExt cx="3726186" cy="3058682"/>
              </a:xfrm>
            </p:grpSpPr>
            <p:grpSp>
              <p:nvGrpSpPr>
                <p:cNvPr id="17" name="Group 4"/>
                <p:cNvGrpSpPr/>
                <p:nvPr/>
              </p:nvGrpSpPr>
              <p:grpSpPr>
                <a:xfrm>
                  <a:off x="965554" y="1447800"/>
                  <a:ext cx="3511389" cy="3058682"/>
                  <a:chOff x="5080354" y="1447800"/>
                  <a:chExt cx="3511389" cy="3058682"/>
                </a:xfrm>
              </p:grpSpPr>
              <p:sp>
                <p:nvSpPr>
                  <p:cNvPr id="25" name="Right Triangle 5"/>
                  <p:cNvSpPr/>
                  <p:nvPr/>
                </p:nvSpPr>
                <p:spPr>
                  <a:xfrm>
                    <a:off x="5334000" y="1447800"/>
                    <a:ext cx="3048000" cy="2514600"/>
                  </a:xfrm>
                  <a:prstGeom prst="rtTriangle">
                    <a:avLst/>
                  </a:prstGeom>
                  <a:noFill/>
                  <a:ln>
                    <a:solidFill>
                      <a:schemeClr val="accent3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" name="TextBox 25"/>
                  <p:cNvSpPr txBox="1"/>
                  <p:nvPr/>
                </p:nvSpPr>
                <p:spPr>
                  <a:xfrm rot="5400000">
                    <a:off x="8063907" y="3978645"/>
                    <a:ext cx="515298" cy="54037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3600" dirty="0" smtClean="0"/>
                      <a:t>E</a:t>
                    </a:r>
                    <a:endParaRPr lang="en-US" sz="3600" dirty="0"/>
                  </a:p>
                </p:txBody>
              </p:sp>
              <p:sp>
                <p:nvSpPr>
                  <p:cNvPr id="27" name="TextBox 26"/>
                  <p:cNvSpPr txBox="1"/>
                  <p:nvPr/>
                </p:nvSpPr>
                <p:spPr>
                  <a:xfrm rot="5400000">
                    <a:off x="5092893" y="3906939"/>
                    <a:ext cx="515298" cy="54037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3600" dirty="0" smtClean="0"/>
                      <a:t>D</a:t>
                    </a:r>
                    <a:endParaRPr lang="en-US" sz="3600" dirty="0"/>
                  </a:p>
                </p:txBody>
              </p:sp>
            </p:grpSp>
            <p:sp>
              <p:nvSpPr>
                <p:cNvPr id="22" name="TextBox 21"/>
                <p:cNvSpPr txBox="1"/>
                <p:nvPr/>
              </p:nvSpPr>
              <p:spPr>
                <a:xfrm>
                  <a:off x="2514600" y="3853962"/>
                  <a:ext cx="457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3600" dirty="0" smtClean="0"/>
                    <a:t>a</a:t>
                  </a:r>
                  <a:endParaRPr lang="en-US" sz="3600" dirty="0"/>
                </a:p>
              </p:txBody>
            </p:sp>
            <p:sp>
              <p:nvSpPr>
                <p:cNvPr id="23" name="TextBox 22"/>
                <p:cNvSpPr txBox="1"/>
                <p:nvPr/>
              </p:nvSpPr>
              <p:spPr>
                <a:xfrm>
                  <a:off x="750757" y="2438400"/>
                  <a:ext cx="457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3600" dirty="0" smtClean="0"/>
                    <a:t>c</a:t>
                  </a:r>
                  <a:endParaRPr lang="en-US" sz="3600" dirty="0"/>
                </a:p>
              </p:txBody>
            </p:sp>
            <p:sp>
              <p:nvSpPr>
                <p:cNvPr id="24" name="TextBox 23"/>
                <p:cNvSpPr txBox="1"/>
                <p:nvPr/>
              </p:nvSpPr>
              <p:spPr>
                <a:xfrm>
                  <a:off x="2667000" y="2202377"/>
                  <a:ext cx="457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3600" dirty="0" smtClean="0"/>
                    <a:t>b</a:t>
                  </a:r>
                  <a:endParaRPr lang="en-US" sz="3600" dirty="0"/>
                </a:p>
              </p:txBody>
            </p:sp>
          </p:grpSp>
          <p:sp>
            <p:nvSpPr>
              <p:cNvPr id="19" name="Isosceles Triangle 18"/>
              <p:cNvSpPr/>
              <p:nvPr/>
            </p:nvSpPr>
            <p:spPr>
              <a:xfrm>
                <a:off x="709748" y="3048000"/>
                <a:ext cx="3633652" cy="1321526"/>
              </a:xfrm>
              <a:prstGeom prst="triangle">
                <a:avLst/>
              </a:prstGeom>
              <a:gradFill flip="none" rotWithShape="1">
                <a:gsLst>
                  <a:gs pos="1100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path path="rect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Isosceles Triangle 19"/>
              <p:cNvSpPr/>
              <p:nvPr/>
            </p:nvSpPr>
            <p:spPr>
              <a:xfrm rot="19522386">
                <a:off x="-115190" y="1688673"/>
                <a:ext cx="2250462" cy="2232667"/>
              </a:xfrm>
              <a:prstGeom prst="triangle">
                <a:avLst>
                  <a:gd name="adj" fmla="val 66979"/>
                </a:avLst>
              </a:prstGeom>
              <a:blipFill>
                <a:blip r:embed="rId2"/>
                <a:tile tx="0" ty="0" sx="100000" sy="100000" flip="none" algn="tl"/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9" name="TextBox 28"/>
          <p:cNvSpPr txBox="1"/>
          <p:nvPr/>
        </p:nvSpPr>
        <p:spPr>
          <a:xfrm>
            <a:off x="838200" y="4382869"/>
            <a:ext cx="701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bn-BD" sz="3600" dirty="0" smtClean="0"/>
              <a:t> </a:t>
            </a:r>
            <a:r>
              <a:rPr lang="en-US" sz="3600" dirty="0" smtClean="0"/>
              <a:t>ABC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           ত্রিভুজ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CDE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3657600" y="4700452"/>
            <a:ext cx="1219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838200" y="4916269"/>
            <a:ext cx="701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AB</a:t>
            </a:r>
            <a:r>
              <a:rPr lang="bn-BD" sz="3600" dirty="0" smtClean="0"/>
              <a:t>     =    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CD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38200" y="5373469"/>
            <a:ext cx="701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BC</a:t>
            </a:r>
            <a:r>
              <a:rPr lang="bn-BD" sz="3600" dirty="0" smtClean="0"/>
              <a:t>     =    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DE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838200" y="5791200"/>
            <a:ext cx="701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অন্তর্ভূক্ত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কোণ</a:t>
            </a:r>
            <a:r>
              <a:rPr lang="bn-BD" sz="3600" dirty="0" smtClean="0"/>
              <a:t> </a:t>
            </a:r>
            <a:r>
              <a:rPr lang="en-US" sz="3600" dirty="0" smtClean="0"/>
              <a:t>ABC</a:t>
            </a:r>
            <a:r>
              <a:rPr lang="bn-BD" sz="3600" dirty="0" smtClean="0"/>
              <a:t> =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অন্তর্ভূক্ত কোণ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CDE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990600" y="6248400"/>
            <a:ext cx="701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∆ABC</a:t>
            </a:r>
            <a:r>
              <a:rPr lang="bn-BD" sz="3600" dirty="0" smtClean="0"/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ও</a:t>
            </a:r>
            <a:r>
              <a:rPr lang="bn-BD" sz="3600" dirty="0" smtClean="0"/>
              <a:t> </a:t>
            </a:r>
            <a:r>
              <a:rPr lang="en-US" sz="3600" dirty="0" smtClean="0"/>
              <a:t>∆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CDE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সর্বসম।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90800" y="304800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প্রমাণ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2" name="Group 29"/>
          <p:cNvGrpSpPr/>
          <p:nvPr/>
        </p:nvGrpSpPr>
        <p:grpSpPr>
          <a:xfrm>
            <a:off x="600155" y="-76199"/>
            <a:ext cx="7781845" cy="4724401"/>
            <a:chOff x="-115190" y="459567"/>
            <a:chExt cx="7781845" cy="4724401"/>
          </a:xfrm>
        </p:grpSpPr>
        <p:grpSp>
          <p:nvGrpSpPr>
            <p:cNvPr id="3" name="Group 15"/>
            <p:cNvGrpSpPr/>
            <p:nvPr/>
          </p:nvGrpSpPr>
          <p:grpSpPr>
            <a:xfrm>
              <a:off x="-115190" y="1066800"/>
              <a:ext cx="4929238" cy="3962400"/>
              <a:chOff x="-115190" y="1066800"/>
              <a:chExt cx="4929238" cy="3962400"/>
            </a:xfrm>
          </p:grpSpPr>
          <p:grpSp>
            <p:nvGrpSpPr>
              <p:cNvPr id="5" name="Group 12"/>
              <p:cNvGrpSpPr/>
              <p:nvPr/>
            </p:nvGrpSpPr>
            <p:grpSpPr>
              <a:xfrm>
                <a:off x="152400" y="1066800"/>
                <a:ext cx="4661648" cy="3962400"/>
                <a:chOff x="750757" y="838200"/>
                <a:chExt cx="3897443" cy="3733800"/>
              </a:xfrm>
            </p:grpSpPr>
            <p:grpSp>
              <p:nvGrpSpPr>
                <p:cNvPr id="13" name="Group 4"/>
                <p:cNvGrpSpPr/>
                <p:nvPr/>
              </p:nvGrpSpPr>
              <p:grpSpPr>
                <a:xfrm>
                  <a:off x="990600" y="838200"/>
                  <a:ext cx="3657600" cy="3733800"/>
                  <a:chOff x="5105400" y="838200"/>
                  <a:chExt cx="3657600" cy="3733800"/>
                </a:xfrm>
              </p:grpSpPr>
              <p:sp>
                <p:nvSpPr>
                  <p:cNvPr id="6" name="Right Triangle 5"/>
                  <p:cNvSpPr/>
                  <p:nvPr/>
                </p:nvSpPr>
                <p:spPr>
                  <a:xfrm>
                    <a:off x="5334000" y="1447800"/>
                    <a:ext cx="3048000" cy="2514600"/>
                  </a:xfrm>
                  <a:prstGeom prst="rtTriangle">
                    <a:avLst/>
                  </a:prstGeom>
                  <a:noFill/>
                  <a:ln>
                    <a:solidFill>
                      <a:schemeClr val="accent3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" name="TextBox 6"/>
                  <p:cNvSpPr txBox="1"/>
                  <p:nvPr/>
                </p:nvSpPr>
                <p:spPr>
                  <a:xfrm>
                    <a:off x="8305800" y="3925669"/>
                    <a:ext cx="457200" cy="6463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3600" dirty="0" smtClean="0"/>
                      <a:t>C</a:t>
                    </a:r>
                    <a:endParaRPr lang="en-US" sz="3600" dirty="0"/>
                  </a:p>
                </p:txBody>
              </p:sp>
              <p:sp>
                <p:nvSpPr>
                  <p:cNvPr id="8" name="TextBox 7"/>
                  <p:cNvSpPr txBox="1"/>
                  <p:nvPr/>
                </p:nvSpPr>
                <p:spPr>
                  <a:xfrm>
                    <a:off x="5105400" y="3853961"/>
                    <a:ext cx="457200" cy="6463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3600" dirty="0" smtClean="0"/>
                      <a:t>B</a:t>
                    </a:r>
                    <a:endParaRPr lang="en-US" sz="3600" dirty="0"/>
                  </a:p>
                </p:txBody>
              </p:sp>
              <p:sp>
                <p:nvSpPr>
                  <p:cNvPr id="9" name="TextBox 8"/>
                  <p:cNvSpPr txBox="1"/>
                  <p:nvPr/>
                </p:nvSpPr>
                <p:spPr>
                  <a:xfrm>
                    <a:off x="5105400" y="838200"/>
                    <a:ext cx="457200" cy="6463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3600" dirty="0" smtClean="0"/>
                      <a:t>A</a:t>
                    </a:r>
                    <a:endParaRPr lang="en-US" sz="3600" dirty="0"/>
                  </a:p>
                </p:txBody>
              </p:sp>
            </p:grpSp>
            <p:sp>
              <p:nvSpPr>
                <p:cNvPr id="10" name="TextBox 9"/>
                <p:cNvSpPr txBox="1"/>
                <p:nvPr/>
              </p:nvSpPr>
              <p:spPr>
                <a:xfrm>
                  <a:off x="2514600" y="3853962"/>
                  <a:ext cx="457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3600" dirty="0" smtClean="0"/>
                    <a:t>a</a:t>
                  </a:r>
                  <a:endParaRPr lang="en-US" sz="3600" dirty="0"/>
                </a:p>
              </p:txBody>
            </p:sp>
            <p:sp>
              <p:nvSpPr>
                <p:cNvPr id="11" name="TextBox 10"/>
                <p:cNvSpPr txBox="1"/>
                <p:nvPr/>
              </p:nvSpPr>
              <p:spPr>
                <a:xfrm>
                  <a:off x="750757" y="2438400"/>
                  <a:ext cx="457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3600" dirty="0" smtClean="0"/>
                    <a:t>c</a:t>
                  </a:r>
                  <a:endParaRPr lang="en-US" sz="3600" dirty="0"/>
                </a:p>
              </p:txBody>
            </p:sp>
            <p:sp>
              <p:nvSpPr>
                <p:cNvPr id="12" name="TextBox 11"/>
                <p:cNvSpPr txBox="1"/>
                <p:nvPr/>
              </p:nvSpPr>
              <p:spPr>
                <a:xfrm>
                  <a:off x="2667000" y="2202377"/>
                  <a:ext cx="457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3600" dirty="0" smtClean="0"/>
                    <a:t>b</a:t>
                  </a:r>
                  <a:endParaRPr lang="en-US" sz="3600" dirty="0"/>
                </a:p>
              </p:txBody>
            </p:sp>
          </p:grpSp>
          <p:sp>
            <p:nvSpPr>
              <p:cNvPr id="14" name="Isosceles Triangle 13"/>
              <p:cNvSpPr/>
              <p:nvPr/>
            </p:nvSpPr>
            <p:spPr>
              <a:xfrm>
                <a:off x="709748" y="3048000"/>
                <a:ext cx="3633652" cy="1321526"/>
              </a:xfrm>
              <a:prstGeom prst="triangle">
                <a:avLst/>
              </a:prstGeom>
              <a:gradFill flip="none" rotWithShape="1">
                <a:gsLst>
                  <a:gs pos="1100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path path="rect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Isosceles Triangle 14"/>
              <p:cNvSpPr/>
              <p:nvPr/>
            </p:nvSpPr>
            <p:spPr>
              <a:xfrm rot="19522386">
                <a:off x="-115190" y="1688673"/>
                <a:ext cx="2250462" cy="2232667"/>
              </a:xfrm>
              <a:prstGeom prst="triangle">
                <a:avLst>
                  <a:gd name="adj" fmla="val 66979"/>
                </a:avLst>
              </a:prstGeom>
              <a:blipFill>
                <a:blip r:embed="rId2"/>
                <a:tile tx="0" ty="0" sx="100000" sy="100000" flip="none" algn="tl"/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" name="Group 16"/>
            <p:cNvGrpSpPr/>
            <p:nvPr/>
          </p:nvGrpSpPr>
          <p:grpSpPr>
            <a:xfrm rot="16200000">
              <a:off x="3668955" y="1186268"/>
              <a:ext cx="4724401" cy="3270999"/>
              <a:chOff x="-115190" y="1688673"/>
              <a:chExt cx="4724401" cy="3270999"/>
            </a:xfrm>
          </p:grpSpPr>
          <p:grpSp>
            <p:nvGrpSpPr>
              <p:cNvPr id="17" name="Group 12"/>
              <p:cNvGrpSpPr/>
              <p:nvPr/>
            </p:nvGrpSpPr>
            <p:grpSpPr>
              <a:xfrm>
                <a:off x="152400" y="1713724"/>
                <a:ext cx="4456811" cy="3245948"/>
                <a:chOff x="750757" y="1447800"/>
                <a:chExt cx="3726186" cy="3058682"/>
              </a:xfrm>
            </p:grpSpPr>
            <p:grpSp>
              <p:nvGrpSpPr>
                <p:cNvPr id="18" name="Group 4"/>
                <p:cNvGrpSpPr/>
                <p:nvPr/>
              </p:nvGrpSpPr>
              <p:grpSpPr>
                <a:xfrm>
                  <a:off x="965554" y="1447800"/>
                  <a:ext cx="3511389" cy="3058682"/>
                  <a:chOff x="5080354" y="1447800"/>
                  <a:chExt cx="3511389" cy="3058682"/>
                </a:xfrm>
              </p:grpSpPr>
              <p:sp>
                <p:nvSpPr>
                  <p:cNvPr id="25" name="Right Triangle 5"/>
                  <p:cNvSpPr/>
                  <p:nvPr/>
                </p:nvSpPr>
                <p:spPr>
                  <a:xfrm>
                    <a:off x="5334000" y="1447800"/>
                    <a:ext cx="3048000" cy="2514600"/>
                  </a:xfrm>
                  <a:prstGeom prst="rtTriangle">
                    <a:avLst/>
                  </a:prstGeom>
                  <a:noFill/>
                  <a:ln>
                    <a:solidFill>
                      <a:schemeClr val="accent3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" name="TextBox 25"/>
                  <p:cNvSpPr txBox="1"/>
                  <p:nvPr/>
                </p:nvSpPr>
                <p:spPr>
                  <a:xfrm rot="5400000">
                    <a:off x="8063907" y="3978645"/>
                    <a:ext cx="515298" cy="54037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3600" dirty="0" smtClean="0"/>
                      <a:t>E</a:t>
                    </a:r>
                    <a:endParaRPr lang="en-US" sz="3600" dirty="0"/>
                  </a:p>
                </p:txBody>
              </p:sp>
              <p:sp>
                <p:nvSpPr>
                  <p:cNvPr id="27" name="TextBox 26"/>
                  <p:cNvSpPr txBox="1"/>
                  <p:nvPr/>
                </p:nvSpPr>
                <p:spPr>
                  <a:xfrm rot="5400000">
                    <a:off x="5092893" y="3906939"/>
                    <a:ext cx="515298" cy="54037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3600" dirty="0" smtClean="0"/>
                      <a:t>D</a:t>
                    </a:r>
                    <a:endParaRPr lang="en-US" sz="3600" dirty="0"/>
                  </a:p>
                </p:txBody>
              </p:sp>
            </p:grpSp>
            <p:sp>
              <p:nvSpPr>
                <p:cNvPr id="22" name="TextBox 21"/>
                <p:cNvSpPr txBox="1"/>
                <p:nvPr/>
              </p:nvSpPr>
              <p:spPr>
                <a:xfrm>
                  <a:off x="2514600" y="3853962"/>
                  <a:ext cx="457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3600" dirty="0" smtClean="0"/>
                    <a:t>a</a:t>
                  </a:r>
                  <a:endParaRPr lang="en-US" sz="3600" dirty="0"/>
                </a:p>
              </p:txBody>
            </p:sp>
            <p:sp>
              <p:nvSpPr>
                <p:cNvPr id="23" name="TextBox 22"/>
                <p:cNvSpPr txBox="1"/>
                <p:nvPr/>
              </p:nvSpPr>
              <p:spPr>
                <a:xfrm>
                  <a:off x="750757" y="2438400"/>
                  <a:ext cx="457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3600" dirty="0" smtClean="0"/>
                    <a:t>c</a:t>
                  </a:r>
                  <a:endParaRPr lang="en-US" sz="3600" dirty="0"/>
                </a:p>
              </p:txBody>
            </p:sp>
            <p:sp>
              <p:nvSpPr>
                <p:cNvPr id="24" name="TextBox 23"/>
                <p:cNvSpPr txBox="1"/>
                <p:nvPr/>
              </p:nvSpPr>
              <p:spPr>
                <a:xfrm>
                  <a:off x="2667000" y="2202377"/>
                  <a:ext cx="457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3600" dirty="0" smtClean="0"/>
                    <a:t>b</a:t>
                  </a:r>
                  <a:endParaRPr lang="en-US" sz="3600" dirty="0"/>
                </a:p>
              </p:txBody>
            </p:sp>
          </p:grpSp>
          <p:sp>
            <p:nvSpPr>
              <p:cNvPr id="19" name="Isosceles Triangle 18"/>
              <p:cNvSpPr/>
              <p:nvPr/>
            </p:nvSpPr>
            <p:spPr>
              <a:xfrm>
                <a:off x="709748" y="3048000"/>
                <a:ext cx="3633652" cy="1321526"/>
              </a:xfrm>
              <a:prstGeom prst="triangle">
                <a:avLst/>
              </a:prstGeom>
              <a:gradFill flip="none" rotWithShape="1">
                <a:gsLst>
                  <a:gs pos="1100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path path="rect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Isosceles Triangle 19"/>
              <p:cNvSpPr/>
              <p:nvPr/>
            </p:nvSpPr>
            <p:spPr>
              <a:xfrm rot="19522386">
                <a:off x="-115190" y="1688673"/>
                <a:ext cx="2250462" cy="2232667"/>
              </a:xfrm>
              <a:prstGeom prst="triangle">
                <a:avLst>
                  <a:gd name="adj" fmla="val 66979"/>
                </a:avLst>
              </a:prstGeom>
              <a:blipFill>
                <a:blip r:embed="rId2"/>
                <a:tile tx="0" ty="0" sx="100000" sy="100000" flip="none" algn="tl"/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35" name="TextBox 34"/>
          <p:cNvSpPr txBox="1"/>
          <p:nvPr/>
        </p:nvSpPr>
        <p:spPr>
          <a:xfrm>
            <a:off x="838200" y="5221069"/>
            <a:ext cx="701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AC</a:t>
            </a:r>
            <a:r>
              <a:rPr lang="bn-BD" sz="3600" dirty="0" smtClean="0"/>
              <a:t> =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CE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838200" y="5830669"/>
            <a:ext cx="701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কোণ</a:t>
            </a:r>
            <a:r>
              <a:rPr lang="bn-BD" sz="3600" dirty="0" smtClean="0"/>
              <a:t> </a:t>
            </a:r>
            <a:r>
              <a:rPr lang="en-US" sz="3600" dirty="0" smtClean="0"/>
              <a:t>BAC</a:t>
            </a:r>
            <a:r>
              <a:rPr lang="bn-BD" sz="3600" dirty="0" smtClean="0"/>
              <a:t> =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কোণ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ECD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990600" y="4495800"/>
            <a:ext cx="701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অতএব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90800" y="304800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প্রমাণ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2" name="Group 29"/>
          <p:cNvGrpSpPr/>
          <p:nvPr/>
        </p:nvGrpSpPr>
        <p:grpSpPr>
          <a:xfrm>
            <a:off x="600155" y="-76199"/>
            <a:ext cx="7781845" cy="4724401"/>
            <a:chOff x="-115190" y="459567"/>
            <a:chExt cx="7781845" cy="4724401"/>
          </a:xfrm>
        </p:grpSpPr>
        <p:grpSp>
          <p:nvGrpSpPr>
            <p:cNvPr id="3" name="Group 15"/>
            <p:cNvGrpSpPr/>
            <p:nvPr/>
          </p:nvGrpSpPr>
          <p:grpSpPr>
            <a:xfrm>
              <a:off x="-115190" y="1066800"/>
              <a:ext cx="4929238" cy="3962400"/>
              <a:chOff x="-115190" y="1066800"/>
              <a:chExt cx="4929238" cy="3962400"/>
            </a:xfrm>
          </p:grpSpPr>
          <p:grpSp>
            <p:nvGrpSpPr>
              <p:cNvPr id="5" name="Group 12"/>
              <p:cNvGrpSpPr/>
              <p:nvPr/>
            </p:nvGrpSpPr>
            <p:grpSpPr>
              <a:xfrm>
                <a:off x="152400" y="1066800"/>
                <a:ext cx="4661648" cy="3962400"/>
                <a:chOff x="750757" y="838200"/>
                <a:chExt cx="3897443" cy="3733800"/>
              </a:xfrm>
            </p:grpSpPr>
            <p:grpSp>
              <p:nvGrpSpPr>
                <p:cNvPr id="13" name="Group 4"/>
                <p:cNvGrpSpPr/>
                <p:nvPr/>
              </p:nvGrpSpPr>
              <p:grpSpPr>
                <a:xfrm>
                  <a:off x="990600" y="838200"/>
                  <a:ext cx="3657600" cy="3733800"/>
                  <a:chOff x="5105400" y="838200"/>
                  <a:chExt cx="3657600" cy="3733800"/>
                </a:xfrm>
              </p:grpSpPr>
              <p:sp>
                <p:nvSpPr>
                  <p:cNvPr id="6" name="Right Triangle 5"/>
                  <p:cNvSpPr/>
                  <p:nvPr/>
                </p:nvSpPr>
                <p:spPr>
                  <a:xfrm>
                    <a:off x="5334000" y="1447800"/>
                    <a:ext cx="3048000" cy="2514600"/>
                  </a:xfrm>
                  <a:prstGeom prst="rtTriangle">
                    <a:avLst/>
                  </a:prstGeom>
                  <a:noFill/>
                  <a:ln>
                    <a:solidFill>
                      <a:schemeClr val="accent3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" name="TextBox 6"/>
                  <p:cNvSpPr txBox="1"/>
                  <p:nvPr/>
                </p:nvSpPr>
                <p:spPr>
                  <a:xfrm>
                    <a:off x="8305800" y="3925669"/>
                    <a:ext cx="457200" cy="6463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3600" dirty="0" smtClean="0"/>
                      <a:t>C</a:t>
                    </a:r>
                    <a:endParaRPr lang="en-US" sz="3600" dirty="0"/>
                  </a:p>
                </p:txBody>
              </p:sp>
              <p:sp>
                <p:nvSpPr>
                  <p:cNvPr id="8" name="TextBox 7"/>
                  <p:cNvSpPr txBox="1"/>
                  <p:nvPr/>
                </p:nvSpPr>
                <p:spPr>
                  <a:xfrm>
                    <a:off x="5105400" y="3853961"/>
                    <a:ext cx="457200" cy="6463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3600" dirty="0" smtClean="0"/>
                      <a:t>B</a:t>
                    </a:r>
                    <a:endParaRPr lang="en-US" sz="3600" dirty="0"/>
                  </a:p>
                </p:txBody>
              </p:sp>
              <p:sp>
                <p:nvSpPr>
                  <p:cNvPr id="9" name="TextBox 8"/>
                  <p:cNvSpPr txBox="1"/>
                  <p:nvPr/>
                </p:nvSpPr>
                <p:spPr>
                  <a:xfrm>
                    <a:off x="5105400" y="838200"/>
                    <a:ext cx="457200" cy="6463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3600" dirty="0" smtClean="0"/>
                      <a:t>A</a:t>
                    </a:r>
                    <a:endParaRPr lang="en-US" sz="3600" dirty="0"/>
                  </a:p>
                </p:txBody>
              </p:sp>
            </p:grpSp>
            <p:sp>
              <p:nvSpPr>
                <p:cNvPr id="10" name="TextBox 9"/>
                <p:cNvSpPr txBox="1"/>
                <p:nvPr/>
              </p:nvSpPr>
              <p:spPr>
                <a:xfrm>
                  <a:off x="2514600" y="3853962"/>
                  <a:ext cx="457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3600" dirty="0" smtClean="0"/>
                    <a:t>a</a:t>
                  </a:r>
                  <a:endParaRPr lang="en-US" sz="3600" dirty="0"/>
                </a:p>
              </p:txBody>
            </p:sp>
            <p:sp>
              <p:nvSpPr>
                <p:cNvPr id="11" name="TextBox 10"/>
                <p:cNvSpPr txBox="1"/>
                <p:nvPr/>
              </p:nvSpPr>
              <p:spPr>
                <a:xfrm>
                  <a:off x="750757" y="2438400"/>
                  <a:ext cx="457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3600" dirty="0" smtClean="0"/>
                    <a:t>c</a:t>
                  </a:r>
                  <a:endParaRPr lang="en-US" sz="3600" dirty="0"/>
                </a:p>
              </p:txBody>
            </p:sp>
            <p:sp>
              <p:nvSpPr>
                <p:cNvPr id="12" name="TextBox 11"/>
                <p:cNvSpPr txBox="1"/>
                <p:nvPr/>
              </p:nvSpPr>
              <p:spPr>
                <a:xfrm>
                  <a:off x="2667000" y="2202377"/>
                  <a:ext cx="457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3600" dirty="0" smtClean="0"/>
                    <a:t>b</a:t>
                  </a:r>
                  <a:endParaRPr lang="en-US" sz="3600" dirty="0"/>
                </a:p>
              </p:txBody>
            </p:sp>
          </p:grpSp>
          <p:sp>
            <p:nvSpPr>
              <p:cNvPr id="14" name="Isosceles Triangle 13"/>
              <p:cNvSpPr/>
              <p:nvPr/>
            </p:nvSpPr>
            <p:spPr>
              <a:xfrm>
                <a:off x="709748" y="3048000"/>
                <a:ext cx="3633652" cy="1321526"/>
              </a:xfrm>
              <a:prstGeom prst="triangle">
                <a:avLst/>
              </a:prstGeom>
              <a:gradFill flip="none" rotWithShape="1">
                <a:gsLst>
                  <a:gs pos="1100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path path="rect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Isosceles Triangle 14"/>
              <p:cNvSpPr/>
              <p:nvPr/>
            </p:nvSpPr>
            <p:spPr>
              <a:xfrm rot="19522386">
                <a:off x="-115190" y="1688673"/>
                <a:ext cx="2250462" cy="2232667"/>
              </a:xfrm>
              <a:prstGeom prst="triangle">
                <a:avLst>
                  <a:gd name="adj" fmla="val 66979"/>
                </a:avLst>
              </a:prstGeom>
              <a:blipFill>
                <a:blip r:embed="rId2"/>
                <a:tile tx="0" ty="0" sx="100000" sy="100000" flip="none" algn="tl"/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" name="Group 16"/>
            <p:cNvGrpSpPr/>
            <p:nvPr/>
          </p:nvGrpSpPr>
          <p:grpSpPr>
            <a:xfrm rot="16200000">
              <a:off x="3668955" y="1186268"/>
              <a:ext cx="4724401" cy="3270999"/>
              <a:chOff x="-115190" y="1688673"/>
              <a:chExt cx="4724401" cy="3270999"/>
            </a:xfrm>
          </p:grpSpPr>
          <p:grpSp>
            <p:nvGrpSpPr>
              <p:cNvPr id="17" name="Group 12"/>
              <p:cNvGrpSpPr/>
              <p:nvPr/>
            </p:nvGrpSpPr>
            <p:grpSpPr>
              <a:xfrm>
                <a:off x="152400" y="1713724"/>
                <a:ext cx="4456811" cy="3245948"/>
                <a:chOff x="750757" y="1447800"/>
                <a:chExt cx="3726186" cy="3058682"/>
              </a:xfrm>
            </p:grpSpPr>
            <p:grpSp>
              <p:nvGrpSpPr>
                <p:cNvPr id="18" name="Group 4"/>
                <p:cNvGrpSpPr/>
                <p:nvPr/>
              </p:nvGrpSpPr>
              <p:grpSpPr>
                <a:xfrm>
                  <a:off x="965554" y="1447800"/>
                  <a:ext cx="3511389" cy="3058682"/>
                  <a:chOff x="5080354" y="1447800"/>
                  <a:chExt cx="3511389" cy="3058682"/>
                </a:xfrm>
              </p:grpSpPr>
              <p:sp>
                <p:nvSpPr>
                  <p:cNvPr id="25" name="Right Triangle 5"/>
                  <p:cNvSpPr/>
                  <p:nvPr/>
                </p:nvSpPr>
                <p:spPr>
                  <a:xfrm>
                    <a:off x="5334000" y="1447800"/>
                    <a:ext cx="3048000" cy="2514600"/>
                  </a:xfrm>
                  <a:prstGeom prst="rtTriangle">
                    <a:avLst/>
                  </a:prstGeom>
                  <a:noFill/>
                  <a:ln>
                    <a:solidFill>
                      <a:schemeClr val="accent3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" name="TextBox 25"/>
                  <p:cNvSpPr txBox="1"/>
                  <p:nvPr/>
                </p:nvSpPr>
                <p:spPr>
                  <a:xfrm rot="5400000">
                    <a:off x="8063907" y="3978645"/>
                    <a:ext cx="515298" cy="54037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3600" dirty="0" smtClean="0"/>
                      <a:t>E</a:t>
                    </a:r>
                    <a:endParaRPr lang="en-US" sz="3600" dirty="0"/>
                  </a:p>
                </p:txBody>
              </p:sp>
              <p:sp>
                <p:nvSpPr>
                  <p:cNvPr id="27" name="TextBox 26"/>
                  <p:cNvSpPr txBox="1"/>
                  <p:nvPr/>
                </p:nvSpPr>
                <p:spPr>
                  <a:xfrm rot="5400000">
                    <a:off x="5092893" y="3906939"/>
                    <a:ext cx="515298" cy="54037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3600" dirty="0" smtClean="0"/>
                      <a:t>D</a:t>
                    </a:r>
                    <a:endParaRPr lang="en-US" sz="3600" dirty="0"/>
                  </a:p>
                </p:txBody>
              </p:sp>
            </p:grpSp>
            <p:sp>
              <p:nvSpPr>
                <p:cNvPr id="22" name="TextBox 21"/>
                <p:cNvSpPr txBox="1"/>
                <p:nvPr/>
              </p:nvSpPr>
              <p:spPr>
                <a:xfrm>
                  <a:off x="2514600" y="3853962"/>
                  <a:ext cx="457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3600" dirty="0" smtClean="0"/>
                    <a:t>a</a:t>
                  </a:r>
                  <a:endParaRPr lang="en-US" sz="3600" dirty="0"/>
                </a:p>
              </p:txBody>
            </p:sp>
            <p:sp>
              <p:nvSpPr>
                <p:cNvPr id="23" name="TextBox 22"/>
                <p:cNvSpPr txBox="1"/>
                <p:nvPr/>
              </p:nvSpPr>
              <p:spPr>
                <a:xfrm>
                  <a:off x="750757" y="2438400"/>
                  <a:ext cx="457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3600" dirty="0" smtClean="0"/>
                    <a:t>c</a:t>
                  </a:r>
                  <a:endParaRPr lang="en-US" sz="3600" dirty="0"/>
                </a:p>
              </p:txBody>
            </p:sp>
            <p:sp>
              <p:nvSpPr>
                <p:cNvPr id="24" name="TextBox 23"/>
                <p:cNvSpPr txBox="1"/>
                <p:nvPr/>
              </p:nvSpPr>
              <p:spPr>
                <a:xfrm>
                  <a:off x="2667000" y="2202377"/>
                  <a:ext cx="457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3600" dirty="0" smtClean="0"/>
                    <a:t>b</a:t>
                  </a:r>
                  <a:endParaRPr lang="en-US" sz="3600" dirty="0"/>
                </a:p>
              </p:txBody>
            </p:sp>
          </p:grpSp>
          <p:sp>
            <p:nvSpPr>
              <p:cNvPr id="19" name="Isosceles Triangle 18"/>
              <p:cNvSpPr/>
              <p:nvPr/>
            </p:nvSpPr>
            <p:spPr>
              <a:xfrm>
                <a:off x="709748" y="3048000"/>
                <a:ext cx="3633652" cy="1321526"/>
              </a:xfrm>
              <a:prstGeom prst="triangle">
                <a:avLst/>
              </a:prstGeom>
              <a:gradFill flip="none" rotWithShape="1">
                <a:gsLst>
                  <a:gs pos="1100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path path="rect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Isosceles Triangle 19"/>
              <p:cNvSpPr/>
              <p:nvPr/>
            </p:nvSpPr>
            <p:spPr>
              <a:xfrm rot="19522386">
                <a:off x="-115190" y="1688673"/>
                <a:ext cx="2250462" cy="2232667"/>
              </a:xfrm>
              <a:prstGeom prst="triangle">
                <a:avLst>
                  <a:gd name="adj" fmla="val 66979"/>
                </a:avLst>
              </a:prstGeom>
              <a:blipFill>
                <a:blip r:embed="rId2"/>
                <a:tile tx="0" ty="0" sx="100000" sy="100000" flip="none" algn="tl"/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37" name="TextBox 36"/>
          <p:cNvSpPr txBox="1"/>
          <p:nvPr/>
        </p:nvSpPr>
        <p:spPr>
          <a:xfrm>
            <a:off x="838200" y="4800600"/>
            <a:ext cx="701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কোণ</a:t>
            </a:r>
            <a:r>
              <a:rPr lang="bn-BD" sz="3600" dirty="0" smtClean="0"/>
              <a:t> </a:t>
            </a:r>
            <a:r>
              <a:rPr lang="en-US" sz="3600" dirty="0" smtClean="0"/>
              <a:t>BAC</a:t>
            </a:r>
            <a:r>
              <a:rPr lang="bn-BD" sz="3600" dirty="0" smtClean="0"/>
              <a:t> =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কোণ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ECD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355034" y="1219200"/>
            <a:ext cx="685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n w="12700"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√</a:t>
            </a:r>
            <a:endParaRPr lang="en-US" dirty="0">
              <a:ln w="12700"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562600" y="2971800"/>
            <a:ext cx="685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n w="12700"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√</a:t>
            </a:r>
            <a:endParaRPr lang="en-US" dirty="0">
              <a:ln w="12700"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90800" y="304800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প্রমাণ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2" name="Group 29"/>
          <p:cNvGrpSpPr/>
          <p:nvPr/>
        </p:nvGrpSpPr>
        <p:grpSpPr>
          <a:xfrm>
            <a:off x="600155" y="-76199"/>
            <a:ext cx="7781845" cy="4724401"/>
            <a:chOff x="-115190" y="459567"/>
            <a:chExt cx="7781845" cy="4724401"/>
          </a:xfrm>
        </p:grpSpPr>
        <p:grpSp>
          <p:nvGrpSpPr>
            <p:cNvPr id="3" name="Group 15"/>
            <p:cNvGrpSpPr/>
            <p:nvPr/>
          </p:nvGrpSpPr>
          <p:grpSpPr>
            <a:xfrm>
              <a:off x="-115190" y="1066800"/>
              <a:ext cx="4929238" cy="3962400"/>
              <a:chOff x="-115190" y="1066800"/>
              <a:chExt cx="4929238" cy="3962400"/>
            </a:xfrm>
          </p:grpSpPr>
          <p:grpSp>
            <p:nvGrpSpPr>
              <p:cNvPr id="5" name="Group 12"/>
              <p:cNvGrpSpPr/>
              <p:nvPr/>
            </p:nvGrpSpPr>
            <p:grpSpPr>
              <a:xfrm>
                <a:off x="152400" y="1066800"/>
                <a:ext cx="4661648" cy="3962400"/>
                <a:chOff x="750757" y="838200"/>
                <a:chExt cx="3897443" cy="3733800"/>
              </a:xfrm>
            </p:grpSpPr>
            <p:grpSp>
              <p:nvGrpSpPr>
                <p:cNvPr id="13" name="Group 4"/>
                <p:cNvGrpSpPr/>
                <p:nvPr/>
              </p:nvGrpSpPr>
              <p:grpSpPr>
                <a:xfrm>
                  <a:off x="990600" y="838200"/>
                  <a:ext cx="3657600" cy="3733800"/>
                  <a:chOff x="5105400" y="838200"/>
                  <a:chExt cx="3657600" cy="3733800"/>
                </a:xfrm>
              </p:grpSpPr>
              <p:sp>
                <p:nvSpPr>
                  <p:cNvPr id="6" name="Right Triangle 5"/>
                  <p:cNvSpPr/>
                  <p:nvPr/>
                </p:nvSpPr>
                <p:spPr>
                  <a:xfrm>
                    <a:off x="5334000" y="1447800"/>
                    <a:ext cx="3048000" cy="2514600"/>
                  </a:xfrm>
                  <a:prstGeom prst="rtTriangle">
                    <a:avLst/>
                  </a:prstGeom>
                  <a:noFill/>
                  <a:ln>
                    <a:solidFill>
                      <a:schemeClr val="accent3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" name="TextBox 6"/>
                  <p:cNvSpPr txBox="1"/>
                  <p:nvPr/>
                </p:nvSpPr>
                <p:spPr>
                  <a:xfrm>
                    <a:off x="8305800" y="3925669"/>
                    <a:ext cx="457200" cy="6463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3600" dirty="0" smtClean="0"/>
                      <a:t>C</a:t>
                    </a:r>
                    <a:endParaRPr lang="en-US" sz="3600" dirty="0"/>
                  </a:p>
                </p:txBody>
              </p:sp>
              <p:sp>
                <p:nvSpPr>
                  <p:cNvPr id="8" name="TextBox 7"/>
                  <p:cNvSpPr txBox="1"/>
                  <p:nvPr/>
                </p:nvSpPr>
                <p:spPr>
                  <a:xfrm>
                    <a:off x="5105400" y="3853961"/>
                    <a:ext cx="457200" cy="6463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3600" dirty="0" smtClean="0"/>
                      <a:t>B</a:t>
                    </a:r>
                    <a:endParaRPr lang="en-US" sz="3600" dirty="0"/>
                  </a:p>
                </p:txBody>
              </p:sp>
              <p:sp>
                <p:nvSpPr>
                  <p:cNvPr id="9" name="TextBox 8"/>
                  <p:cNvSpPr txBox="1"/>
                  <p:nvPr/>
                </p:nvSpPr>
                <p:spPr>
                  <a:xfrm>
                    <a:off x="5105400" y="838200"/>
                    <a:ext cx="457200" cy="6463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3600" dirty="0" smtClean="0"/>
                      <a:t>A</a:t>
                    </a:r>
                    <a:endParaRPr lang="en-US" sz="3600" dirty="0"/>
                  </a:p>
                </p:txBody>
              </p:sp>
            </p:grpSp>
            <p:sp>
              <p:nvSpPr>
                <p:cNvPr id="10" name="TextBox 9"/>
                <p:cNvSpPr txBox="1"/>
                <p:nvPr/>
              </p:nvSpPr>
              <p:spPr>
                <a:xfrm>
                  <a:off x="2514600" y="3853962"/>
                  <a:ext cx="457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3600" dirty="0" smtClean="0"/>
                    <a:t>a</a:t>
                  </a:r>
                  <a:endParaRPr lang="en-US" sz="3600" dirty="0"/>
                </a:p>
              </p:txBody>
            </p:sp>
            <p:sp>
              <p:nvSpPr>
                <p:cNvPr id="11" name="TextBox 10"/>
                <p:cNvSpPr txBox="1"/>
                <p:nvPr/>
              </p:nvSpPr>
              <p:spPr>
                <a:xfrm>
                  <a:off x="750757" y="2438400"/>
                  <a:ext cx="457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3600" dirty="0" smtClean="0"/>
                    <a:t>c</a:t>
                  </a:r>
                  <a:endParaRPr lang="en-US" sz="3600" dirty="0"/>
                </a:p>
              </p:txBody>
            </p:sp>
            <p:sp>
              <p:nvSpPr>
                <p:cNvPr id="12" name="TextBox 11"/>
                <p:cNvSpPr txBox="1"/>
                <p:nvPr/>
              </p:nvSpPr>
              <p:spPr>
                <a:xfrm>
                  <a:off x="2667000" y="2202377"/>
                  <a:ext cx="457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3600" dirty="0" smtClean="0"/>
                    <a:t>b</a:t>
                  </a:r>
                  <a:endParaRPr lang="en-US" sz="3600" dirty="0"/>
                </a:p>
              </p:txBody>
            </p:sp>
          </p:grpSp>
          <p:sp>
            <p:nvSpPr>
              <p:cNvPr id="14" name="Isosceles Triangle 13"/>
              <p:cNvSpPr/>
              <p:nvPr/>
            </p:nvSpPr>
            <p:spPr>
              <a:xfrm>
                <a:off x="709748" y="3048000"/>
                <a:ext cx="3633652" cy="1321526"/>
              </a:xfrm>
              <a:prstGeom prst="triangle">
                <a:avLst/>
              </a:prstGeom>
              <a:gradFill flip="none" rotWithShape="1">
                <a:gsLst>
                  <a:gs pos="1100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path path="rect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Isosceles Triangle 14"/>
              <p:cNvSpPr/>
              <p:nvPr/>
            </p:nvSpPr>
            <p:spPr>
              <a:xfrm rot="19522386">
                <a:off x="-115190" y="1688673"/>
                <a:ext cx="2250462" cy="2232667"/>
              </a:xfrm>
              <a:prstGeom prst="triangle">
                <a:avLst>
                  <a:gd name="adj" fmla="val 66979"/>
                </a:avLst>
              </a:prstGeom>
              <a:blipFill>
                <a:blip r:embed="rId2"/>
                <a:tile tx="0" ty="0" sx="100000" sy="100000" flip="none" algn="tl"/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" name="Group 16"/>
            <p:cNvGrpSpPr/>
            <p:nvPr/>
          </p:nvGrpSpPr>
          <p:grpSpPr>
            <a:xfrm rot="16200000">
              <a:off x="3668955" y="1186268"/>
              <a:ext cx="4724401" cy="3270999"/>
              <a:chOff x="-115190" y="1688673"/>
              <a:chExt cx="4724401" cy="3270999"/>
            </a:xfrm>
          </p:grpSpPr>
          <p:grpSp>
            <p:nvGrpSpPr>
              <p:cNvPr id="17" name="Group 12"/>
              <p:cNvGrpSpPr/>
              <p:nvPr/>
            </p:nvGrpSpPr>
            <p:grpSpPr>
              <a:xfrm>
                <a:off x="152400" y="1713724"/>
                <a:ext cx="4456811" cy="3245948"/>
                <a:chOff x="750757" y="1447800"/>
                <a:chExt cx="3726186" cy="3058682"/>
              </a:xfrm>
            </p:grpSpPr>
            <p:grpSp>
              <p:nvGrpSpPr>
                <p:cNvPr id="18" name="Group 4"/>
                <p:cNvGrpSpPr/>
                <p:nvPr/>
              </p:nvGrpSpPr>
              <p:grpSpPr>
                <a:xfrm>
                  <a:off x="965554" y="1447800"/>
                  <a:ext cx="3511389" cy="3058682"/>
                  <a:chOff x="5080354" y="1447800"/>
                  <a:chExt cx="3511389" cy="3058682"/>
                </a:xfrm>
              </p:grpSpPr>
              <p:sp>
                <p:nvSpPr>
                  <p:cNvPr id="25" name="Right Triangle 5"/>
                  <p:cNvSpPr/>
                  <p:nvPr/>
                </p:nvSpPr>
                <p:spPr>
                  <a:xfrm>
                    <a:off x="5334000" y="1447800"/>
                    <a:ext cx="3048000" cy="2514600"/>
                  </a:xfrm>
                  <a:prstGeom prst="rtTriangle">
                    <a:avLst/>
                  </a:prstGeom>
                  <a:noFill/>
                  <a:ln>
                    <a:solidFill>
                      <a:schemeClr val="accent3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" name="TextBox 25"/>
                  <p:cNvSpPr txBox="1"/>
                  <p:nvPr/>
                </p:nvSpPr>
                <p:spPr>
                  <a:xfrm rot="5400000">
                    <a:off x="8063907" y="3978645"/>
                    <a:ext cx="515298" cy="54037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3600" dirty="0" smtClean="0"/>
                      <a:t>E</a:t>
                    </a:r>
                    <a:endParaRPr lang="en-US" sz="3600" dirty="0"/>
                  </a:p>
                </p:txBody>
              </p:sp>
              <p:sp>
                <p:nvSpPr>
                  <p:cNvPr id="27" name="TextBox 26"/>
                  <p:cNvSpPr txBox="1"/>
                  <p:nvPr/>
                </p:nvSpPr>
                <p:spPr>
                  <a:xfrm rot="5400000">
                    <a:off x="5092893" y="3906939"/>
                    <a:ext cx="515298" cy="54037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3600" dirty="0" smtClean="0"/>
                      <a:t>D</a:t>
                    </a:r>
                    <a:endParaRPr lang="en-US" sz="3600" dirty="0"/>
                  </a:p>
                </p:txBody>
              </p:sp>
            </p:grpSp>
            <p:sp>
              <p:nvSpPr>
                <p:cNvPr id="22" name="TextBox 21"/>
                <p:cNvSpPr txBox="1"/>
                <p:nvPr/>
              </p:nvSpPr>
              <p:spPr>
                <a:xfrm>
                  <a:off x="2514600" y="3853962"/>
                  <a:ext cx="457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3600" dirty="0" smtClean="0"/>
                    <a:t>a</a:t>
                  </a:r>
                  <a:endParaRPr lang="en-US" sz="3600" dirty="0"/>
                </a:p>
              </p:txBody>
            </p:sp>
            <p:sp>
              <p:nvSpPr>
                <p:cNvPr id="23" name="TextBox 22"/>
                <p:cNvSpPr txBox="1"/>
                <p:nvPr/>
              </p:nvSpPr>
              <p:spPr>
                <a:xfrm>
                  <a:off x="750757" y="2438400"/>
                  <a:ext cx="457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3600" dirty="0" smtClean="0"/>
                    <a:t>c</a:t>
                  </a:r>
                  <a:endParaRPr lang="en-US" sz="3600" dirty="0"/>
                </a:p>
              </p:txBody>
            </p:sp>
            <p:sp>
              <p:nvSpPr>
                <p:cNvPr id="24" name="TextBox 23"/>
                <p:cNvSpPr txBox="1"/>
                <p:nvPr/>
              </p:nvSpPr>
              <p:spPr>
                <a:xfrm>
                  <a:off x="2667000" y="2202377"/>
                  <a:ext cx="457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3600" dirty="0" smtClean="0"/>
                    <a:t>b</a:t>
                  </a:r>
                  <a:endParaRPr lang="en-US" sz="3600" dirty="0"/>
                </a:p>
              </p:txBody>
            </p:sp>
          </p:grpSp>
          <p:sp>
            <p:nvSpPr>
              <p:cNvPr id="19" name="Isosceles Triangle 18"/>
              <p:cNvSpPr/>
              <p:nvPr/>
            </p:nvSpPr>
            <p:spPr>
              <a:xfrm>
                <a:off x="709748" y="3048000"/>
                <a:ext cx="3633652" cy="1321526"/>
              </a:xfrm>
              <a:prstGeom prst="triangle">
                <a:avLst/>
              </a:prstGeom>
              <a:gradFill flip="none" rotWithShape="1">
                <a:gsLst>
                  <a:gs pos="1100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path path="rect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Isosceles Triangle 19"/>
              <p:cNvSpPr/>
              <p:nvPr/>
            </p:nvSpPr>
            <p:spPr>
              <a:xfrm rot="19522386">
                <a:off x="-115190" y="1688673"/>
                <a:ext cx="2250462" cy="2232667"/>
              </a:xfrm>
              <a:prstGeom prst="triangle">
                <a:avLst>
                  <a:gd name="adj" fmla="val 66979"/>
                </a:avLst>
              </a:prstGeom>
              <a:blipFill>
                <a:blip r:embed="rId2"/>
                <a:tile tx="0" ty="0" sx="100000" sy="100000" flip="none" algn="tl"/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37" name="TextBox 36"/>
          <p:cNvSpPr txBox="1"/>
          <p:nvPr/>
        </p:nvSpPr>
        <p:spPr>
          <a:xfrm>
            <a:off x="838200" y="4800600"/>
            <a:ext cx="701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কোণ</a:t>
            </a:r>
            <a:r>
              <a:rPr lang="bn-BD" sz="3600" dirty="0" smtClean="0"/>
              <a:t> </a:t>
            </a:r>
            <a:r>
              <a:rPr lang="en-US" sz="3600" dirty="0" smtClean="0"/>
              <a:t>BAC</a:t>
            </a:r>
            <a:r>
              <a:rPr lang="bn-BD" sz="3600" dirty="0" smtClean="0"/>
              <a:t> </a:t>
            </a:r>
            <a:r>
              <a:rPr lang="en-US" sz="3600" dirty="0" smtClean="0"/>
              <a:t>+</a:t>
            </a:r>
            <a:r>
              <a:rPr lang="bn-BD" sz="3600" dirty="0" smtClean="0"/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কোণ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BCA = 90</a:t>
            </a:r>
            <a:r>
              <a:rPr lang="en-US" sz="3600" baseline="30000" dirty="0" smtClean="0">
                <a:latin typeface="NikoshBAN" pitchFamily="2" charset="0"/>
                <a:cs typeface="NikoshBAN" pitchFamily="2" charset="0"/>
              </a:rPr>
              <a:t>0</a:t>
            </a:r>
            <a:endParaRPr lang="en-US" sz="3600" baseline="30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355034" y="1219200"/>
            <a:ext cx="685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n w="12700"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√</a:t>
            </a:r>
            <a:endParaRPr lang="en-US" dirty="0">
              <a:ln w="12700"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562600" y="2971800"/>
            <a:ext cx="685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n w="12700"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√</a:t>
            </a:r>
            <a:endParaRPr lang="en-US" dirty="0">
              <a:ln w="12700"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886200" y="3048000"/>
            <a:ext cx="685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n w="12700"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×</a:t>
            </a:r>
            <a:endParaRPr lang="en-US" dirty="0">
              <a:ln w="12700"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90800" y="304800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প্রমাণ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2" name="Group 29"/>
          <p:cNvGrpSpPr/>
          <p:nvPr/>
        </p:nvGrpSpPr>
        <p:grpSpPr>
          <a:xfrm>
            <a:off x="600155" y="-76199"/>
            <a:ext cx="7781845" cy="4724401"/>
            <a:chOff x="-115190" y="459567"/>
            <a:chExt cx="7781845" cy="4724401"/>
          </a:xfrm>
        </p:grpSpPr>
        <p:grpSp>
          <p:nvGrpSpPr>
            <p:cNvPr id="3" name="Group 15"/>
            <p:cNvGrpSpPr/>
            <p:nvPr/>
          </p:nvGrpSpPr>
          <p:grpSpPr>
            <a:xfrm>
              <a:off x="-115190" y="1066800"/>
              <a:ext cx="4929238" cy="3962400"/>
              <a:chOff x="-115190" y="1066800"/>
              <a:chExt cx="4929238" cy="3962400"/>
            </a:xfrm>
          </p:grpSpPr>
          <p:grpSp>
            <p:nvGrpSpPr>
              <p:cNvPr id="5" name="Group 12"/>
              <p:cNvGrpSpPr/>
              <p:nvPr/>
            </p:nvGrpSpPr>
            <p:grpSpPr>
              <a:xfrm>
                <a:off x="152400" y="1066800"/>
                <a:ext cx="4661648" cy="3962400"/>
                <a:chOff x="750757" y="838200"/>
                <a:chExt cx="3897443" cy="3733800"/>
              </a:xfrm>
            </p:grpSpPr>
            <p:grpSp>
              <p:nvGrpSpPr>
                <p:cNvPr id="13" name="Group 4"/>
                <p:cNvGrpSpPr/>
                <p:nvPr/>
              </p:nvGrpSpPr>
              <p:grpSpPr>
                <a:xfrm>
                  <a:off x="990600" y="838200"/>
                  <a:ext cx="3657600" cy="3733800"/>
                  <a:chOff x="5105400" y="838200"/>
                  <a:chExt cx="3657600" cy="3733800"/>
                </a:xfrm>
              </p:grpSpPr>
              <p:sp>
                <p:nvSpPr>
                  <p:cNvPr id="6" name="Right Triangle 5"/>
                  <p:cNvSpPr/>
                  <p:nvPr/>
                </p:nvSpPr>
                <p:spPr>
                  <a:xfrm>
                    <a:off x="5334000" y="1447800"/>
                    <a:ext cx="3048000" cy="2514600"/>
                  </a:xfrm>
                  <a:prstGeom prst="rtTriangle">
                    <a:avLst/>
                  </a:prstGeom>
                  <a:noFill/>
                  <a:ln>
                    <a:solidFill>
                      <a:schemeClr val="accent3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" name="TextBox 6"/>
                  <p:cNvSpPr txBox="1"/>
                  <p:nvPr/>
                </p:nvSpPr>
                <p:spPr>
                  <a:xfrm>
                    <a:off x="8305800" y="3925669"/>
                    <a:ext cx="457200" cy="6463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3600" dirty="0" smtClean="0"/>
                      <a:t>C</a:t>
                    </a:r>
                    <a:endParaRPr lang="en-US" sz="3600" dirty="0"/>
                  </a:p>
                </p:txBody>
              </p:sp>
              <p:sp>
                <p:nvSpPr>
                  <p:cNvPr id="8" name="TextBox 7"/>
                  <p:cNvSpPr txBox="1"/>
                  <p:nvPr/>
                </p:nvSpPr>
                <p:spPr>
                  <a:xfrm>
                    <a:off x="5105400" y="3853961"/>
                    <a:ext cx="457200" cy="6463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3600" dirty="0" smtClean="0"/>
                      <a:t>B</a:t>
                    </a:r>
                    <a:endParaRPr lang="en-US" sz="3600" dirty="0"/>
                  </a:p>
                </p:txBody>
              </p:sp>
              <p:sp>
                <p:nvSpPr>
                  <p:cNvPr id="9" name="TextBox 8"/>
                  <p:cNvSpPr txBox="1"/>
                  <p:nvPr/>
                </p:nvSpPr>
                <p:spPr>
                  <a:xfrm>
                    <a:off x="5105400" y="838200"/>
                    <a:ext cx="457200" cy="6463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3600" dirty="0" smtClean="0"/>
                      <a:t>A</a:t>
                    </a:r>
                    <a:endParaRPr lang="en-US" sz="3600" dirty="0"/>
                  </a:p>
                </p:txBody>
              </p:sp>
            </p:grpSp>
            <p:sp>
              <p:nvSpPr>
                <p:cNvPr id="10" name="TextBox 9"/>
                <p:cNvSpPr txBox="1"/>
                <p:nvPr/>
              </p:nvSpPr>
              <p:spPr>
                <a:xfrm>
                  <a:off x="2514600" y="3853962"/>
                  <a:ext cx="457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3600" dirty="0" smtClean="0"/>
                    <a:t>a</a:t>
                  </a:r>
                  <a:endParaRPr lang="en-US" sz="3600" dirty="0"/>
                </a:p>
              </p:txBody>
            </p:sp>
            <p:sp>
              <p:nvSpPr>
                <p:cNvPr id="11" name="TextBox 10"/>
                <p:cNvSpPr txBox="1"/>
                <p:nvPr/>
              </p:nvSpPr>
              <p:spPr>
                <a:xfrm>
                  <a:off x="750757" y="2438400"/>
                  <a:ext cx="457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3600" dirty="0" smtClean="0"/>
                    <a:t>c</a:t>
                  </a:r>
                  <a:endParaRPr lang="en-US" sz="3600" dirty="0"/>
                </a:p>
              </p:txBody>
            </p:sp>
            <p:sp>
              <p:nvSpPr>
                <p:cNvPr id="12" name="TextBox 11"/>
                <p:cNvSpPr txBox="1"/>
                <p:nvPr/>
              </p:nvSpPr>
              <p:spPr>
                <a:xfrm>
                  <a:off x="2667000" y="2202377"/>
                  <a:ext cx="457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3600" dirty="0" smtClean="0"/>
                    <a:t>b</a:t>
                  </a:r>
                  <a:endParaRPr lang="en-US" sz="3600" dirty="0"/>
                </a:p>
              </p:txBody>
            </p:sp>
          </p:grpSp>
          <p:sp>
            <p:nvSpPr>
              <p:cNvPr id="14" name="Isosceles Triangle 13"/>
              <p:cNvSpPr/>
              <p:nvPr/>
            </p:nvSpPr>
            <p:spPr>
              <a:xfrm>
                <a:off x="709748" y="3048000"/>
                <a:ext cx="3633652" cy="1321526"/>
              </a:xfrm>
              <a:prstGeom prst="triangle">
                <a:avLst/>
              </a:prstGeom>
              <a:gradFill flip="none" rotWithShape="1">
                <a:gsLst>
                  <a:gs pos="1100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path path="rect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Isosceles Triangle 14"/>
              <p:cNvSpPr/>
              <p:nvPr/>
            </p:nvSpPr>
            <p:spPr>
              <a:xfrm rot="19522386">
                <a:off x="-115190" y="1688673"/>
                <a:ext cx="2250462" cy="2232667"/>
              </a:xfrm>
              <a:prstGeom prst="triangle">
                <a:avLst>
                  <a:gd name="adj" fmla="val 66979"/>
                </a:avLst>
              </a:prstGeom>
              <a:blipFill>
                <a:blip r:embed="rId2"/>
                <a:tile tx="0" ty="0" sx="100000" sy="100000" flip="none" algn="tl"/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" name="Group 16"/>
            <p:cNvGrpSpPr/>
            <p:nvPr/>
          </p:nvGrpSpPr>
          <p:grpSpPr>
            <a:xfrm rot="16200000">
              <a:off x="3668955" y="1186268"/>
              <a:ext cx="4724401" cy="3270999"/>
              <a:chOff x="-115190" y="1688673"/>
              <a:chExt cx="4724401" cy="3270999"/>
            </a:xfrm>
          </p:grpSpPr>
          <p:grpSp>
            <p:nvGrpSpPr>
              <p:cNvPr id="17" name="Group 12"/>
              <p:cNvGrpSpPr/>
              <p:nvPr/>
            </p:nvGrpSpPr>
            <p:grpSpPr>
              <a:xfrm>
                <a:off x="152400" y="1713724"/>
                <a:ext cx="4456811" cy="3245948"/>
                <a:chOff x="750757" y="1447800"/>
                <a:chExt cx="3726186" cy="3058682"/>
              </a:xfrm>
            </p:grpSpPr>
            <p:grpSp>
              <p:nvGrpSpPr>
                <p:cNvPr id="18" name="Group 4"/>
                <p:cNvGrpSpPr/>
                <p:nvPr/>
              </p:nvGrpSpPr>
              <p:grpSpPr>
                <a:xfrm>
                  <a:off x="965554" y="1447800"/>
                  <a:ext cx="3511389" cy="3058682"/>
                  <a:chOff x="5080354" y="1447800"/>
                  <a:chExt cx="3511389" cy="3058682"/>
                </a:xfrm>
              </p:grpSpPr>
              <p:sp>
                <p:nvSpPr>
                  <p:cNvPr id="25" name="Right Triangle 5"/>
                  <p:cNvSpPr/>
                  <p:nvPr/>
                </p:nvSpPr>
                <p:spPr>
                  <a:xfrm>
                    <a:off x="5334000" y="1447800"/>
                    <a:ext cx="3048000" cy="2514600"/>
                  </a:xfrm>
                  <a:prstGeom prst="rtTriangle">
                    <a:avLst/>
                  </a:prstGeom>
                  <a:noFill/>
                  <a:ln>
                    <a:solidFill>
                      <a:schemeClr val="accent3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" name="TextBox 25"/>
                  <p:cNvSpPr txBox="1"/>
                  <p:nvPr/>
                </p:nvSpPr>
                <p:spPr>
                  <a:xfrm rot="5400000">
                    <a:off x="8063907" y="3978645"/>
                    <a:ext cx="515298" cy="54037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3600" dirty="0" smtClean="0"/>
                      <a:t>E</a:t>
                    </a:r>
                    <a:endParaRPr lang="en-US" sz="3600" dirty="0"/>
                  </a:p>
                </p:txBody>
              </p:sp>
              <p:sp>
                <p:nvSpPr>
                  <p:cNvPr id="27" name="TextBox 26"/>
                  <p:cNvSpPr txBox="1"/>
                  <p:nvPr/>
                </p:nvSpPr>
                <p:spPr>
                  <a:xfrm rot="5400000">
                    <a:off x="5092893" y="3906939"/>
                    <a:ext cx="515298" cy="54037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3600" dirty="0" smtClean="0"/>
                      <a:t>D</a:t>
                    </a:r>
                    <a:endParaRPr lang="en-US" sz="3600" dirty="0"/>
                  </a:p>
                </p:txBody>
              </p:sp>
            </p:grpSp>
            <p:sp>
              <p:nvSpPr>
                <p:cNvPr id="22" name="TextBox 21"/>
                <p:cNvSpPr txBox="1"/>
                <p:nvPr/>
              </p:nvSpPr>
              <p:spPr>
                <a:xfrm>
                  <a:off x="2514600" y="3853962"/>
                  <a:ext cx="457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3600" dirty="0" smtClean="0"/>
                    <a:t>a</a:t>
                  </a:r>
                  <a:endParaRPr lang="en-US" sz="3600" dirty="0"/>
                </a:p>
              </p:txBody>
            </p:sp>
            <p:sp>
              <p:nvSpPr>
                <p:cNvPr id="23" name="TextBox 22"/>
                <p:cNvSpPr txBox="1"/>
                <p:nvPr/>
              </p:nvSpPr>
              <p:spPr>
                <a:xfrm>
                  <a:off x="750757" y="2438400"/>
                  <a:ext cx="457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3600" dirty="0" smtClean="0"/>
                    <a:t>c</a:t>
                  </a:r>
                  <a:endParaRPr lang="en-US" sz="3600" dirty="0"/>
                </a:p>
              </p:txBody>
            </p:sp>
            <p:sp>
              <p:nvSpPr>
                <p:cNvPr id="24" name="TextBox 23"/>
                <p:cNvSpPr txBox="1"/>
                <p:nvPr/>
              </p:nvSpPr>
              <p:spPr>
                <a:xfrm>
                  <a:off x="2667000" y="2202377"/>
                  <a:ext cx="457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3600" dirty="0" smtClean="0"/>
                    <a:t>b</a:t>
                  </a:r>
                  <a:endParaRPr lang="en-US" sz="3600" dirty="0"/>
                </a:p>
              </p:txBody>
            </p:sp>
          </p:grpSp>
          <p:sp>
            <p:nvSpPr>
              <p:cNvPr id="19" name="Isosceles Triangle 18"/>
              <p:cNvSpPr/>
              <p:nvPr/>
            </p:nvSpPr>
            <p:spPr>
              <a:xfrm>
                <a:off x="709748" y="3048000"/>
                <a:ext cx="3633652" cy="1321526"/>
              </a:xfrm>
              <a:prstGeom prst="triangle">
                <a:avLst/>
              </a:prstGeom>
              <a:gradFill flip="none" rotWithShape="1">
                <a:gsLst>
                  <a:gs pos="1100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path path="rect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Isosceles Triangle 19"/>
              <p:cNvSpPr/>
              <p:nvPr/>
            </p:nvSpPr>
            <p:spPr>
              <a:xfrm rot="19522386">
                <a:off x="-115190" y="1688673"/>
                <a:ext cx="2250462" cy="2232667"/>
              </a:xfrm>
              <a:prstGeom prst="triangle">
                <a:avLst>
                  <a:gd name="adj" fmla="val 66979"/>
                </a:avLst>
              </a:prstGeom>
              <a:blipFill>
                <a:blip r:embed="rId2"/>
                <a:tile tx="0" ty="0" sx="100000" sy="100000" flip="none" algn="tl"/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37" name="TextBox 36"/>
          <p:cNvSpPr txBox="1"/>
          <p:nvPr/>
        </p:nvSpPr>
        <p:spPr>
          <a:xfrm>
            <a:off x="838200" y="4800600"/>
            <a:ext cx="701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কোণ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BCA +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কোণ</a:t>
            </a:r>
            <a:r>
              <a:rPr lang="bn-BD" sz="3600" dirty="0" smtClean="0"/>
              <a:t> </a:t>
            </a:r>
            <a:r>
              <a:rPr lang="en-US" sz="3600" dirty="0" smtClean="0"/>
              <a:t>ECD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= 90</a:t>
            </a:r>
            <a:r>
              <a:rPr lang="en-US" sz="3600" baseline="30000" dirty="0" smtClean="0">
                <a:latin typeface="NikoshBAN" pitchFamily="2" charset="0"/>
                <a:cs typeface="NikoshBAN" pitchFamily="2" charset="0"/>
              </a:rPr>
              <a:t>0</a:t>
            </a:r>
            <a:endParaRPr lang="en-US" sz="3600" baseline="30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355034" y="1219200"/>
            <a:ext cx="685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n w="12700"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√</a:t>
            </a:r>
            <a:endParaRPr lang="en-US" dirty="0">
              <a:ln w="12700"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562600" y="2971800"/>
            <a:ext cx="685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n w="12700"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√</a:t>
            </a:r>
            <a:endParaRPr lang="en-US" dirty="0">
              <a:ln w="12700"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886200" y="3048000"/>
            <a:ext cx="685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n w="12700"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×</a:t>
            </a:r>
            <a:endParaRPr lang="en-US" dirty="0">
              <a:ln w="12700"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90800" y="304800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প্রমাণ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2" name="Group 29"/>
          <p:cNvGrpSpPr/>
          <p:nvPr/>
        </p:nvGrpSpPr>
        <p:grpSpPr>
          <a:xfrm>
            <a:off x="600155" y="-76199"/>
            <a:ext cx="7781845" cy="4724401"/>
            <a:chOff x="-115190" y="459567"/>
            <a:chExt cx="7781845" cy="4724401"/>
          </a:xfrm>
        </p:grpSpPr>
        <p:grpSp>
          <p:nvGrpSpPr>
            <p:cNvPr id="3" name="Group 15"/>
            <p:cNvGrpSpPr/>
            <p:nvPr/>
          </p:nvGrpSpPr>
          <p:grpSpPr>
            <a:xfrm>
              <a:off x="-115190" y="1066800"/>
              <a:ext cx="4929238" cy="3962400"/>
              <a:chOff x="-115190" y="1066800"/>
              <a:chExt cx="4929238" cy="3962400"/>
            </a:xfrm>
          </p:grpSpPr>
          <p:grpSp>
            <p:nvGrpSpPr>
              <p:cNvPr id="5" name="Group 12"/>
              <p:cNvGrpSpPr/>
              <p:nvPr/>
            </p:nvGrpSpPr>
            <p:grpSpPr>
              <a:xfrm>
                <a:off x="152400" y="1066800"/>
                <a:ext cx="4661648" cy="3962400"/>
                <a:chOff x="750757" y="838200"/>
                <a:chExt cx="3897443" cy="3733800"/>
              </a:xfrm>
            </p:grpSpPr>
            <p:grpSp>
              <p:nvGrpSpPr>
                <p:cNvPr id="13" name="Group 4"/>
                <p:cNvGrpSpPr/>
                <p:nvPr/>
              </p:nvGrpSpPr>
              <p:grpSpPr>
                <a:xfrm>
                  <a:off x="990600" y="838200"/>
                  <a:ext cx="3657600" cy="3733800"/>
                  <a:chOff x="5105400" y="838200"/>
                  <a:chExt cx="3657600" cy="3733800"/>
                </a:xfrm>
              </p:grpSpPr>
              <p:sp>
                <p:nvSpPr>
                  <p:cNvPr id="6" name="Right Triangle 5"/>
                  <p:cNvSpPr/>
                  <p:nvPr/>
                </p:nvSpPr>
                <p:spPr>
                  <a:xfrm>
                    <a:off x="5334000" y="1447800"/>
                    <a:ext cx="3048000" cy="2514600"/>
                  </a:xfrm>
                  <a:prstGeom prst="rtTriangle">
                    <a:avLst/>
                  </a:prstGeom>
                  <a:noFill/>
                  <a:ln>
                    <a:solidFill>
                      <a:schemeClr val="accent3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" name="TextBox 6"/>
                  <p:cNvSpPr txBox="1"/>
                  <p:nvPr/>
                </p:nvSpPr>
                <p:spPr>
                  <a:xfrm>
                    <a:off x="8305800" y="3925669"/>
                    <a:ext cx="457200" cy="6463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3600" dirty="0" smtClean="0"/>
                      <a:t>C</a:t>
                    </a:r>
                    <a:endParaRPr lang="en-US" sz="3600" dirty="0"/>
                  </a:p>
                </p:txBody>
              </p:sp>
              <p:sp>
                <p:nvSpPr>
                  <p:cNvPr id="8" name="TextBox 7"/>
                  <p:cNvSpPr txBox="1"/>
                  <p:nvPr/>
                </p:nvSpPr>
                <p:spPr>
                  <a:xfrm>
                    <a:off x="5105400" y="3853961"/>
                    <a:ext cx="457200" cy="6463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3600" dirty="0" smtClean="0"/>
                      <a:t>B</a:t>
                    </a:r>
                    <a:endParaRPr lang="en-US" sz="3600" dirty="0"/>
                  </a:p>
                </p:txBody>
              </p:sp>
              <p:sp>
                <p:nvSpPr>
                  <p:cNvPr id="9" name="TextBox 8"/>
                  <p:cNvSpPr txBox="1"/>
                  <p:nvPr/>
                </p:nvSpPr>
                <p:spPr>
                  <a:xfrm>
                    <a:off x="5105400" y="838200"/>
                    <a:ext cx="457200" cy="6463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3600" dirty="0" smtClean="0"/>
                      <a:t>A</a:t>
                    </a:r>
                    <a:endParaRPr lang="en-US" sz="3600" dirty="0"/>
                  </a:p>
                </p:txBody>
              </p:sp>
            </p:grpSp>
            <p:sp>
              <p:nvSpPr>
                <p:cNvPr id="10" name="TextBox 9"/>
                <p:cNvSpPr txBox="1"/>
                <p:nvPr/>
              </p:nvSpPr>
              <p:spPr>
                <a:xfrm>
                  <a:off x="2514600" y="3853962"/>
                  <a:ext cx="457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3600" dirty="0" smtClean="0"/>
                    <a:t>a</a:t>
                  </a:r>
                  <a:endParaRPr lang="en-US" sz="3600" dirty="0"/>
                </a:p>
              </p:txBody>
            </p:sp>
            <p:sp>
              <p:nvSpPr>
                <p:cNvPr id="11" name="TextBox 10"/>
                <p:cNvSpPr txBox="1"/>
                <p:nvPr/>
              </p:nvSpPr>
              <p:spPr>
                <a:xfrm>
                  <a:off x="750757" y="2438400"/>
                  <a:ext cx="457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3600" dirty="0" smtClean="0"/>
                    <a:t>c</a:t>
                  </a:r>
                  <a:endParaRPr lang="en-US" sz="3600" dirty="0"/>
                </a:p>
              </p:txBody>
            </p:sp>
            <p:sp>
              <p:nvSpPr>
                <p:cNvPr id="12" name="TextBox 11"/>
                <p:cNvSpPr txBox="1"/>
                <p:nvPr/>
              </p:nvSpPr>
              <p:spPr>
                <a:xfrm>
                  <a:off x="2667000" y="2202377"/>
                  <a:ext cx="457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3600" dirty="0" smtClean="0"/>
                    <a:t>b</a:t>
                  </a:r>
                  <a:endParaRPr lang="en-US" sz="3600" dirty="0"/>
                </a:p>
              </p:txBody>
            </p:sp>
          </p:grpSp>
          <p:sp>
            <p:nvSpPr>
              <p:cNvPr id="14" name="Isosceles Triangle 13"/>
              <p:cNvSpPr/>
              <p:nvPr/>
            </p:nvSpPr>
            <p:spPr>
              <a:xfrm>
                <a:off x="709748" y="3048000"/>
                <a:ext cx="3633652" cy="1321526"/>
              </a:xfrm>
              <a:prstGeom prst="triangle">
                <a:avLst/>
              </a:prstGeom>
              <a:gradFill flip="none" rotWithShape="1">
                <a:gsLst>
                  <a:gs pos="1100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path path="rect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Isosceles Triangle 14"/>
              <p:cNvSpPr/>
              <p:nvPr/>
            </p:nvSpPr>
            <p:spPr>
              <a:xfrm rot="19522386">
                <a:off x="-115190" y="1688673"/>
                <a:ext cx="2250462" cy="2232667"/>
              </a:xfrm>
              <a:prstGeom prst="triangle">
                <a:avLst>
                  <a:gd name="adj" fmla="val 66979"/>
                </a:avLst>
              </a:prstGeom>
              <a:blipFill>
                <a:blip r:embed="rId2"/>
                <a:tile tx="0" ty="0" sx="100000" sy="100000" flip="none" algn="tl"/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" name="Group 16"/>
            <p:cNvGrpSpPr/>
            <p:nvPr/>
          </p:nvGrpSpPr>
          <p:grpSpPr>
            <a:xfrm rot="16200000">
              <a:off x="3668955" y="1186268"/>
              <a:ext cx="4724401" cy="3270999"/>
              <a:chOff x="-115190" y="1688673"/>
              <a:chExt cx="4724401" cy="3270999"/>
            </a:xfrm>
          </p:grpSpPr>
          <p:grpSp>
            <p:nvGrpSpPr>
              <p:cNvPr id="17" name="Group 12"/>
              <p:cNvGrpSpPr/>
              <p:nvPr/>
            </p:nvGrpSpPr>
            <p:grpSpPr>
              <a:xfrm>
                <a:off x="152400" y="1713724"/>
                <a:ext cx="4456811" cy="3245948"/>
                <a:chOff x="750757" y="1447800"/>
                <a:chExt cx="3726186" cy="3058682"/>
              </a:xfrm>
            </p:grpSpPr>
            <p:grpSp>
              <p:nvGrpSpPr>
                <p:cNvPr id="18" name="Group 4"/>
                <p:cNvGrpSpPr/>
                <p:nvPr/>
              </p:nvGrpSpPr>
              <p:grpSpPr>
                <a:xfrm>
                  <a:off x="965554" y="1447800"/>
                  <a:ext cx="3511389" cy="3058682"/>
                  <a:chOff x="5080354" y="1447800"/>
                  <a:chExt cx="3511389" cy="3058682"/>
                </a:xfrm>
              </p:grpSpPr>
              <p:sp>
                <p:nvSpPr>
                  <p:cNvPr id="25" name="Right Triangle 5"/>
                  <p:cNvSpPr/>
                  <p:nvPr/>
                </p:nvSpPr>
                <p:spPr>
                  <a:xfrm>
                    <a:off x="5334000" y="1447800"/>
                    <a:ext cx="3048000" cy="2514600"/>
                  </a:xfrm>
                  <a:prstGeom prst="rtTriangle">
                    <a:avLst/>
                  </a:prstGeom>
                  <a:noFill/>
                  <a:ln>
                    <a:solidFill>
                      <a:schemeClr val="accent3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" name="TextBox 25"/>
                  <p:cNvSpPr txBox="1"/>
                  <p:nvPr/>
                </p:nvSpPr>
                <p:spPr>
                  <a:xfrm rot="5400000">
                    <a:off x="8063907" y="3978645"/>
                    <a:ext cx="515298" cy="54037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3600" dirty="0" smtClean="0"/>
                      <a:t>E</a:t>
                    </a:r>
                    <a:endParaRPr lang="en-US" sz="3600" dirty="0"/>
                  </a:p>
                </p:txBody>
              </p:sp>
              <p:sp>
                <p:nvSpPr>
                  <p:cNvPr id="27" name="TextBox 26"/>
                  <p:cNvSpPr txBox="1"/>
                  <p:nvPr/>
                </p:nvSpPr>
                <p:spPr>
                  <a:xfrm rot="5400000">
                    <a:off x="5092893" y="3906939"/>
                    <a:ext cx="515298" cy="54037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3600" dirty="0" smtClean="0"/>
                      <a:t>D</a:t>
                    </a:r>
                    <a:endParaRPr lang="en-US" sz="3600" dirty="0"/>
                  </a:p>
                </p:txBody>
              </p:sp>
            </p:grpSp>
            <p:sp>
              <p:nvSpPr>
                <p:cNvPr id="22" name="TextBox 21"/>
                <p:cNvSpPr txBox="1"/>
                <p:nvPr/>
              </p:nvSpPr>
              <p:spPr>
                <a:xfrm>
                  <a:off x="2514600" y="3853962"/>
                  <a:ext cx="457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3600" dirty="0" smtClean="0"/>
                    <a:t>a</a:t>
                  </a:r>
                  <a:endParaRPr lang="en-US" sz="3600" dirty="0"/>
                </a:p>
              </p:txBody>
            </p:sp>
            <p:sp>
              <p:nvSpPr>
                <p:cNvPr id="23" name="TextBox 22"/>
                <p:cNvSpPr txBox="1"/>
                <p:nvPr/>
              </p:nvSpPr>
              <p:spPr>
                <a:xfrm>
                  <a:off x="750757" y="2438400"/>
                  <a:ext cx="457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3600" dirty="0" smtClean="0"/>
                    <a:t>c</a:t>
                  </a:r>
                  <a:endParaRPr lang="en-US" sz="3600" dirty="0"/>
                </a:p>
              </p:txBody>
            </p:sp>
            <p:sp>
              <p:nvSpPr>
                <p:cNvPr id="24" name="TextBox 23"/>
                <p:cNvSpPr txBox="1"/>
                <p:nvPr/>
              </p:nvSpPr>
              <p:spPr>
                <a:xfrm>
                  <a:off x="2667000" y="2202377"/>
                  <a:ext cx="457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3600" dirty="0" smtClean="0"/>
                    <a:t>b</a:t>
                  </a:r>
                  <a:endParaRPr lang="en-US" sz="3600" dirty="0"/>
                </a:p>
              </p:txBody>
            </p:sp>
          </p:grpSp>
          <p:sp>
            <p:nvSpPr>
              <p:cNvPr id="19" name="Isosceles Triangle 18"/>
              <p:cNvSpPr/>
              <p:nvPr/>
            </p:nvSpPr>
            <p:spPr>
              <a:xfrm>
                <a:off x="709748" y="3048000"/>
                <a:ext cx="3633652" cy="1321526"/>
              </a:xfrm>
              <a:prstGeom prst="triangle">
                <a:avLst/>
              </a:prstGeom>
              <a:gradFill flip="none" rotWithShape="1">
                <a:gsLst>
                  <a:gs pos="1100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path path="rect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Isosceles Triangle 19"/>
              <p:cNvSpPr/>
              <p:nvPr/>
            </p:nvSpPr>
            <p:spPr>
              <a:xfrm rot="19522386">
                <a:off x="-115190" y="1688673"/>
                <a:ext cx="2250462" cy="2232667"/>
              </a:xfrm>
              <a:prstGeom prst="triangle">
                <a:avLst>
                  <a:gd name="adj" fmla="val 66979"/>
                </a:avLst>
              </a:prstGeom>
              <a:blipFill>
                <a:blip r:embed="rId2"/>
                <a:tile tx="0" ty="0" sx="100000" sy="100000" flip="none" algn="tl"/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37" name="TextBox 36"/>
          <p:cNvSpPr txBox="1"/>
          <p:nvPr/>
        </p:nvSpPr>
        <p:spPr>
          <a:xfrm>
            <a:off x="838200" y="4800600"/>
            <a:ext cx="701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কোণ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ACE = 90</a:t>
            </a:r>
            <a:r>
              <a:rPr lang="en-US" sz="3600" baseline="30000" dirty="0" smtClean="0">
                <a:latin typeface="NikoshBAN" pitchFamily="2" charset="0"/>
                <a:cs typeface="NikoshBAN" pitchFamily="2" charset="0"/>
              </a:rPr>
              <a:t>0</a:t>
            </a:r>
            <a:endParaRPr lang="en-US" sz="3600" baseline="30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355034" y="1219200"/>
            <a:ext cx="685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n w="12700"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√</a:t>
            </a:r>
            <a:endParaRPr lang="en-US" dirty="0">
              <a:ln w="12700"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562600" y="2971800"/>
            <a:ext cx="685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n w="12700"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√</a:t>
            </a:r>
            <a:endParaRPr lang="en-US" dirty="0">
              <a:ln w="12700"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886200" y="3048000"/>
            <a:ext cx="685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n w="12700"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×</a:t>
            </a:r>
            <a:endParaRPr lang="en-US" dirty="0">
              <a:ln w="12700"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724400" y="2565737"/>
            <a:ext cx="685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n w="12700"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?</a:t>
            </a:r>
            <a:endParaRPr lang="en-US" dirty="0">
              <a:ln w="12700"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419600" y="28194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90</a:t>
            </a:r>
            <a:r>
              <a:rPr lang="en-US" sz="3600" baseline="30000" dirty="0" smtClean="0">
                <a:latin typeface="NikoshBAN" pitchFamily="2" charset="0"/>
                <a:cs typeface="NikoshBAN" pitchFamily="2" charset="0"/>
              </a:rPr>
              <a:t>0</a:t>
            </a:r>
            <a:endParaRPr lang="en-US" sz="3600" baseline="30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3" grpId="0"/>
      <p:bldP spid="33" grpId="1"/>
      <p:bldP spid="3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685800" y="838200"/>
            <a:ext cx="3657600" cy="3694331"/>
            <a:chOff x="5105400" y="838200"/>
            <a:chExt cx="3657600" cy="3694331"/>
          </a:xfrm>
        </p:grpSpPr>
        <p:sp>
          <p:nvSpPr>
            <p:cNvPr id="6" name="Right Triangle 5"/>
            <p:cNvSpPr/>
            <p:nvPr/>
          </p:nvSpPr>
          <p:spPr>
            <a:xfrm>
              <a:off x="5334000" y="1447800"/>
              <a:ext cx="3048000" cy="2514600"/>
            </a:xfrm>
            <a:prstGeom prst="rtTriangle">
              <a:avLst/>
            </a:prstGeom>
            <a:no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8305800" y="3611380"/>
              <a:ext cx="457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/>
                <a:t>F</a:t>
              </a:r>
              <a:endParaRPr lang="en-US" sz="36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105400" y="3886200"/>
              <a:ext cx="457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/>
                <a:t>E</a:t>
              </a:r>
              <a:endParaRPr lang="en-US" sz="36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105400" y="838200"/>
              <a:ext cx="457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/>
                <a:t>D</a:t>
              </a:r>
              <a:endParaRPr lang="en-US" sz="3600" dirty="0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09600" y="4907280"/>
            <a:ext cx="4648200" cy="655320"/>
            <a:chOff x="1828800" y="4831080"/>
            <a:chExt cx="4724400" cy="655320"/>
          </a:xfrm>
        </p:grpSpPr>
        <p:sp>
          <p:nvSpPr>
            <p:cNvPr id="7" name="TextBox 6"/>
            <p:cNvSpPr txBox="1"/>
            <p:nvPr/>
          </p:nvSpPr>
          <p:spPr>
            <a:xfrm>
              <a:off x="2743200" y="4840069"/>
              <a:ext cx="3810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3600" dirty="0" smtClean="0">
                  <a:latin typeface="NikoshBAN" pitchFamily="2" charset="0"/>
                  <a:cs typeface="NikoshBAN" pitchFamily="2" charset="0"/>
                </a:rPr>
                <a:t>একটি সমকোণী ত্রিভুজ </a:t>
              </a:r>
              <a:endParaRPr lang="en-US" sz="36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20" name="Isosceles Triangle 19"/>
            <p:cNvSpPr/>
            <p:nvPr/>
          </p:nvSpPr>
          <p:spPr>
            <a:xfrm>
              <a:off x="1828800" y="4953000"/>
              <a:ext cx="381000" cy="3810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042160" y="4831080"/>
              <a:ext cx="1219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/>
                <a:t>DEF</a:t>
              </a:r>
              <a:endParaRPr lang="en-US" sz="3600" dirty="0"/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4800600" y="1447800"/>
            <a:ext cx="4267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কারণঃ যে ত্রিভুজের একটি কোণ সমকোণ বা ৯০ ডিগ্রী তাকে সমকোণী ত্রিভুজ বলে।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এখানে              এর   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6058146" y="3048000"/>
            <a:ext cx="1409454" cy="646331"/>
            <a:chOff x="5715000" y="4876800"/>
            <a:chExt cx="1409454" cy="646331"/>
          </a:xfrm>
        </p:grpSpPr>
        <p:sp>
          <p:nvSpPr>
            <p:cNvPr id="24" name="Isosceles Triangle 23"/>
            <p:cNvSpPr/>
            <p:nvPr/>
          </p:nvSpPr>
          <p:spPr>
            <a:xfrm>
              <a:off x="5715000" y="4998720"/>
              <a:ext cx="374855" cy="3810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924919" y="4876800"/>
              <a:ext cx="119953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/>
                <a:t>DEF</a:t>
              </a:r>
              <a:endParaRPr lang="en-US" sz="3600" dirty="0"/>
            </a:p>
          </p:txBody>
        </p:sp>
      </p:grpSp>
      <p:graphicFrame>
        <p:nvGraphicFramePr>
          <p:cNvPr id="27" name="Object 26"/>
          <p:cNvGraphicFramePr>
            <a:graphicFrameLocks noChangeAspect="1"/>
          </p:cNvGraphicFramePr>
          <p:nvPr/>
        </p:nvGraphicFramePr>
        <p:xfrm>
          <a:off x="5029200" y="3657600"/>
          <a:ext cx="1549400" cy="533400"/>
        </p:xfrm>
        <a:graphic>
          <a:graphicData uri="http://schemas.openxmlformats.org/presentationml/2006/ole">
            <p:oleObj spid="_x0000_s1027" name="Equation" r:id="rId3" imgW="634680" imgH="203040" progId="Equation.3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944880" y="3429000"/>
          <a:ext cx="619125" cy="533400"/>
        </p:xfrm>
        <a:graphic>
          <a:graphicData uri="http://schemas.openxmlformats.org/presentationml/2006/ole">
            <p:oleObj spid="_x0000_s1028" name="Equation" r:id="rId4" imgW="253800" imgH="203040" progId="Equation.3">
              <p:embed/>
            </p:oleObj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0" y="0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পূর্ব ধারণা যাচাই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0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প্রমাণ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13" name="Group 4"/>
          <p:cNvGrpSpPr/>
          <p:nvPr/>
        </p:nvGrpSpPr>
        <p:grpSpPr>
          <a:xfrm>
            <a:off x="1066800" y="531034"/>
            <a:ext cx="4374777" cy="3962400"/>
            <a:chOff x="5105400" y="838200"/>
            <a:chExt cx="3657600" cy="3733800"/>
          </a:xfrm>
        </p:grpSpPr>
        <p:sp>
          <p:nvSpPr>
            <p:cNvPr id="6" name="Right Triangle 5"/>
            <p:cNvSpPr/>
            <p:nvPr/>
          </p:nvSpPr>
          <p:spPr>
            <a:xfrm>
              <a:off x="5334000" y="1447800"/>
              <a:ext cx="3048000" cy="2514600"/>
            </a:xfrm>
            <a:prstGeom prst="rtTriangle">
              <a:avLst/>
            </a:prstGeom>
            <a:no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8305800" y="3925669"/>
              <a:ext cx="457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/>
                <a:t>C</a:t>
              </a:r>
              <a:endParaRPr lang="en-US" sz="36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105400" y="3853961"/>
              <a:ext cx="457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/>
                <a:t>B</a:t>
              </a:r>
              <a:endParaRPr lang="en-US" sz="36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105400" y="838200"/>
              <a:ext cx="457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/>
                <a:t>A</a:t>
              </a:r>
              <a:endParaRPr lang="en-US" sz="3600" dirty="0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977440" y="3731434"/>
            <a:ext cx="546847" cy="6859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a</a:t>
            </a:r>
            <a:endParaRPr lang="en-US" sz="3600" dirty="0"/>
          </a:p>
        </p:txBody>
      </p:sp>
      <p:sp>
        <p:nvSpPr>
          <p:cNvPr id="11" name="TextBox 10"/>
          <p:cNvSpPr txBox="1"/>
          <p:nvPr/>
        </p:nvSpPr>
        <p:spPr>
          <a:xfrm>
            <a:off x="867745" y="2229205"/>
            <a:ext cx="546847" cy="6859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c</a:t>
            </a:r>
            <a:endParaRPr lang="en-US" sz="3600" dirty="0"/>
          </a:p>
        </p:txBody>
      </p:sp>
      <p:sp>
        <p:nvSpPr>
          <p:cNvPr id="12" name="TextBox 11"/>
          <p:cNvSpPr txBox="1"/>
          <p:nvPr/>
        </p:nvSpPr>
        <p:spPr>
          <a:xfrm>
            <a:off x="3159722" y="1978732"/>
            <a:ext cx="546847" cy="6859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b</a:t>
            </a:r>
            <a:endParaRPr lang="en-US" sz="3600" dirty="0"/>
          </a:p>
        </p:txBody>
      </p:sp>
      <p:grpSp>
        <p:nvGrpSpPr>
          <p:cNvPr id="18" name="Group 4"/>
          <p:cNvGrpSpPr/>
          <p:nvPr/>
        </p:nvGrpSpPr>
        <p:grpSpPr>
          <a:xfrm rot="16200000">
            <a:off x="4659077" y="429773"/>
            <a:ext cx="4199897" cy="3245948"/>
            <a:chOff x="5080354" y="1447800"/>
            <a:chExt cx="3511389" cy="3058682"/>
          </a:xfrm>
        </p:grpSpPr>
        <p:sp>
          <p:nvSpPr>
            <p:cNvPr id="25" name="Right Triangle 5"/>
            <p:cNvSpPr/>
            <p:nvPr/>
          </p:nvSpPr>
          <p:spPr>
            <a:xfrm>
              <a:off x="5334000" y="1447800"/>
              <a:ext cx="3048000" cy="2514600"/>
            </a:xfrm>
            <a:prstGeom prst="rtTriangle">
              <a:avLst/>
            </a:prstGeom>
            <a:no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/>
            <p:cNvSpPr txBox="1"/>
            <p:nvPr/>
          </p:nvSpPr>
          <p:spPr>
            <a:xfrm rot="5400000">
              <a:off x="8063907" y="3978645"/>
              <a:ext cx="515298" cy="5403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/>
                <a:t>E</a:t>
              </a:r>
              <a:endParaRPr lang="en-US" sz="3600" dirty="0"/>
            </a:p>
          </p:txBody>
        </p:sp>
        <p:sp>
          <p:nvSpPr>
            <p:cNvPr id="27" name="TextBox 26"/>
            <p:cNvSpPr txBox="1"/>
            <p:nvPr/>
          </p:nvSpPr>
          <p:spPr>
            <a:xfrm rot="5400000">
              <a:off x="5092893" y="3906939"/>
              <a:ext cx="515298" cy="5403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/>
                <a:t>D</a:t>
              </a:r>
              <a:endParaRPr lang="en-US" sz="3600" dirty="0"/>
            </a:p>
          </p:txBody>
        </p:sp>
      </p:grpSp>
      <p:sp>
        <p:nvSpPr>
          <p:cNvPr id="22" name="TextBox 21"/>
          <p:cNvSpPr txBox="1"/>
          <p:nvPr/>
        </p:nvSpPr>
        <p:spPr>
          <a:xfrm rot="16200000">
            <a:off x="7759058" y="1654542"/>
            <a:ext cx="546847" cy="6859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a</a:t>
            </a:r>
            <a:endParaRPr lang="en-US" sz="3600" dirty="0"/>
          </a:p>
        </p:txBody>
      </p:sp>
      <p:sp>
        <p:nvSpPr>
          <p:cNvPr id="23" name="TextBox 22"/>
          <p:cNvSpPr txBox="1"/>
          <p:nvPr/>
        </p:nvSpPr>
        <p:spPr>
          <a:xfrm rot="16200000">
            <a:off x="6256829" y="3764237"/>
            <a:ext cx="546847" cy="6859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c</a:t>
            </a:r>
            <a:endParaRPr lang="en-US" sz="3600" dirty="0"/>
          </a:p>
        </p:txBody>
      </p:sp>
      <p:sp>
        <p:nvSpPr>
          <p:cNvPr id="24" name="TextBox 23"/>
          <p:cNvSpPr txBox="1"/>
          <p:nvPr/>
        </p:nvSpPr>
        <p:spPr>
          <a:xfrm rot="16200000">
            <a:off x="6006356" y="1472260"/>
            <a:ext cx="546847" cy="6859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b</a:t>
            </a:r>
            <a:endParaRPr lang="en-US" sz="3600" dirty="0"/>
          </a:p>
        </p:txBody>
      </p:sp>
      <p:sp>
        <p:nvSpPr>
          <p:cNvPr id="37" name="TextBox 36"/>
          <p:cNvSpPr txBox="1"/>
          <p:nvPr/>
        </p:nvSpPr>
        <p:spPr>
          <a:xfrm>
            <a:off x="304800" y="4355052"/>
            <a:ext cx="868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সমকোণী ত্রিভুজের ক্ষেত্রফল =   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×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ভূমি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×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উচ্চতা</a:t>
            </a:r>
            <a:endParaRPr lang="en-US" sz="3600" baseline="30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Right Triangle 18"/>
          <p:cNvSpPr/>
          <p:nvPr/>
        </p:nvSpPr>
        <p:spPr>
          <a:xfrm rot="18387562">
            <a:off x="2343992" y="-1552405"/>
            <a:ext cx="4509805" cy="4492549"/>
          </a:xfrm>
          <a:prstGeom prst="rtTriangle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5486400" y="4350273"/>
          <a:ext cx="372028" cy="711201"/>
        </p:xfrm>
        <a:graphic>
          <a:graphicData uri="http://schemas.openxmlformats.org/presentationml/2006/ole">
            <p:oleObj spid="_x0000_s15362" name="Equation" r:id="rId3" imgW="139680" imgH="406080" progId="Equation.3">
              <p:embed/>
            </p:oleObj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609600" y="4953000"/>
            <a:ext cx="388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dirty="0" smtClean="0">
                <a:cs typeface="NikoshBAN" pitchFamily="2" charset="0"/>
              </a:rPr>
              <a:t>∆ABC </a:t>
            </a:r>
            <a:r>
              <a:rPr lang="bn-BD" sz="3600" dirty="0" smtClean="0">
                <a:cs typeface="NikoshBAN" pitchFamily="2" charset="0"/>
              </a:rPr>
              <a:t>এর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ক্ষেত্রফল =</a:t>
            </a:r>
            <a:endParaRPr lang="en-US" sz="3600" dirty="0"/>
          </a:p>
        </p:txBody>
      </p:sp>
      <p:sp>
        <p:nvSpPr>
          <p:cNvPr id="31" name="TextBox 30"/>
          <p:cNvSpPr txBox="1"/>
          <p:nvPr/>
        </p:nvSpPr>
        <p:spPr>
          <a:xfrm>
            <a:off x="609600" y="5525869"/>
            <a:ext cx="388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dirty="0" smtClean="0">
                <a:cs typeface="NikoshBAN" pitchFamily="2" charset="0"/>
              </a:rPr>
              <a:t>∆ACE </a:t>
            </a:r>
            <a:r>
              <a:rPr lang="bn-BD" sz="3600" dirty="0" smtClean="0">
                <a:cs typeface="NikoshBAN" pitchFamily="2" charset="0"/>
              </a:rPr>
              <a:t>এর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ক্ষেত্রফল =</a:t>
            </a:r>
            <a:endParaRPr lang="en-US" sz="3600" dirty="0"/>
          </a:p>
        </p:txBody>
      </p:sp>
      <p:sp>
        <p:nvSpPr>
          <p:cNvPr id="32" name="TextBox 31"/>
          <p:cNvSpPr txBox="1"/>
          <p:nvPr/>
        </p:nvSpPr>
        <p:spPr>
          <a:xfrm>
            <a:off x="609600" y="6059269"/>
            <a:ext cx="388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dirty="0" smtClean="0">
                <a:cs typeface="NikoshBAN" pitchFamily="2" charset="0"/>
              </a:rPr>
              <a:t>∆ECD </a:t>
            </a:r>
            <a:r>
              <a:rPr lang="bn-BD" sz="3600" dirty="0" smtClean="0">
                <a:cs typeface="NikoshBAN" pitchFamily="2" charset="0"/>
              </a:rPr>
              <a:t>এর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ক্ষেত্রফল =</a:t>
            </a:r>
            <a:endParaRPr lang="en-US" sz="3600" dirty="0"/>
          </a:p>
        </p:txBody>
      </p:sp>
      <p:grpSp>
        <p:nvGrpSpPr>
          <p:cNvPr id="43" name="Group 42"/>
          <p:cNvGrpSpPr/>
          <p:nvPr/>
        </p:nvGrpSpPr>
        <p:grpSpPr>
          <a:xfrm>
            <a:off x="228600" y="4916269"/>
            <a:ext cx="8763000" cy="1789331"/>
            <a:chOff x="228600" y="4916269"/>
            <a:chExt cx="8763000" cy="1789331"/>
          </a:xfrm>
        </p:grpSpPr>
        <p:grpSp>
          <p:nvGrpSpPr>
            <p:cNvPr id="33" name="Group 32"/>
            <p:cNvGrpSpPr/>
            <p:nvPr/>
          </p:nvGrpSpPr>
          <p:grpSpPr>
            <a:xfrm>
              <a:off x="228600" y="4916269"/>
              <a:ext cx="8763000" cy="647903"/>
              <a:chOff x="228600" y="4916269"/>
              <a:chExt cx="8763000" cy="647903"/>
            </a:xfrm>
          </p:grpSpPr>
          <p:sp>
            <p:nvSpPr>
              <p:cNvPr id="21" name="TextBox 20"/>
              <p:cNvSpPr txBox="1"/>
              <p:nvPr/>
            </p:nvSpPr>
            <p:spPr>
              <a:xfrm>
                <a:off x="228600" y="4916269"/>
                <a:ext cx="87630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                              ×</a:t>
                </a:r>
                <a:r>
                  <a:rPr lang="bn-BD" sz="36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a ×</a:t>
                </a:r>
                <a:r>
                  <a:rPr lang="bn-BD" sz="36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c =     ac</a:t>
                </a:r>
                <a:endParaRPr lang="en-US" sz="3600" baseline="30000" dirty="0">
                  <a:latin typeface="NikoshBAN" pitchFamily="2" charset="0"/>
                  <a:cs typeface="NikoshBAN" pitchFamily="2" charset="0"/>
                </a:endParaRPr>
              </a:p>
            </p:txBody>
          </p:sp>
          <p:graphicFrame>
            <p:nvGraphicFramePr>
              <p:cNvPr id="28" name="Object 27"/>
              <p:cNvGraphicFramePr>
                <a:graphicFrameLocks noChangeAspect="1"/>
              </p:cNvGraphicFramePr>
              <p:nvPr/>
            </p:nvGraphicFramePr>
            <p:xfrm>
              <a:off x="4610100" y="4971156"/>
              <a:ext cx="384342" cy="590550"/>
            </p:xfrm>
            <a:graphic>
              <a:graphicData uri="http://schemas.openxmlformats.org/presentationml/2006/ole">
                <p:oleObj spid="_x0000_s15363" name="Equation" r:id="rId4" imgW="152280" imgH="393480" progId="Equation.3">
                  <p:embed/>
                </p:oleObj>
              </a:graphicData>
            </a:graphic>
          </p:graphicFrame>
          <p:graphicFrame>
            <p:nvGraphicFramePr>
              <p:cNvPr id="15364" name="Object 4"/>
              <p:cNvGraphicFramePr>
                <a:graphicFrameLocks noChangeAspect="1"/>
              </p:cNvGraphicFramePr>
              <p:nvPr/>
            </p:nvGraphicFramePr>
            <p:xfrm>
              <a:off x="6893546" y="4973622"/>
              <a:ext cx="384342" cy="590550"/>
            </p:xfrm>
            <a:graphic>
              <a:graphicData uri="http://schemas.openxmlformats.org/presentationml/2006/ole">
                <p:oleObj spid="_x0000_s15364" name="Equation" r:id="rId5" imgW="152280" imgH="393480" progId="Equation.3">
                  <p:embed/>
                </p:oleObj>
              </a:graphicData>
            </a:graphic>
          </p:graphicFrame>
        </p:grpSp>
        <p:grpSp>
          <p:nvGrpSpPr>
            <p:cNvPr id="34" name="Group 33"/>
            <p:cNvGrpSpPr/>
            <p:nvPr/>
          </p:nvGrpSpPr>
          <p:grpSpPr>
            <a:xfrm>
              <a:off x="228600" y="5486400"/>
              <a:ext cx="8763000" cy="647903"/>
              <a:chOff x="228600" y="4916269"/>
              <a:chExt cx="8763000" cy="647903"/>
            </a:xfrm>
          </p:grpSpPr>
          <p:sp>
            <p:nvSpPr>
              <p:cNvPr id="35" name="TextBox 34"/>
              <p:cNvSpPr txBox="1"/>
              <p:nvPr/>
            </p:nvSpPr>
            <p:spPr>
              <a:xfrm>
                <a:off x="228600" y="4916269"/>
                <a:ext cx="87630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                              ×</a:t>
                </a:r>
                <a:r>
                  <a:rPr lang="bn-BD" sz="36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b ×</a:t>
                </a:r>
                <a:r>
                  <a:rPr lang="bn-BD" sz="36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b =     b</a:t>
                </a:r>
                <a:r>
                  <a:rPr lang="en-US" sz="3600" baseline="30000" dirty="0" smtClean="0">
                    <a:latin typeface="NikoshBAN" pitchFamily="2" charset="0"/>
                    <a:cs typeface="NikoshBAN" pitchFamily="2" charset="0"/>
                  </a:rPr>
                  <a:t>2</a:t>
                </a:r>
                <a:endParaRPr lang="en-US" sz="3600" baseline="30000" dirty="0">
                  <a:latin typeface="NikoshBAN" pitchFamily="2" charset="0"/>
                  <a:cs typeface="NikoshBAN" pitchFamily="2" charset="0"/>
                </a:endParaRPr>
              </a:p>
            </p:txBody>
          </p:sp>
          <p:graphicFrame>
            <p:nvGraphicFramePr>
              <p:cNvPr id="36" name="Object 35"/>
              <p:cNvGraphicFramePr>
                <a:graphicFrameLocks noChangeAspect="1"/>
              </p:cNvGraphicFramePr>
              <p:nvPr/>
            </p:nvGraphicFramePr>
            <p:xfrm>
              <a:off x="4610100" y="4971156"/>
              <a:ext cx="384342" cy="590550"/>
            </p:xfrm>
            <a:graphic>
              <a:graphicData uri="http://schemas.openxmlformats.org/presentationml/2006/ole">
                <p:oleObj spid="_x0000_s15365" name="Equation" r:id="rId6" imgW="152280" imgH="393480" progId="Equation.3">
                  <p:embed/>
                </p:oleObj>
              </a:graphicData>
            </a:graphic>
          </p:graphicFrame>
          <p:graphicFrame>
            <p:nvGraphicFramePr>
              <p:cNvPr id="38" name="Object 4"/>
              <p:cNvGraphicFramePr>
                <a:graphicFrameLocks noChangeAspect="1"/>
              </p:cNvGraphicFramePr>
              <p:nvPr/>
            </p:nvGraphicFramePr>
            <p:xfrm>
              <a:off x="6893546" y="4973622"/>
              <a:ext cx="384342" cy="590550"/>
            </p:xfrm>
            <a:graphic>
              <a:graphicData uri="http://schemas.openxmlformats.org/presentationml/2006/ole">
                <p:oleObj spid="_x0000_s15366" name="Equation" r:id="rId7" imgW="152280" imgH="393480" progId="Equation.3">
                  <p:embed/>
                </p:oleObj>
              </a:graphicData>
            </a:graphic>
          </p:graphicFrame>
        </p:grpSp>
        <p:grpSp>
          <p:nvGrpSpPr>
            <p:cNvPr id="39" name="Group 38"/>
            <p:cNvGrpSpPr/>
            <p:nvPr/>
          </p:nvGrpSpPr>
          <p:grpSpPr>
            <a:xfrm>
              <a:off x="228600" y="6057697"/>
              <a:ext cx="8763000" cy="647903"/>
              <a:chOff x="228600" y="4916269"/>
              <a:chExt cx="8763000" cy="647903"/>
            </a:xfrm>
          </p:grpSpPr>
          <p:sp>
            <p:nvSpPr>
              <p:cNvPr id="40" name="TextBox 39"/>
              <p:cNvSpPr txBox="1"/>
              <p:nvPr/>
            </p:nvSpPr>
            <p:spPr>
              <a:xfrm>
                <a:off x="228600" y="4916269"/>
                <a:ext cx="87630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                              ×</a:t>
                </a:r>
                <a:r>
                  <a:rPr lang="bn-BD" sz="36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c ×a</a:t>
                </a:r>
                <a:r>
                  <a:rPr lang="bn-BD" sz="36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=     ac</a:t>
                </a:r>
                <a:endParaRPr lang="en-US" sz="3600" baseline="30000" dirty="0">
                  <a:latin typeface="NikoshBAN" pitchFamily="2" charset="0"/>
                  <a:cs typeface="NikoshBAN" pitchFamily="2" charset="0"/>
                </a:endParaRPr>
              </a:p>
            </p:txBody>
          </p:sp>
          <p:graphicFrame>
            <p:nvGraphicFramePr>
              <p:cNvPr id="41" name="Object 40"/>
              <p:cNvGraphicFramePr>
                <a:graphicFrameLocks noChangeAspect="1"/>
              </p:cNvGraphicFramePr>
              <p:nvPr/>
            </p:nvGraphicFramePr>
            <p:xfrm>
              <a:off x="4610100" y="4971156"/>
              <a:ext cx="384342" cy="590550"/>
            </p:xfrm>
            <a:graphic>
              <a:graphicData uri="http://schemas.openxmlformats.org/presentationml/2006/ole">
                <p:oleObj spid="_x0000_s15367" name="Equation" r:id="rId8" imgW="152280" imgH="393480" progId="Equation.3">
                  <p:embed/>
                </p:oleObj>
              </a:graphicData>
            </a:graphic>
          </p:graphicFrame>
          <p:graphicFrame>
            <p:nvGraphicFramePr>
              <p:cNvPr id="42" name="Object 4"/>
              <p:cNvGraphicFramePr>
                <a:graphicFrameLocks noChangeAspect="1"/>
              </p:cNvGraphicFramePr>
              <p:nvPr/>
            </p:nvGraphicFramePr>
            <p:xfrm>
              <a:off x="6893546" y="4973622"/>
              <a:ext cx="384342" cy="590550"/>
            </p:xfrm>
            <a:graphic>
              <a:graphicData uri="http://schemas.openxmlformats.org/presentationml/2006/ole">
                <p:oleObj spid="_x0000_s15368" name="Equation" r:id="rId9" imgW="152280" imgH="393480" progId="Equation.3">
                  <p:embed/>
                </p:oleObj>
              </a:graphicData>
            </a:graphic>
          </p:graphicFrame>
        </p:grpSp>
      </p:grpSp>
      <p:sp>
        <p:nvSpPr>
          <p:cNvPr id="45" name="TextBox 44"/>
          <p:cNvSpPr txBox="1"/>
          <p:nvPr/>
        </p:nvSpPr>
        <p:spPr>
          <a:xfrm>
            <a:off x="5867400" y="5181600"/>
            <a:ext cx="685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n w="12700"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?</a:t>
            </a:r>
            <a:endParaRPr lang="en-US" dirty="0">
              <a:ln w="12700"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5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76200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প্রমাণ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54616" y="3731433"/>
            <a:ext cx="546847" cy="6859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B</a:t>
            </a:r>
            <a:endParaRPr lang="en-US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1154616" y="531034"/>
            <a:ext cx="546847" cy="6859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A</a:t>
            </a:r>
            <a:endParaRPr lang="en-US" sz="3600" dirty="0"/>
          </a:p>
        </p:txBody>
      </p:sp>
      <p:sp>
        <p:nvSpPr>
          <p:cNvPr id="26" name="TextBox 25"/>
          <p:cNvSpPr txBox="1"/>
          <p:nvPr/>
        </p:nvSpPr>
        <p:spPr>
          <a:xfrm>
            <a:off x="7775519" y="-47202"/>
            <a:ext cx="546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E</a:t>
            </a:r>
            <a:endParaRPr lang="en-US" sz="3600" dirty="0"/>
          </a:p>
        </p:txBody>
      </p:sp>
      <p:sp>
        <p:nvSpPr>
          <p:cNvPr id="27" name="TextBox 26"/>
          <p:cNvSpPr txBox="1"/>
          <p:nvPr/>
        </p:nvSpPr>
        <p:spPr>
          <a:xfrm>
            <a:off x="7699423" y="3506364"/>
            <a:ext cx="546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D</a:t>
            </a:r>
            <a:endParaRPr lang="en-US" sz="3600" dirty="0"/>
          </a:p>
        </p:txBody>
      </p:sp>
      <p:sp>
        <p:nvSpPr>
          <p:cNvPr id="37" name="TextBox 36"/>
          <p:cNvSpPr txBox="1"/>
          <p:nvPr/>
        </p:nvSpPr>
        <p:spPr>
          <a:xfrm>
            <a:off x="838200" y="4419600"/>
            <a:ext cx="701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চতুর্ভুজ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ABDE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এর ক্ষেত্রফল</a:t>
            </a:r>
            <a:endParaRPr lang="en-US" sz="3600" baseline="300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21" name="Straight Connector 20"/>
          <p:cNvCxnSpPr>
            <a:endCxn id="19" idx="2"/>
          </p:cNvCxnSpPr>
          <p:nvPr/>
        </p:nvCxnSpPr>
        <p:spPr>
          <a:xfrm rot="10800000" flipH="1" flipV="1">
            <a:off x="1452283" y="1172585"/>
            <a:ext cx="3613260" cy="2669708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 flipH="1" flipV="1">
            <a:off x="4588137" y="693869"/>
            <a:ext cx="3636084" cy="2678654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762000" y="5144869"/>
            <a:ext cx="701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=    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ac +    b</a:t>
            </a:r>
            <a:r>
              <a:rPr lang="en-US" sz="3600" baseline="30000" dirty="0" smtClean="0">
                <a:latin typeface="NikoshBAN" pitchFamily="2" charset="0"/>
                <a:cs typeface="NikoshBAN" pitchFamily="2" charset="0"/>
              </a:rPr>
              <a:t>2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+    ac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600" baseline="30000" dirty="0"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2587625" y="5191464"/>
          <a:ext cx="384175" cy="590550"/>
        </p:xfrm>
        <a:graphic>
          <a:graphicData uri="http://schemas.openxmlformats.org/presentationml/2006/ole">
            <p:oleObj spid="_x0000_s16387" name="Equation" r:id="rId3" imgW="152280" imgH="393480" progId="Equation.3">
              <p:embed/>
            </p:oleObj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4035425" y="5200650"/>
          <a:ext cx="384175" cy="590550"/>
        </p:xfrm>
        <a:graphic>
          <a:graphicData uri="http://schemas.openxmlformats.org/presentationml/2006/ole">
            <p:oleObj spid="_x0000_s16388" name="Equation" r:id="rId4" imgW="152280" imgH="393480" progId="Equation.3">
              <p:embed/>
            </p:oleObj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5407025" y="5181600"/>
          <a:ext cx="384175" cy="590550"/>
        </p:xfrm>
        <a:graphic>
          <a:graphicData uri="http://schemas.openxmlformats.org/presentationml/2006/ole">
            <p:oleObj spid="_x0000_s16389" name="Equation" r:id="rId5" imgW="152280" imgH="393480" progId="Equation.3">
              <p:embed/>
            </p:oleObj>
          </a:graphicData>
        </a:graphic>
      </p:graphicFrame>
      <p:grpSp>
        <p:nvGrpSpPr>
          <p:cNvPr id="44" name="Group 43"/>
          <p:cNvGrpSpPr/>
          <p:nvPr/>
        </p:nvGrpSpPr>
        <p:grpSpPr>
          <a:xfrm>
            <a:off x="1427247" y="381000"/>
            <a:ext cx="6268954" cy="3352799"/>
            <a:chOff x="1427247" y="381000"/>
            <a:chExt cx="6268954" cy="3352799"/>
          </a:xfrm>
        </p:grpSpPr>
        <p:cxnSp>
          <p:nvCxnSpPr>
            <p:cNvPr id="35" name="Straight Connector 34"/>
            <p:cNvCxnSpPr>
              <a:stCxn id="9" idx="2"/>
              <a:endCxn id="8" idx="0"/>
            </p:cNvCxnSpPr>
            <p:nvPr/>
          </p:nvCxnSpPr>
          <p:spPr>
            <a:xfrm rot="5400000">
              <a:off x="170792" y="2474184"/>
              <a:ext cx="2514497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stCxn id="8" idx="0"/>
            </p:cNvCxnSpPr>
            <p:nvPr/>
          </p:nvCxnSpPr>
          <p:spPr>
            <a:xfrm rot="16200000" flipH="1">
              <a:off x="4560936" y="598536"/>
              <a:ext cx="2367" cy="62681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5400000">
              <a:off x="6018612" y="2056108"/>
              <a:ext cx="3352695" cy="248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>
              <a:stCxn id="9" idx="2"/>
            </p:cNvCxnSpPr>
            <p:nvPr/>
          </p:nvCxnSpPr>
          <p:spPr>
            <a:xfrm rot="5400000" flipH="1" flipV="1">
              <a:off x="4144152" y="-2335112"/>
              <a:ext cx="835936" cy="62681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76200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প্রমাণ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54616" y="3731434"/>
            <a:ext cx="546847" cy="6859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B</a:t>
            </a:r>
            <a:endParaRPr lang="en-US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1154616" y="531034"/>
            <a:ext cx="546847" cy="6859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A</a:t>
            </a:r>
            <a:endParaRPr lang="en-US" sz="3600" dirty="0"/>
          </a:p>
        </p:txBody>
      </p:sp>
      <p:sp>
        <p:nvSpPr>
          <p:cNvPr id="26" name="TextBox 25"/>
          <p:cNvSpPr txBox="1"/>
          <p:nvPr/>
        </p:nvSpPr>
        <p:spPr>
          <a:xfrm>
            <a:off x="7775519" y="-47202"/>
            <a:ext cx="546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E</a:t>
            </a:r>
            <a:endParaRPr lang="en-US" sz="3600" dirty="0"/>
          </a:p>
        </p:txBody>
      </p:sp>
      <p:sp>
        <p:nvSpPr>
          <p:cNvPr id="27" name="TextBox 26"/>
          <p:cNvSpPr txBox="1"/>
          <p:nvPr/>
        </p:nvSpPr>
        <p:spPr>
          <a:xfrm>
            <a:off x="7699423" y="3506364"/>
            <a:ext cx="546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D</a:t>
            </a:r>
            <a:endParaRPr lang="en-US" sz="3600" dirty="0"/>
          </a:p>
        </p:txBody>
      </p:sp>
      <p:sp>
        <p:nvSpPr>
          <p:cNvPr id="37" name="TextBox 36"/>
          <p:cNvSpPr txBox="1"/>
          <p:nvPr/>
        </p:nvSpPr>
        <p:spPr>
          <a:xfrm>
            <a:off x="838200" y="4114800"/>
            <a:ext cx="701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চতুর্ভুজ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ABDE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একটি ট্রাপিজিয়াম</a:t>
            </a:r>
            <a:endParaRPr lang="en-US" sz="3600" baseline="300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 rot="10800000" flipH="1" flipV="1">
            <a:off x="1441525" y="1172585"/>
            <a:ext cx="3613260" cy="2669708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9"/>
          <p:cNvGrpSpPr/>
          <p:nvPr/>
        </p:nvGrpSpPr>
        <p:grpSpPr>
          <a:xfrm>
            <a:off x="1427247" y="381000"/>
            <a:ext cx="6268954" cy="3352799"/>
            <a:chOff x="1427247" y="381000"/>
            <a:chExt cx="6268954" cy="3352799"/>
          </a:xfrm>
        </p:grpSpPr>
        <p:cxnSp>
          <p:nvCxnSpPr>
            <p:cNvPr id="22" name="Straight Connector 21"/>
            <p:cNvCxnSpPr/>
            <p:nvPr/>
          </p:nvCxnSpPr>
          <p:spPr>
            <a:xfrm rot="5400000">
              <a:off x="170792" y="2474184"/>
              <a:ext cx="2514497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16200000" flipH="1">
              <a:off x="4560936" y="598536"/>
              <a:ext cx="2367" cy="62681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6018612" y="2056108"/>
              <a:ext cx="3352695" cy="248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 flipH="1" flipV="1">
              <a:off x="4144152" y="-2335112"/>
              <a:ext cx="835936" cy="62681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TextBox 19"/>
          <p:cNvSpPr txBox="1"/>
          <p:nvPr/>
        </p:nvSpPr>
        <p:spPr>
          <a:xfrm>
            <a:off x="838200" y="4763869"/>
            <a:ext cx="701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সমান্তরাল বাহু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AB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ও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DE</a:t>
            </a:r>
            <a:endParaRPr lang="en-US" sz="3600" baseline="30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38200" y="5297269"/>
            <a:ext cx="701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অসমান্তরাল বাহু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BD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ও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AE</a:t>
            </a:r>
            <a:endParaRPr lang="en-US" sz="3600" baseline="30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38200" y="5867400"/>
            <a:ext cx="701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সমান্তরাল বাহুদ্বয়ের মধ্যবর্তী দুরত্ব  </a:t>
            </a:r>
            <a:r>
              <a:rPr lang="en-US" sz="3600" smtClean="0">
                <a:latin typeface="NikoshBAN" pitchFamily="2" charset="0"/>
                <a:cs typeface="NikoshBAN" pitchFamily="2" charset="0"/>
              </a:rPr>
              <a:t>BD </a:t>
            </a:r>
            <a:endParaRPr lang="en-US" sz="3600" baseline="30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76200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প্রমাণ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219200" y="4114800"/>
            <a:ext cx="701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চতুর্ভুজ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ABDE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একটি ট্রাপিজিয়ামের ক্ষেত্রফল</a:t>
            </a:r>
            <a:endParaRPr lang="en-US" sz="3600" baseline="300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 rot="10800000" flipH="1" flipV="1">
            <a:off x="1441525" y="1172585"/>
            <a:ext cx="3613260" cy="2669708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57200" y="4572000"/>
            <a:ext cx="8305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(=    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×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সমান্তরাল বাহুদ্বয়ের যোগফল </a:t>
            </a:r>
          </a:p>
          <a:p>
            <a:pPr algn="ctr"/>
            <a:r>
              <a:rPr lang="en-US" sz="3600" dirty="0" smtClean="0">
                <a:latin typeface="NikoshBAN" pitchFamily="2" charset="0"/>
                <a:cs typeface="NikoshBAN" pitchFamily="2" charset="0"/>
              </a:rPr>
              <a:t>×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সমান্তরাল বাহুদ্বয়ের মধ্যবর্তী দুরত্ব)</a:t>
            </a:r>
            <a:endParaRPr lang="en-US" sz="3600" baseline="300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17" name="Group 4"/>
          <p:cNvGrpSpPr/>
          <p:nvPr/>
        </p:nvGrpSpPr>
        <p:grpSpPr>
          <a:xfrm>
            <a:off x="1160113" y="531034"/>
            <a:ext cx="4374777" cy="3962400"/>
            <a:chOff x="5105400" y="838200"/>
            <a:chExt cx="3657600" cy="3733800"/>
          </a:xfrm>
        </p:grpSpPr>
        <p:sp>
          <p:nvSpPr>
            <p:cNvPr id="18" name="Right Triangle 17"/>
            <p:cNvSpPr/>
            <p:nvPr/>
          </p:nvSpPr>
          <p:spPr>
            <a:xfrm>
              <a:off x="5334000" y="1447800"/>
              <a:ext cx="3048000" cy="2514600"/>
            </a:xfrm>
            <a:prstGeom prst="rtTriangle">
              <a:avLst/>
            </a:prstGeom>
            <a:no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305800" y="3925669"/>
              <a:ext cx="457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/>
                <a:t>C</a:t>
              </a:r>
              <a:endParaRPr lang="en-US" sz="36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105400" y="3853961"/>
              <a:ext cx="457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/>
                <a:t>B</a:t>
              </a:r>
              <a:endParaRPr lang="en-US" sz="3600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105400" y="838200"/>
              <a:ext cx="457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/>
                <a:t>A</a:t>
              </a:r>
              <a:endParaRPr lang="en-US" sz="3600" dirty="0"/>
            </a:p>
          </p:txBody>
        </p:sp>
      </p:grpSp>
      <p:grpSp>
        <p:nvGrpSpPr>
          <p:cNvPr id="32" name="Group 4"/>
          <p:cNvGrpSpPr/>
          <p:nvPr/>
        </p:nvGrpSpPr>
        <p:grpSpPr>
          <a:xfrm rot="16200000">
            <a:off x="4596732" y="429773"/>
            <a:ext cx="4199897" cy="3245948"/>
            <a:chOff x="5080354" y="1447800"/>
            <a:chExt cx="3511389" cy="3058682"/>
          </a:xfrm>
        </p:grpSpPr>
        <p:sp>
          <p:nvSpPr>
            <p:cNvPr id="33" name="Right Triangle 5"/>
            <p:cNvSpPr/>
            <p:nvPr/>
          </p:nvSpPr>
          <p:spPr>
            <a:xfrm>
              <a:off x="5334000" y="1447800"/>
              <a:ext cx="3048000" cy="2514600"/>
            </a:xfrm>
            <a:prstGeom prst="rtTriangle">
              <a:avLst/>
            </a:prstGeom>
            <a:no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/>
            <p:cNvSpPr txBox="1"/>
            <p:nvPr/>
          </p:nvSpPr>
          <p:spPr>
            <a:xfrm rot="5400000">
              <a:off x="8063907" y="3978645"/>
              <a:ext cx="515298" cy="5403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/>
                <a:t>E</a:t>
              </a:r>
              <a:endParaRPr lang="en-US" sz="3600" dirty="0"/>
            </a:p>
          </p:txBody>
        </p:sp>
        <p:sp>
          <p:nvSpPr>
            <p:cNvPr id="35" name="TextBox 34"/>
            <p:cNvSpPr txBox="1"/>
            <p:nvPr/>
          </p:nvSpPr>
          <p:spPr>
            <a:xfrm rot="5400000">
              <a:off x="5092893" y="3906939"/>
              <a:ext cx="515298" cy="5403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/>
                <a:t>D</a:t>
              </a:r>
              <a:endParaRPr lang="en-US" sz="3600" dirty="0"/>
            </a:p>
          </p:txBody>
        </p:sp>
      </p:grpSp>
      <p:sp>
        <p:nvSpPr>
          <p:cNvPr id="36" name="Right Triangle 35"/>
          <p:cNvSpPr/>
          <p:nvPr/>
        </p:nvSpPr>
        <p:spPr>
          <a:xfrm rot="18387562">
            <a:off x="2343992" y="-1552405"/>
            <a:ext cx="4509805" cy="4492549"/>
          </a:xfrm>
          <a:prstGeom prst="rtTriangle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2977440" y="3731434"/>
            <a:ext cx="546847" cy="6859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a</a:t>
            </a:r>
            <a:endParaRPr lang="en-US" sz="3600" dirty="0"/>
          </a:p>
        </p:txBody>
      </p:sp>
      <p:sp>
        <p:nvSpPr>
          <p:cNvPr id="39" name="TextBox 38"/>
          <p:cNvSpPr txBox="1"/>
          <p:nvPr/>
        </p:nvSpPr>
        <p:spPr>
          <a:xfrm>
            <a:off x="867745" y="2229205"/>
            <a:ext cx="546847" cy="6859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c</a:t>
            </a:r>
            <a:endParaRPr lang="en-US" sz="3600" dirty="0"/>
          </a:p>
        </p:txBody>
      </p:sp>
      <p:sp>
        <p:nvSpPr>
          <p:cNvPr id="40" name="TextBox 39"/>
          <p:cNvSpPr txBox="1"/>
          <p:nvPr/>
        </p:nvSpPr>
        <p:spPr>
          <a:xfrm>
            <a:off x="3159722" y="1978732"/>
            <a:ext cx="546847" cy="6859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b</a:t>
            </a:r>
            <a:endParaRPr lang="en-US" sz="3600" dirty="0"/>
          </a:p>
        </p:txBody>
      </p:sp>
      <p:sp>
        <p:nvSpPr>
          <p:cNvPr id="41" name="TextBox 40"/>
          <p:cNvSpPr txBox="1"/>
          <p:nvPr/>
        </p:nvSpPr>
        <p:spPr>
          <a:xfrm rot="16200000">
            <a:off x="7759058" y="1654542"/>
            <a:ext cx="546847" cy="6859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a</a:t>
            </a:r>
            <a:endParaRPr lang="en-US" sz="3600" dirty="0"/>
          </a:p>
        </p:txBody>
      </p:sp>
      <p:sp>
        <p:nvSpPr>
          <p:cNvPr id="42" name="TextBox 41"/>
          <p:cNvSpPr txBox="1"/>
          <p:nvPr/>
        </p:nvSpPr>
        <p:spPr>
          <a:xfrm rot="16200000">
            <a:off x="6256829" y="3764237"/>
            <a:ext cx="546847" cy="6859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c</a:t>
            </a:r>
            <a:endParaRPr lang="en-US" sz="3600" dirty="0"/>
          </a:p>
        </p:txBody>
      </p:sp>
      <p:sp>
        <p:nvSpPr>
          <p:cNvPr id="43" name="TextBox 42"/>
          <p:cNvSpPr txBox="1"/>
          <p:nvPr/>
        </p:nvSpPr>
        <p:spPr>
          <a:xfrm rot="16200000">
            <a:off x="6006356" y="1472260"/>
            <a:ext cx="546847" cy="6859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b</a:t>
            </a:r>
            <a:endParaRPr lang="en-US" sz="3600" dirty="0"/>
          </a:p>
        </p:txBody>
      </p:sp>
      <p:graphicFrame>
        <p:nvGraphicFramePr>
          <p:cNvPr id="44" name="Object 43"/>
          <p:cNvGraphicFramePr>
            <a:graphicFrameLocks noChangeAspect="1"/>
          </p:cNvGraphicFramePr>
          <p:nvPr/>
        </p:nvGraphicFramePr>
        <p:xfrm>
          <a:off x="2490478" y="4572000"/>
          <a:ext cx="384342" cy="590550"/>
        </p:xfrm>
        <a:graphic>
          <a:graphicData uri="http://schemas.openxmlformats.org/presentationml/2006/ole">
            <p:oleObj spid="_x0000_s36866" name="Equation" r:id="rId3" imgW="152280" imgH="393480" progId="Equation.3">
              <p:embed/>
            </p:oleObj>
          </a:graphicData>
        </a:graphic>
      </p:graphicFrame>
      <p:graphicFrame>
        <p:nvGraphicFramePr>
          <p:cNvPr id="46" name="Object 45"/>
          <p:cNvGraphicFramePr>
            <a:graphicFrameLocks noChangeAspect="1"/>
          </p:cNvGraphicFramePr>
          <p:nvPr/>
        </p:nvGraphicFramePr>
        <p:xfrm>
          <a:off x="2362200" y="5791200"/>
          <a:ext cx="4267200" cy="926715"/>
        </p:xfrm>
        <a:graphic>
          <a:graphicData uri="http://schemas.openxmlformats.org/presentationml/2006/ole">
            <p:oleObj spid="_x0000_s36867" name="Equation" r:id="rId4" imgW="128268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95600" y="76200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প্রমাণ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1030069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অতএব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28600" y="1981200"/>
          <a:ext cx="8858865" cy="1295400"/>
        </p:xfrm>
        <a:graphic>
          <a:graphicData uri="http://schemas.openxmlformats.org/presentationml/2006/ole">
            <p:oleObj spid="_x0000_s37890" name="Equation" r:id="rId3" imgW="2692080" imgH="39348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189162" y="3632200"/>
          <a:ext cx="4287838" cy="939800"/>
        </p:xfrm>
        <a:graphic>
          <a:graphicData uri="http://schemas.openxmlformats.org/presentationml/2006/ole">
            <p:oleObj spid="_x0000_s37891" name="Equation" r:id="rId4" imgW="92700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71271"/>
            <a:ext cx="7772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আজকের পাঠ থেকে কতটা উপকৃত হতে পেরেছ?</a:t>
            </a:r>
          </a:p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বল দেখি?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2187476"/>
            <a:ext cx="7772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eriod"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পীথাগোরাসের উপপাদ্যটি কি ?</a:t>
            </a:r>
          </a:p>
          <a:p>
            <a:pPr marL="742950" indent="-742950">
              <a:buAutoNum type="arabicPeriod"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সমকোণী ত্রিভুজের ক্ষেত্রফল নির্ণয়ের সূত্রটি কি ?</a:t>
            </a:r>
          </a:p>
          <a:p>
            <a:pPr marL="742950" indent="-742950">
              <a:buAutoNum type="arabicPeriod"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ট্রাপিজিয়াম কাকে বলে ?</a:t>
            </a:r>
          </a:p>
          <a:p>
            <a:pPr marL="742950" indent="-742950">
              <a:buAutoNum type="arabicPeriod"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ট্রাপিজিয়ামের ক্ষেত্রফল নির্ণয়ের সূত্রটি কি ?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71271"/>
            <a:ext cx="777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বাড়ীর কাজ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4" name="Group 4"/>
          <p:cNvGrpSpPr/>
          <p:nvPr/>
        </p:nvGrpSpPr>
        <p:grpSpPr>
          <a:xfrm>
            <a:off x="2788023" y="762000"/>
            <a:ext cx="4374777" cy="3922829"/>
            <a:chOff x="5105400" y="838200"/>
            <a:chExt cx="3657600" cy="3696512"/>
          </a:xfrm>
        </p:grpSpPr>
        <p:sp>
          <p:nvSpPr>
            <p:cNvPr id="5" name="Right Triangle 4"/>
            <p:cNvSpPr/>
            <p:nvPr/>
          </p:nvSpPr>
          <p:spPr>
            <a:xfrm>
              <a:off x="5334000" y="1447800"/>
              <a:ext cx="3048000" cy="2514600"/>
            </a:xfrm>
            <a:prstGeom prst="rtTriangle">
              <a:avLst/>
            </a:prstGeom>
            <a:no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8305800" y="3925669"/>
              <a:ext cx="457200" cy="6090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/>
                <a:t>R</a:t>
              </a:r>
              <a:endParaRPr lang="en-US" sz="360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105400" y="3853961"/>
              <a:ext cx="457200" cy="6090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/>
                <a:t>Q</a:t>
              </a:r>
              <a:endParaRPr lang="en-US" sz="36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105400" y="838200"/>
              <a:ext cx="457200" cy="6090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/>
                <a:t>P</a:t>
              </a:r>
              <a:endParaRPr lang="en-US" sz="3600" dirty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914400" y="4840069"/>
            <a:ext cx="777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চিত্র থেকে প্রমাণ কর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43200" y="5602069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PR</a:t>
            </a:r>
            <a:r>
              <a:rPr lang="en-US" sz="3600" baseline="30000" dirty="0" smtClean="0"/>
              <a:t>2</a:t>
            </a:r>
            <a:r>
              <a:rPr lang="en-US" sz="3600" dirty="0" smtClean="0"/>
              <a:t> = PQ</a:t>
            </a:r>
            <a:r>
              <a:rPr lang="en-US" sz="3600" baseline="30000" dirty="0" smtClean="0"/>
              <a:t>2</a:t>
            </a:r>
            <a:r>
              <a:rPr lang="en-US" sz="3600" dirty="0" smtClean="0"/>
              <a:t> + QR</a:t>
            </a:r>
            <a:r>
              <a:rPr lang="en-US" sz="3600" baseline="30000" dirty="0" smtClean="0"/>
              <a:t>2</a:t>
            </a:r>
            <a:endParaRPr lang="en-US" sz="3600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572869"/>
            <a:ext cx="7086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আল্লাহ হাফেজ</a:t>
            </a:r>
          </a:p>
          <a:p>
            <a:pPr algn="ctr"/>
            <a:endParaRPr lang="bn-BD" sz="36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মোঃ হারুন অর রশিদ</a:t>
            </a:r>
          </a:p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সহ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কা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রী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শিক্ষক (গণিত)</a:t>
            </a:r>
          </a:p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ব্রাহ্মন্দী কে কে এম সরকারী উচ্চ বিদ্যালয়</a:t>
            </a:r>
          </a:p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নরসিংদী।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66800" y="5410200"/>
            <a:ext cx="7086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r>
              <a:rPr lang="en-US" dirty="0" smtClean="0">
                <a:hlinkClick r:id="rId2"/>
              </a:rPr>
              <a:t>http://facebook.com/harunsir</a:t>
            </a:r>
            <a:endParaRPr lang="en-US" dirty="0" smtClean="0"/>
          </a:p>
          <a:p>
            <a:r>
              <a:rPr lang="en-US" dirty="0" smtClean="0"/>
              <a:t>01912676771</a:t>
            </a:r>
          </a:p>
          <a:p>
            <a:r>
              <a:rPr lang="en-US" dirty="0" smtClean="0">
                <a:hlinkClick r:id="rId3"/>
              </a:rPr>
              <a:t>harunsir@yahoo.com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438400" y="5815679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কোন নামকরণটি সঠিক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53790" y="5830669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?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341531" y="1219201"/>
            <a:ext cx="2590801" cy="3124200"/>
            <a:chOff x="457200" y="838200"/>
            <a:chExt cx="3657600" cy="3694331"/>
          </a:xfrm>
        </p:grpSpPr>
        <p:sp>
          <p:nvSpPr>
            <p:cNvPr id="6" name="Right Triangle 5"/>
            <p:cNvSpPr/>
            <p:nvPr/>
          </p:nvSpPr>
          <p:spPr>
            <a:xfrm>
              <a:off x="685800" y="1447800"/>
              <a:ext cx="3048000" cy="2514600"/>
            </a:xfrm>
            <a:prstGeom prst="rtTriangle">
              <a:avLst/>
            </a:prstGeom>
            <a:no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657600" y="3611380"/>
              <a:ext cx="457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/>
                <a:t>F</a:t>
              </a:r>
              <a:endParaRPr lang="en-US" sz="36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57200" y="3886200"/>
              <a:ext cx="457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/>
                <a:t>E</a:t>
              </a:r>
              <a:endParaRPr lang="en-US" sz="36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57200" y="838200"/>
              <a:ext cx="457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/>
                <a:t>D</a:t>
              </a:r>
              <a:endParaRPr lang="en-US" sz="36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237132" y="1219200"/>
            <a:ext cx="2590801" cy="3124200"/>
            <a:chOff x="457200" y="838200"/>
            <a:chExt cx="3657600" cy="3694331"/>
          </a:xfrm>
        </p:grpSpPr>
        <p:sp>
          <p:nvSpPr>
            <p:cNvPr id="19" name="Right Triangle 18"/>
            <p:cNvSpPr/>
            <p:nvPr/>
          </p:nvSpPr>
          <p:spPr>
            <a:xfrm>
              <a:off x="685800" y="1447800"/>
              <a:ext cx="3048000" cy="2514600"/>
            </a:xfrm>
            <a:prstGeom prst="rtTriangle">
              <a:avLst/>
            </a:prstGeom>
            <a:no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657600" y="3611380"/>
              <a:ext cx="457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/>
                <a:t>F</a:t>
              </a:r>
              <a:endParaRPr lang="en-US" sz="36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57200" y="3886200"/>
              <a:ext cx="457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/>
                <a:t>E</a:t>
              </a:r>
              <a:endParaRPr lang="en-US" sz="36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57200" y="838200"/>
              <a:ext cx="457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/>
                <a:t>D</a:t>
              </a:r>
              <a:endParaRPr lang="en-US" sz="3600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132731" y="1219200"/>
            <a:ext cx="2590801" cy="3124200"/>
            <a:chOff x="457200" y="838200"/>
            <a:chExt cx="3657600" cy="3694331"/>
          </a:xfrm>
        </p:grpSpPr>
        <p:sp>
          <p:nvSpPr>
            <p:cNvPr id="24" name="Right Triangle 23"/>
            <p:cNvSpPr/>
            <p:nvPr/>
          </p:nvSpPr>
          <p:spPr>
            <a:xfrm>
              <a:off x="685800" y="1447800"/>
              <a:ext cx="3048000" cy="2514600"/>
            </a:xfrm>
            <a:prstGeom prst="rtTriangle">
              <a:avLst/>
            </a:prstGeom>
            <a:no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657600" y="3611380"/>
              <a:ext cx="457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/>
                <a:t>F</a:t>
              </a:r>
              <a:endParaRPr lang="en-US" sz="3600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457200" y="3886200"/>
              <a:ext cx="457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/>
                <a:t>E</a:t>
              </a:r>
              <a:endParaRPr lang="en-US" sz="3600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57200" y="838200"/>
              <a:ext cx="457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/>
                <a:t>D</a:t>
              </a:r>
              <a:endParaRPr lang="en-US" sz="3600" dirty="0"/>
            </a:p>
          </p:txBody>
        </p:sp>
      </p:grpSp>
      <p:sp>
        <p:nvSpPr>
          <p:cNvPr id="28" name="TextBox 27"/>
          <p:cNvSpPr txBox="1"/>
          <p:nvPr/>
        </p:nvSpPr>
        <p:spPr>
          <a:xfrm rot="2652139">
            <a:off x="1072384" y="2167427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অতিভুজ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 rot="16200000">
            <a:off x="2380566" y="2572434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ভূমি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98732" y="3825240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ভূমি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 rot="2731154">
            <a:off x="6877558" y="2209800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ভূমি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818532" y="3825240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লম্ব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 rot="2711789">
            <a:off x="3949695" y="2162913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লম্ব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 rot="16200000">
            <a:off x="-438834" y="2572435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লম্ব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 rot="16200000">
            <a:off x="5276166" y="2572434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অতিভুজ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846732" y="3810000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অতিভুজ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200400" y="314980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এবার বল ...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প্রজেচত ১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2438400"/>
            <a:ext cx="2706180" cy="3276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514600" y="6324600"/>
            <a:ext cx="4267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     </a:t>
            </a:r>
            <a:endParaRPr lang="en-US" sz="54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4600" y="5943600"/>
            <a:ext cx="464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04800" y="5943600"/>
            <a:ext cx="27432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পিথাগোরাস</a:t>
            </a:r>
            <a:endParaRPr lang="en-US" sz="1200" dirty="0"/>
          </a:p>
        </p:txBody>
      </p:sp>
      <p:sp>
        <p:nvSpPr>
          <p:cNvPr id="8" name="Rectangle 7"/>
          <p:cNvSpPr/>
          <p:nvPr/>
        </p:nvSpPr>
        <p:spPr>
          <a:xfrm>
            <a:off x="4267200" y="304800"/>
            <a:ext cx="4572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খ্রিস্টের জন্মের প্রায় ৬০০ বছর আগে গ্রীক পন্ডিত পীথাগোরাস সমকোণী ত্রিভুজের অতিভুজ, ভূমি এবং লম্বের মধ্যে একটি সম্পর্ক স্থাপন করেন যা পীথাগোরাসের উপপাদ্য নামে পরিচিত।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 rot="18646554">
            <a:off x="3591308" y="1328920"/>
            <a:ext cx="2087620" cy="208762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752600" y="39469"/>
            <a:ext cx="571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উপপাদ্যের বর্ণনা (সাধারণ নির্বচন) 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38200" y="5943600"/>
            <a:ext cx="7772400" cy="64633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chemeClr val="bg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যদি অতিভুজের উপর একটি বর্গ অংকণ করা হয়  </a:t>
            </a:r>
            <a:endParaRPr lang="en-US" sz="3600" dirty="0">
              <a:solidFill>
                <a:schemeClr val="bg1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179394" y="3852431"/>
            <a:ext cx="1563142" cy="156314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794638" y="2484446"/>
            <a:ext cx="1371600" cy="1371600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Triangle 22"/>
          <p:cNvSpPr/>
          <p:nvPr/>
        </p:nvSpPr>
        <p:spPr>
          <a:xfrm>
            <a:off x="3166946" y="2484864"/>
            <a:ext cx="1572322" cy="1366024"/>
          </a:xfrm>
          <a:prstGeom prst="rt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33844" y="5948236"/>
            <a:ext cx="7772400" cy="64633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যদি ভূমির উপর একটি বর্গ অংকণ করা হয় 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46907" y="5943880"/>
            <a:ext cx="7772400" cy="646331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যদি লম্বের উপর একটি বর্গ অংকন করা হয়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17" grpId="0" animBg="1"/>
      <p:bldP spid="17" grpId="1" animBg="1"/>
      <p:bldP spid="20" grpId="0" animBg="1"/>
      <p:bldP spid="20" grpId="1" animBg="1"/>
      <p:bldP spid="22" grpId="0" animBg="1"/>
      <p:bldP spid="8" grpId="0" animBg="1"/>
      <p:bldP spid="8" grpId="1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52600" y="39469"/>
            <a:ext cx="571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উপপাদ্যের বর্ণনা (সাধারণ নির্বচন) 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Right Triangle 22"/>
          <p:cNvSpPr/>
          <p:nvPr/>
        </p:nvSpPr>
        <p:spPr>
          <a:xfrm>
            <a:off x="3166946" y="2484864"/>
            <a:ext cx="1572322" cy="1366024"/>
          </a:xfrm>
          <a:prstGeom prst="rt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3591308" y="1328920"/>
            <a:ext cx="2087620" cy="2087620"/>
            <a:chOff x="3591308" y="1328920"/>
            <a:chExt cx="2087620" cy="2087620"/>
          </a:xfrm>
        </p:grpSpPr>
        <p:sp>
          <p:nvSpPr>
            <p:cNvPr id="19" name="Rectangle 18"/>
            <p:cNvSpPr/>
            <p:nvPr/>
          </p:nvSpPr>
          <p:spPr>
            <a:xfrm rot="18646554">
              <a:off x="3591308" y="1328920"/>
              <a:ext cx="2087620" cy="208762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3" name="Group 12"/>
            <p:cNvGrpSpPr/>
            <p:nvPr/>
          </p:nvGrpSpPr>
          <p:grpSpPr>
            <a:xfrm rot="2486445">
              <a:off x="3785227" y="1922246"/>
              <a:ext cx="1741715" cy="814252"/>
              <a:chOff x="1905000" y="5662748"/>
              <a:chExt cx="1741715" cy="814252"/>
            </a:xfrm>
          </p:grpSpPr>
          <p:sp>
            <p:nvSpPr>
              <p:cNvPr id="10" name="TextBox 9"/>
              <p:cNvSpPr txBox="1"/>
              <p:nvPr/>
            </p:nvSpPr>
            <p:spPr>
              <a:xfrm>
                <a:off x="1905000" y="5830669"/>
                <a:ext cx="15240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bn-BD" sz="3600" dirty="0" smtClean="0">
                    <a:solidFill>
                      <a:schemeClr val="bg1"/>
                    </a:solidFill>
                    <a:latin typeface="NikoshBAN" pitchFamily="2" charset="0"/>
                    <a:cs typeface="NikoshBAN" pitchFamily="2" charset="0"/>
                  </a:rPr>
                  <a:t>অতিভুজ  </a:t>
                </a:r>
                <a:endParaRPr lang="en-US" sz="3600" dirty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3189515" y="5662748"/>
                <a:ext cx="457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bn-BD" sz="3600" dirty="0" smtClean="0">
                    <a:solidFill>
                      <a:schemeClr val="bg1"/>
                    </a:solidFill>
                    <a:latin typeface="NikoshBAN" pitchFamily="2" charset="0"/>
                    <a:cs typeface="NikoshBAN" pitchFamily="2" charset="0"/>
                  </a:rPr>
                  <a:t>২  </a:t>
                </a:r>
                <a:endParaRPr lang="en-US" sz="3600" dirty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</p:grpSp>
      </p:grpSp>
      <p:grpSp>
        <p:nvGrpSpPr>
          <p:cNvPr id="24" name="Group 23"/>
          <p:cNvGrpSpPr/>
          <p:nvPr/>
        </p:nvGrpSpPr>
        <p:grpSpPr>
          <a:xfrm>
            <a:off x="3179394" y="3852431"/>
            <a:ext cx="1563142" cy="1563142"/>
            <a:chOff x="3179394" y="3852431"/>
            <a:chExt cx="1563142" cy="1563142"/>
          </a:xfrm>
        </p:grpSpPr>
        <p:sp>
          <p:nvSpPr>
            <p:cNvPr id="20" name="Rectangle 19"/>
            <p:cNvSpPr/>
            <p:nvPr/>
          </p:nvSpPr>
          <p:spPr>
            <a:xfrm>
              <a:off x="3179394" y="3852431"/>
              <a:ext cx="1563142" cy="1563142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1" name="Group 20"/>
            <p:cNvGrpSpPr/>
            <p:nvPr/>
          </p:nvGrpSpPr>
          <p:grpSpPr>
            <a:xfrm>
              <a:off x="3481252" y="4191000"/>
              <a:ext cx="1105989" cy="788126"/>
              <a:chOff x="609600" y="5536474"/>
              <a:chExt cx="1105989" cy="788126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609600" y="5678269"/>
                <a:ext cx="838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bn-BD" sz="3600" dirty="0" smtClean="0">
                    <a:solidFill>
                      <a:srgbClr val="C00000"/>
                    </a:solidFill>
                    <a:latin typeface="NikoshBAN" pitchFamily="2" charset="0"/>
                    <a:cs typeface="NikoshBAN" pitchFamily="2" charset="0"/>
                  </a:rPr>
                  <a:t>ভূমি  </a:t>
                </a:r>
                <a:endParaRPr lang="en-US" sz="3600" dirty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1258389" y="5536474"/>
                <a:ext cx="457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bn-BD" sz="3600" dirty="0" smtClean="0">
                    <a:solidFill>
                      <a:srgbClr val="C00000"/>
                    </a:solidFill>
                    <a:latin typeface="NikoshBAN" pitchFamily="2" charset="0"/>
                    <a:cs typeface="NikoshBAN" pitchFamily="2" charset="0"/>
                  </a:rPr>
                  <a:t>২  </a:t>
                </a:r>
                <a:endParaRPr lang="en-US" sz="3600" dirty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</p:grpSp>
      </p:grpSp>
      <p:grpSp>
        <p:nvGrpSpPr>
          <p:cNvPr id="27" name="Group 26"/>
          <p:cNvGrpSpPr/>
          <p:nvPr/>
        </p:nvGrpSpPr>
        <p:grpSpPr>
          <a:xfrm>
            <a:off x="1794638" y="2484446"/>
            <a:ext cx="1371600" cy="1371600"/>
            <a:chOff x="1794638" y="2484446"/>
            <a:chExt cx="1371600" cy="1371600"/>
          </a:xfrm>
        </p:grpSpPr>
        <p:sp>
          <p:nvSpPr>
            <p:cNvPr id="22" name="Rectangle 21"/>
            <p:cNvSpPr/>
            <p:nvPr/>
          </p:nvSpPr>
          <p:spPr>
            <a:xfrm>
              <a:off x="1794638" y="2484446"/>
              <a:ext cx="1371600" cy="1371600"/>
            </a:xfrm>
            <a:prstGeom prst="rect">
              <a:avLst/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6" name="Group 25"/>
            <p:cNvGrpSpPr/>
            <p:nvPr/>
          </p:nvGrpSpPr>
          <p:grpSpPr>
            <a:xfrm>
              <a:off x="1957252" y="2778033"/>
              <a:ext cx="1014548" cy="762000"/>
              <a:chOff x="2133600" y="5562600"/>
              <a:chExt cx="1014548" cy="762000"/>
            </a:xfrm>
          </p:grpSpPr>
          <p:sp>
            <p:nvSpPr>
              <p:cNvPr id="11" name="TextBox 10"/>
              <p:cNvSpPr txBox="1"/>
              <p:nvPr/>
            </p:nvSpPr>
            <p:spPr>
              <a:xfrm>
                <a:off x="2690948" y="5562600"/>
                <a:ext cx="457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bn-BD" sz="3600" dirty="0" smtClean="0">
                    <a:latin typeface="NikoshBAN" pitchFamily="2" charset="0"/>
                    <a:cs typeface="NikoshBAN" pitchFamily="2" charset="0"/>
                  </a:rPr>
                  <a:t>২  </a:t>
                </a:r>
                <a:endParaRPr lang="en-US" sz="3600" dirty="0"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2133600" y="5678269"/>
                <a:ext cx="838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bn-BD" sz="3600" dirty="0" smtClean="0">
                    <a:latin typeface="NikoshBAN" pitchFamily="2" charset="0"/>
                    <a:cs typeface="NikoshBAN" pitchFamily="2" charset="0"/>
                  </a:rPr>
                  <a:t>লম্ব </a:t>
                </a:r>
                <a:endParaRPr lang="en-US" sz="3600" dirty="0">
                  <a:latin typeface="NikoshBAN" pitchFamily="2" charset="0"/>
                  <a:cs typeface="NikoshBAN" pitchFamily="2" charset="0"/>
                </a:endParaRPr>
              </a:p>
            </p:txBody>
          </p:sp>
        </p:grpSp>
      </p:grpSp>
      <p:grpSp>
        <p:nvGrpSpPr>
          <p:cNvPr id="28" name="Group 27"/>
          <p:cNvGrpSpPr/>
          <p:nvPr/>
        </p:nvGrpSpPr>
        <p:grpSpPr>
          <a:xfrm>
            <a:off x="3743708" y="1156063"/>
            <a:ext cx="2087620" cy="2087620"/>
            <a:chOff x="3591308" y="1328920"/>
            <a:chExt cx="2087620" cy="2087620"/>
          </a:xfrm>
        </p:grpSpPr>
        <p:sp>
          <p:nvSpPr>
            <p:cNvPr id="29" name="Rectangle 28"/>
            <p:cNvSpPr/>
            <p:nvPr/>
          </p:nvSpPr>
          <p:spPr>
            <a:xfrm rot="18646554">
              <a:off x="3591308" y="1328920"/>
              <a:ext cx="2087620" cy="208762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0" name="Group 12"/>
            <p:cNvGrpSpPr/>
            <p:nvPr/>
          </p:nvGrpSpPr>
          <p:grpSpPr>
            <a:xfrm rot="2486445">
              <a:off x="3785227" y="1922246"/>
              <a:ext cx="1741715" cy="814252"/>
              <a:chOff x="1905000" y="5662748"/>
              <a:chExt cx="1741715" cy="814252"/>
            </a:xfrm>
          </p:grpSpPr>
          <p:sp>
            <p:nvSpPr>
              <p:cNvPr id="31" name="TextBox 30"/>
              <p:cNvSpPr txBox="1"/>
              <p:nvPr/>
            </p:nvSpPr>
            <p:spPr>
              <a:xfrm>
                <a:off x="1905000" y="5830669"/>
                <a:ext cx="15240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bn-BD" sz="3600" dirty="0" smtClean="0">
                    <a:solidFill>
                      <a:schemeClr val="bg1"/>
                    </a:solidFill>
                    <a:latin typeface="NikoshBAN" pitchFamily="2" charset="0"/>
                    <a:cs typeface="NikoshBAN" pitchFamily="2" charset="0"/>
                  </a:rPr>
                  <a:t>অতিভুজ  </a:t>
                </a:r>
                <a:endParaRPr lang="en-US" sz="3600" dirty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3189515" y="5662748"/>
                <a:ext cx="457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bn-BD" sz="3600" dirty="0" smtClean="0">
                    <a:solidFill>
                      <a:schemeClr val="bg1"/>
                    </a:solidFill>
                    <a:latin typeface="NikoshBAN" pitchFamily="2" charset="0"/>
                    <a:cs typeface="NikoshBAN" pitchFamily="2" charset="0"/>
                  </a:rPr>
                  <a:t>২  </a:t>
                </a:r>
                <a:endParaRPr lang="en-US" sz="3600" dirty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</p:grpSp>
      </p:grpSp>
      <p:grpSp>
        <p:nvGrpSpPr>
          <p:cNvPr id="33" name="Group 32"/>
          <p:cNvGrpSpPr/>
          <p:nvPr/>
        </p:nvGrpSpPr>
        <p:grpSpPr>
          <a:xfrm>
            <a:off x="3174274" y="4004831"/>
            <a:ext cx="1563142" cy="1563142"/>
            <a:chOff x="3179394" y="3852431"/>
            <a:chExt cx="1563142" cy="1563142"/>
          </a:xfrm>
        </p:grpSpPr>
        <p:sp>
          <p:nvSpPr>
            <p:cNvPr id="34" name="Rectangle 33"/>
            <p:cNvSpPr/>
            <p:nvPr/>
          </p:nvSpPr>
          <p:spPr>
            <a:xfrm>
              <a:off x="3179394" y="3852431"/>
              <a:ext cx="1563142" cy="1563142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5" name="Group 20"/>
            <p:cNvGrpSpPr/>
            <p:nvPr/>
          </p:nvGrpSpPr>
          <p:grpSpPr>
            <a:xfrm>
              <a:off x="3481252" y="4191000"/>
              <a:ext cx="1105989" cy="788126"/>
              <a:chOff x="609600" y="5536474"/>
              <a:chExt cx="1105989" cy="788126"/>
            </a:xfrm>
          </p:grpSpPr>
          <p:sp>
            <p:nvSpPr>
              <p:cNvPr id="36" name="TextBox 35"/>
              <p:cNvSpPr txBox="1"/>
              <p:nvPr/>
            </p:nvSpPr>
            <p:spPr>
              <a:xfrm>
                <a:off x="609600" y="5678269"/>
                <a:ext cx="838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bn-BD" sz="3600" dirty="0" smtClean="0">
                    <a:solidFill>
                      <a:srgbClr val="C00000"/>
                    </a:solidFill>
                    <a:latin typeface="NikoshBAN" pitchFamily="2" charset="0"/>
                    <a:cs typeface="NikoshBAN" pitchFamily="2" charset="0"/>
                  </a:rPr>
                  <a:t>ভূমি  </a:t>
                </a:r>
                <a:endParaRPr lang="en-US" sz="3600" dirty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1258389" y="5536474"/>
                <a:ext cx="457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bn-BD" sz="3600" dirty="0" smtClean="0">
                    <a:solidFill>
                      <a:srgbClr val="C00000"/>
                    </a:solidFill>
                    <a:latin typeface="NikoshBAN" pitchFamily="2" charset="0"/>
                    <a:cs typeface="NikoshBAN" pitchFamily="2" charset="0"/>
                  </a:rPr>
                  <a:t>২  </a:t>
                </a:r>
                <a:endParaRPr lang="en-US" sz="3600" dirty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</p:grpSp>
      </p:grpSp>
      <p:grpSp>
        <p:nvGrpSpPr>
          <p:cNvPr id="38" name="Group 37"/>
          <p:cNvGrpSpPr/>
          <p:nvPr/>
        </p:nvGrpSpPr>
        <p:grpSpPr>
          <a:xfrm>
            <a:off x="1600200" y="2477589"/>
            <a:ext cx="1371600" cy="1371600"/>
            <a:chOff x="1794638" y="2484446"/>
            <a:chExt cx="1371600" cy="1371600"/>
          </a:xfrm>
        </p:grpSpPr>
        <p:sp>
          <p:nvSpPr>
            <p:cNvPr id="39" name="Rectangle 38"/>
            <p:cNvSpPr/>
            <p:nvPr/>
          </p:nvSpPr>
          <p:spPr>
            <a:xfrm>
              <a:off x="1794638" y="2484446"/>
              <a:ext cx="1371600" cy="1371600"/>
            </a:xfrm>
            <a:prstGeom prst="rect">
              <a:avLst/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0" name="Group 25"/>
            <p:cNvGrpSpPr/>
            <p:nvPr/>
          </p:nvGrpSpPr>
          <p:grpSpPr>
            <a:xfrm>
              <a:off x="1957252" y="2778033"/>
              <a:ext cx="1014548" cy="762000"/>
              <a:chOff x="2133600" y="5562600"/>
              <a:chExt cx="1014548" cy="762000"/>
            </a:xfrm>
          </p:grpSpPr>
          <p:sp>
            <p:nvSpPr>
              <p:cNvPr id="41" name="TextBox 40"/>
              <p:cNvSpPr txBox="1"/>
              <p:nvPr/>
            </p:nvSpPr>
            <p:spPr>
              <a:xfrm>
                <a:off x="2690948" y="5562600"/>
                <a:ext cx="457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bn-BD" sz="3600" dirty="0" smtClean="0">
                    <a:latin typeface="NikoshBAN" pitchFamily="2" charset="0"/>
                    <a:cs typeface="NikoshBAN" pitchFamily="2" charset="0"/>
                  </a:rPr>
                  <a:t>২  </a:t>
                </a:r>
                <a:endParaRPr lang="en-US" sz="3600" dirty="0"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2133600" y="5678269"/>
                <a:ext cx="838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bn-BD" sz="3600" dirty="0" smtClean="0">
                    <a:latin typeface="NikoshBAN" pitchFamily="2" charset="0"/>
                    <a:cs typeface="NikoshBAN" pitchFamily="2" charset="0"/>
                  </a:rPr>
                  <a:t>লম্ব </a:t>
                </a:r>
                <a:endParaRPr lang="en-US" sz="3600" dirty="0">
                  <a:latin typeface="NikoshBAN" pitchFamily="2" charset="0"/>
                  <a:cs typeface="NikoshBAN" pitchFamily="2" charset="0"/>
                </a:endParaRP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52600" y="39469"/>
            <a:ext cx="571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উপপাদ্যের বর্ণনা (সাধারণ নির্বচন) 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Right Triangle 22"/>
          <p:cNvSpPr/>
          <p:nvPr/>
        </p:nvSpPr>
        <p:spPr>
          <a:xfrm>
            <a:off x="3166946" y="2484864"/>
            <a:ext cx="1572322" cy="1366024"/>
          </a:xfrm>
          <a:prstGeom prst="rt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3"/>
          <p:cNvGrpSpPr/>
          <p:nvPr/>
        </p:nvGrpSpPr>
        <p:grpSpPr>
          <a:xfrm>
            <a:off x="3591308" y="1328920"/>
            <a:ext cx="2087620" cy="2087620"/>
            <a:chOff x="3591308" y="1328920"/>
            <a:chExt cx="2087620" cy="2087620"/>
          </a:xfrm>
        </p:grpSpPr>
        <p:sp>
          <p:nvSpPr>
            <p:cNvPr id="19" name="Rectangle 18"/>
            <p:cNvSpPr/>
            <p:nvPr/>
          </p:nvSpPr>
          <p:spPr>
            <a:xfrm rot="18646554">
              <a:off x="3591308" y="1328920"/>
              <a:ext cx="2087620" cy="208762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12"/>
            <p:cNvGrpSpPr/>
            <p:nvPr/>
          </p:nvGrpSpPr>
          <p:grpSpPr>
            <a:xfrm rot="2486445">
              <a:off x="3785227" y="1922246"/>
              <a:ext cx="1741715" cy="814252"/>
              <a:chOff x="1905000" y="5662748"/>
              <a:chExt cx="1741715" cy="814252"/>
            </a:xfrm>
          </p:grpSpPr>
          <p:sp>
            <p:nvSpPr>
              <p:cNvPr id="10" name="TextBox 9"/>
              <p:cNvSpPr txBox="1"/>
              <p:nvPr/>
            </p:nvSpPr>
            <p:spPr>
              <a:xfrm>
                <a:off x="1905000" y="5830669"/>
                <a:ext cx="15240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bn-BD" sz="3600" dirty="0" smtClean="0">
                    <a:solidFill>
                      <a:schemeClr val="bg1"/>
                    </a:solidFill>
                    <a:latin typeface="NikoshBAN" pitchFamily="2" charset="0"/>
                    <a:cs typeface="NikoshBAN" pitchFamily="2" charset="0"/>
                  </a:rPr>
                  <a:t>অতিভুজ  </a:t>
                </a:r>
                <a:endParaRPr lang="en-US" sz="3600" dirty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3189515" y="5662748"/>
                <a:ext cx="457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bn-BD" sz="3600" dirty="0" smtClean="0">
                    <a:solidFill>
                      <a:schemeClr val="bg1"/>
                    </a:solidFill>
                    <a:latin typeface="NikoshBAN" pitchFamily="2" charset="0"/>
                    <a:cs typeface="NikoshBAN" pitchFamily="2" charset="0"/>
                  </a:rPr>
                  <a:t>২  </a:t>
                </a:r>
                <a:endParaRPr lang="en-US" sz="3600" dirty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</p:grpSp>
      </p:grpSp>
      <p:grpSp>
        <p:nvGrpSpPr>
          <p:cNvPr id="5" name="Group 23"/>
          <p:cNvGrpSpPr/>
          <p:nvPr/>
        </p:nvGrpSpPr>
        <p:grpSpPr>
          <a:xfrm>
            <a:off x="3179394" y="3865494"/>
            <a:ext cx="1563142" cy="1563142"/>
            <a:chOff x="3179394" y="3852431"/>
            <a:chExt cx="1563142" cy="1563142"/>
          </a:xfrm>
        </p:grpSpPr>
        <p:sp>
          <p:nvSpPr>
            <p:cNvPr id="20" name="Rectangle 19"/>
            <p:cNvSpPr/>
            <p:nvPr/>
          </p:nvSpPr>
          <p:spPr>
            <a:xfrm>
              <a:off x="3179394" y="3852431"/>
              <a:ext cx="1563142" cy="1563142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20"/>
            <p:cNvGrpSpPr/>
            <p:nvPr/>
          </p:nvGrpSpPr>
          <p:grpSpPr>
            <a:xfrm>
              <a:off x="3481252" y="4191000"/>
              <a:ext cx="1105989" cy="788126"/>
              <a:chOff x="609600" y="5536474"/>
              <a:chExt cx="1105989" cy="788126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609600" y="5678269"/>
                <a:ext cx="838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bn-BD" sz="3600" dirty="0" smtClean="0">
                    <a:solidFill>
                      <a:srgbClr val="C00000"/>
                    </a:solidFill>
                    <a:latin typeface="NikoshBAN" pitchFamily="2" charset="0"/>
                    <a:cs typeface="NikoshBAN" pitchFamily="2" charset="0"/>
                  </a:rPr>
                  <a:t>ভূমি  </a:t>
                </a:r>
                <a:endParaRPr lang="en-US" sz="3600" dirty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1258389" y="5536474"/>
                <a:ext cx="457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bn-BD" sz="3600" dirty="0" smtClean="0">
                    <a:solidFill>
                      <a:srgbClr val="C00000"/>
                    </a:solidFill>
                    <a:latin typeface="NikoshBAN" pitchFamily="2" charset="0"/>
                    <a:cs typeface="NikoshBAN" pitchFamily="2" charset="0"/>
                  </a:rPr>
                  <a:t>২  </a:t>
                </a:r>
                <a:endParaRPr lang="en-US" sz="3600" dirty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</p:grpSp>
      </p:grpSp>
      <p:grpSp>
        <p:nvGrpSpPr>
          <p:cNvPr id="7" name="Group 26"/>
          <p:cNvGrpSpPr/>
          <p:nvPr/>
        </p:nvGrpSpPr>
        <p:grpSpPr>
          <a:xfrm>
            <a:off x="1804852" y="2484446"/>
            <a:ext cx="1371600" cy="1371600"/>
            <a:chOff x="1794638" y="2484446"/>
            <a:chExt cx="1371600" cy="1371600"/>
          </a:xfrm>
        </p:grpSpPr>
        <p:sp>
          <p:nvSpPr>
            <p:cNvPr id="22" name="Rectangle 21"/>
            <p:cNvSpPr/>
            <p:nvPr/>
          </p:nvSpPr>
          <p:spPr>
            <a:xfrm>
              <a:off x="1794638" y="2484446"/>
              <a:ext cx="1371600" cy="1371600"/>
            </a:xfrm>
            <a:prstGeom prst="rect">
              <a:avLst/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25"/>
            <p:cNvGrpSpPr/>
            <p:nvPr/>
          </p:nvGrpSpPr>
          <p:grpSpPr>
            <a:xfrm>
              <a:off x="1957252" y="2778033"/>
              <a:ext cx="1014548" cy="762000"/>
              <a:chOff x="2133600" y="5562600"/>
              <a:chExt cx="1014548" cy="762000"/>
            </a:xfrm>
          </p:grpSpPr>
          <p:sp>
            <p:nvSpPr>
              <p:cNvPr id="11" name="TextBox 10"/>
              <p:cNvSpPr txBox="1"/>
              <p:nvPr/>
            </p:nvSpPr>
            <p:spPr>
              <a:xfrm>
                <a:off x="2690948" y="5562600"/>
                <a:ext cx="457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bn-BD" sz="3600" dirty="0" smtClean="0">
                    <a:latin typeface="NikoshBAN" pitchFamily="2" charset="0"/>
                    <a:cs typeface="NikoshBAN" pitchFamily="2" charset="0"/>
                  </a:rPr>
                  <a:t>২  </a:t>
                </a:r>
                <a:endParaRPr lang="en-US" sz="3600" dirty="0"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2133600" y="5678269"/>
                <a:ext cx="838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bn-BD" sz="3600" dirty="0" smtClean="0">
                    <a:latin typeface="NikoshBAN" pitchFamily="2" charset="0"/>
                    <a:cs typeface="NikoshBAN" pitchFamily="2" charset="0"/>
                  </a:rPr>
                  <a:t>লম্ব </a:t>
                </a:r>
                <a:endParaRPr lang="en-US" sz="3600" dirty="0">
                  <a:latin typeface="NikoshBAN" pitchFamily="2" charset="0"/>
                  <a:cs typeface="NikoshBAN" pitchFamily="2" charset="0"/>
                </a:endParaRPr>
              </a:p>
            </p:txBody>
          </p:sp>
        </p:grpSp>
      </p:grpSp>
      <p:sp>
        <p:nvSpPr>
          <p:cNvPr id="21" name="TextBox 20"/>
          <p:cNvSpPr txBox="1"/>
          <p:nvPr/>
        </p:nvSpPr>
        <p:spPr>
          <a:xfrm>
            <a:off x="2209800" y="4267200"/>
            <a:ext cx="68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+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9" name="Group 13"/>
          <p:cNvGrpSpPr/>
          <p:nvPr/>
        </p:nvGrpSpPr>
        <p:grpSpPr>
          <a:xfrm rot="19227900">
            <a:off x="6097329" y="3549851"/>
            <a:ext cx="2087620" cy="2087620"/>
            <a:chOff x="3591308" y="1328920"/>
            <a:chExt cx="2087620" cy="2087620"/>
          </a:xfrm>
        </p:grpSpPr>
        <p:sp>
          <p:nvSpPr>
            <p:cNvPr id="26" name="Rectangle 25"/>
            <p:cNvSpPr/>
            <p:nvPr/>
          </p:nvSpPr>
          <p:spPr>
            <a:xfrm rot="18646554">
              <a:off x="3591308" y="1328920"/>
              <a:ext cx="2087620" cy="208762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3" name="Group 12"/>
            <p:cNvGrpSpPr/>
            <p:nvPr/>
          </p:nvGrpSpPr>
          <p:grpSpPr>
            <a:xfrm rot="2486445">
              <a:off x="3785227" y="1922246"/>
              <a:ext cx="1741715" cy="814252"/>
              <a:chOff x="1905000" y="5662748"/>
              <a:chExt cx="1741715" cy="814252"/>
            </a:xfrm>
          </p:grpSpPr>
          <p:sp>
            <p:nvSpPr>
              <p:cNvPr id="28" name="TextBox 27"/>
              <p:cNvSpPr txBox="1"/>
              <p:nvPr/>
            </p:nvSpPr>
            <p:spPr>
              <a:xfrm>
                <a:off x="1905000" y="5830669"/>
                <a:ext cx="15240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bn-BD" sz="3600" dirty="0" smtClean="0">
                    <a:solidFill>
                      <a:schemeClr val="bg1"/>
                    </a:solidFill>
                    <a:latin typeface="NikoshBAN" pitchFamily="2" charset="0"/>
                    <a:cs typeface="NikoshBAN" pitchFamily="2" charset="0"/>
                  </a:rPr>
                  <a:t>অতিভুজ  </a:t>
                </a:r>
                <a:endParaRPr lang="en-US" sz="3600" dirty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3189515" y="5662748"/>
                <a:ext cx="457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bn-BD" sz="3600" dirty="0" smtClean="0">
                    <a:solidFill>
                      <a:schemeClr val="bg1"/>
                    </a:solidFill>
                    <a:latin typeface="NikoshBAN" pitchFamily="2" charset="0"/>
                    <a:cs typeface="NikoshBAN" pitchFamily="2" charset="0"/>
                  </a:rPr>
                  <a:t>২  </a:t>
                </a:r>
                <a:endParaRPr lang="en-US" sz="3600" dirty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</p:grpSp>
      </p:grpSp>
      <p:sp>
        <p:nvSpPr>
          <p:cNvPr id="27" name="TextBox 26"/>
          <p:cNvSpPr txBox="1"/>
          <p:nvPr/>
        </p:nvSpPr>
        <p:spPr>
          <a:xfrm>
            <a:off x="5029200" y="4198203"/>
            <a:ext cx="68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=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30" name="Group 26"/>
          <p:cNvGrpSpPr/>
          <p:nvPr/>
        </p:nvGrpSpPr>
        <p:grpSpPr>
          <a:xfrm>
            <a:off x="762000" y="4038600"/>
            <a:ext cx="1371600" cy="1371600"/>
            <a:chOff x="1794638" y="2484446"/>
            <a:chExt cx="1371600" cy="1371600"/>
          </a:xfrm>
        </p:grpSpPr>
        <p:sp>
          <p:nvSpPr>
            <p:cNvPr id="31" name="Rectangle 30"/>
            <p:cNvSpPr/>
            <p:nvPr/>
          </p:nvSpPr>
          <p:spPr>
            <a:xfrm>
              <a:off x="1794638" y="2484446"/>
              <a:ext cx="1371600" cy="1371600"/>
            </a:xfrm>
            <a:prstGeom prst="rect">
              <a:avLst/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2" name="Group 25"/>
            <p:cNvGrpSpPr/>
            <p:nvPr/>
          </p:nvGrpSpPr>
          <p:grpSpPr>
            <a:xfrm>
              <a:off x="1957252" y="2778033"/>
              <a:ext cx="1014548" cy="762000"/>
              <a:chOff x="2133600" y="5562600"/>
              <a:chExt cx="1014548" cy="762000"/>
            </a:xfrm>
          </p:grpSpPr>
          <p:sp>
            <p:nvSpPr>
              <p:cNvPr id="33" name="TextBox 32"/>
              <p:cNvSpPr txBox="1"/>
              <p:nvPr/>
            </p:nvSpPr>
            <p:spPr>
              <a:xfrm>
                <a:off x="2690948" y="5562600"/>
                <a:ext cx="457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bn-BD" sz="3600" dirty="0" smtClean="0">
                    <a:latin typeface="NikoshBAN" pitchFamily="2" charset="0"/>
                    <a:cs typeface="NikoshBAN" pitchFamily="2" charset="0"/>
                  </a:rPr>
                  <a:t>২  </a:t>
                </a:r>
                <a:endParaRPr lang="en-US" sz="3600" dirty="0"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2133600" y="5678269"/>
                <a:ext cx="838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bn-BD" sz="3600" dirty="0" smtClean="0">
                    <a:latin typeface="NikoshBAN" pitchFamily="2" charset="0"/>
                    <a:cs typeface="NikoshBAN" pitchFamily="2" charset="0"/>
                  </a:rPr>
                  <a:t>লম্ব </a:t>
                </a:r>
                <a:endParaRPr lang="en-US" sz="3600" dirty="0">
                  <a:latin typeface="NikoshBAN" pitchFamily="2" charset="0"/>
                  <a:cs typeface="NikoshBAN" pitchFamily="2" charset="0"/>
                </a:endParaRP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1.48148E-6 L -0.11528 0.2155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" y="1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73472E-18 L 0.26667 0.27778 " pathEditMode="relative" ptsTypes="AA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52600" y="39469"/>
            <a:ext cx="571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উপপাদ্যের বর্ণনা (সাধারণ নির্বচন) 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762000" y="3549851"/>
            <a:ext cx="7422949" cy="2087620"/>
            <a:chOff x="762000" y="3549851"/>
            <a:chExt cx="7422949" cy="2087620"/>
          </a:xfrm>
        </p:grpSpPr>
        <p:grpSp>
          <p:nvGrpSpPr>
            <p:cNvPr id="5" name="Group 23"/>
            <p:cNvGrpSpPr/>
            <p:nvPr/>
          </p:nvGrpSpPr>
          <p:grpSpPr>
            <a:xfrm>
              <a:off x="3179394" y="3865494"/>
              <a:ext cx="1563142" cy="1563142"/>
              <a:chOff x="3179394" y="3852431"/>
              <a:chExt cx="1563142" cy="1563142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3179394" y="3852431"/>
                <a:ext cx="1563142" cy="1563142"/>
              </a:xfrm>
              <a:prstGeom prst="rect">
                <a:avLst/>
              </a:prstGeom>
              <a:blipFill>
                <a:blip r:embed="rId2"/>
                <a:tile tx="0" ty="0" sx="100000" sy="100000" flip="none" algn="tl"/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" name="Group 20"/>
              <p:cNvGrpSpPr/>
              <p:nvPr/>
            </p:nvGrpSpPr>
            <p:grpSpPr>
              <a:xfrm>
                <a:off x="3481252" y="4191000"/>
                <a:ext cx="1105989" cy="788126"/>
                <a:chOff x="609600" y="5536474"/>
                <a:chExt cx="1105989" cy="788126"/>
              </a:xfrm>
            </p:grpSpPr>
            <p:sp>
              <p:nvSpPr>
                <p:cNvPr id="15" name="TextBox 14"/>
                <p:cNvSpPr txBox="1"/>
                <p:nvPr/>
              </p:nvSpPr>
              <p:spPr>
                <a:xfrm>
                  <a:off x="609600" y="5678269"/>
                  <a:ext cx="838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bn-BD" sz="3600" dirty="0" smtClean="0">
                      <a:solidFill>
                        <a:srgbClr val="C00000"/>
                      </a:solidFill>
                      <a:latin typeface="NikoshBAN" pitchFamily="2" charset="0"/>
                      <a:cs typeface="NikoshBAN" pitchFamily="2" charset="0"/>
                    </a:rPr>
                    <a:t>ভূমি  </a:t>
                  </a:r>
                  <a:endParaRPr lang="en-US" sz="3600" dirty="0">
                    <a:solidFill>
                      <a:srgbClr val="C00000"/>
                    </a:solidFill>
                    <a:latin typeface="NikoshBAN" pitchFamily="2" charset="0"/>
                    <a:cs typeface="NikoshBAN" pitchFamily="2" charset="0"/>
                  </a:endParaRPr>
                </a:p>
              </p:txBody>
            </p:sp>
            <p:sp>
              <p:nvSpPr>
                <p:cNvPr id="18" name="TextBox 17"/>
                <p:cNvSpPr txBox="1"/>
                <p:nvPr/>
              </p:nvSpPr>
              <p:spPr>
                <a:xfrm>
                  <a:off x="1258389" y="5536474"/>
                  <a:ext cx="457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bn-BD" sz="3600" dirty="0" smtClean="0">
                      <a:solidFill>
                        <a:srgbClr val="C00000"/>
                      </a:solidFill>
                      <a:latin typeface="NikoshBAN" pitchFamily="2" charset="0"/>
                      <a:cs typeface="NikoshBAN" pitchFamily="2" charset="0"/>
                    </a:rPr>
                    <a:t>২  </a:t>
                  </a:r>
                  <a:endParaRPr lang="en-US" sz="3600" dirty="0">
                    <a:solidFill>
                      <a:srgbClr val="C00000"/>
                    </a:solidFill>
                    <a:latin typeface="NikoshBAN" pitchFamily="2" charset="0"/>
                    <a:cs typeface="NikoshBAN" pitchFamily="2" charset="0"/>
                  </a:endParaRPr>
                </a:p>
              </p:txBody>
            </p:sp>
          </p:grpSp>
        </p:grpSp>
        <p:sp>
          <p:nvSpPr>
            <p:cNvPr id="21" name="TextBox 20"/>
            <p:cNvSpPr txBox="1"/>
            <p:nvPr/>
          </p:nvSpPr>
          <p:spPr>
            <a:xfrm>
              <a:off x="2209800" y="4267200"/>
              <a:ext cx="6858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4800" dirty="0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+</a:t>
              </a:r>
              <a:r>
                <a:rPr lang="bn-BD" sz="3600" dirty="0" smtClean="0">
                  <a:latin typeface="NikoshBAN" pitchFamily="2" charset="0"/>
                  <a:cs typeface="NikoshBAN" pitchFamily="2" charset="0"/>
                </a:rPr>
                <a:t>  </a:t>
              </a:r>
              <a:endParaRPr lang="en-US" sz="3600" dirty="0">
                <a:latin typeface="NikoshBAN" pitchFamily="2" charset="0"/>
                <a:cs typeface="NikoshBAN" pitchFamily="2" charset="0"/>
              </a:endParaRPr>
            </a:p>
          </p:txBody>
        </p:sp>
        <p:grpSp>
          <p:nvGrpSpPr>
            <p:cNvPr id="9" name="Group 13"/>
            <p:cNvGrpSpPr/>
            <p:nvPr/>
          </p:nvGrpSpPr>
          <p:grpSpPr>
            <a:xfrm rot="19227900">
              <a:off x="6097329" y="3549851"/>
              <a:ext cx="2087620" cy="2087620"/>
              <a:chOff x="3591308" y="1328920"/>
              <a:chExt cx="2087620" cy="2087620"/>
            </a:xfrm>
          </p:grpSpPr>
          <p:sp>
            <p:nvSpPr>
              <p:cNvPr id="26" name="Rectangle 25"/>
              <p:cNvSpPr/>
              <p:nvPr/>
            </p:nvSpPr>
            <p:spPr>
              <a:xfrm rot="18646554">
                <a:off x="3591308" y="1328920"/>
                <a:ext cx="2087620" cy="2087620"/>
              </a:xfrm>
              <a:prstGeom prst="rect">
                <a:avLst/>
              </a:prstGeom>
              <a:blipFill>
                <a:blip r:embed="rId3"/>
                <a:tile tx="0" ty="0" sx="100000" sy="100000" flip="none" algn="tl"/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" name="Group 12"/>
              <p:cNvGrpSpPr/>
              <p:nvPr/>
            </p:nvGrpSpPr>
            <p:grpSpPr>
              <a:xfrm rot="2486445">
                <a:off x="3785227" y="1922246"/>
                <a:ext cx="1741715" cy="814252"/>
                <a:chOff x="1905000" y="5662748"/>
                <a:chExt cx="1741715" cy="814252"/>
              </a:xfrm>
            </p:grpSpPr>
            <p:sp>
              <p:nvSpPr>
                <p:cNvPr id="28" name="TextBox 27"/>
                <p:cNvSpPr txBox="1"/>
                <p:nvPr/>
              </p:nvSpPr>
              <p:spPr>
                <a:xfrm>
                  <a:off x="1905000" y="5830669"/>
                  <a:ext cx="15240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bn-BD" sz="3600" dirty="0" smtClean="0">
                      <a:solidFill>
                        <a:schemeClr val="bg1"/>
                      </a:solidFill>
                      <a:latin typeface="NikoshBAN" pitchFamily="2" charset="0"/>
                      <a:cs typeface="NikoshBAN" pitchFamily="2" charset="0"/>
                    </a:rPr>
                    <a:t>অতিভুজ  </a:t>
                  </a:r>
                  <a:endParaRPr lang="en-US" sz="3600" dirty="0">
                    <a:solidFill>
                      <a:schemeClr val="bg1"/>
                    </a:solidFill>
                    <a:latin typeface="NikoshBAN" pitchFamily="2" charset="0"/>
                    <a:cs typeface="NikoshBAN" pitchFamily="2" charset="0"/>
                  </a:endParaRPr>
                </a:p>
              </p:txBody>
            </p:sp>
            <p:sp>
              <p:nvSpPr>
                <p:cNvPr id="29" name="TextBox 28"/>
                <p:cNvSpPr txBox="1"/>
                <p:nvPr/>
              </p:nvSpPr>
              <p:spPr>
                <a:xfrm>
                  <a:off x="3189515" y="5662748"/>
                  <a:ext cx="457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bn-BD" sz="3600" dirty="0" smtClean="0">
                      <a:solidFill>
                        <a:schemeClr val="bg1"/>
                      </a:solidFill>
                      <a:latin typeface="NikoshBAN" pitchFamily="2" charset="0"/>
                      <a:cs typeface="NikoshBAN" pitchFamily="2" charset="0"/>
                    </a:rPr>
                    <a:t>২  </a:t>
                  </a:r>
                  <a:endParaRPr lang="en-US" sz="3600" dirty="0">
                    <a:solidFill>
                      <a:schemeClr val="bg1"/>
                    </a:solidFill>
                    <a:latin typeface="NikoshBAN" pitchFamily="2" charset="0"/>
                    <a:cs typeface="NikoshBAN" pitchFamily="2" charset="0"/>
                  </a:endParaRPr>
                </a:p>
              </p:txBody>
            </p:sp>
          </p:grpSp>
        </p:grpSp>
        <p:sp>
          <p:nvSpPr>
            <p:cNvPr id="27" name="TextBox 26"/>
            <p:cNvSpPr txBox="1"/>
            <p:nvPr/>
          </p:nvSpPr>
          <p:spPr>
            <a:xfrm>
              <a:off x="5029200" y="4198203"/>
              <a:ext cx="6858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4800" dirty="0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=</a:t>
              </a:r>
              <a:r>
                <a:rPr lang="bn-BD" sz="3600" dirty="0" smtClean="0">
                  <a:latin typeface="NikoshBAN" pitchFamily="2" charset="0"/>
                  <a:cs typeface="NikoshBAN" pitchFamily="2" charset="0"/>
                </a:rPr>
                <a:t>  </a:t>
              </a:r>
              <a:endParaRPr lang="en-US" sz="3600" dirty="0">
                <a:latin typeface="NikoshBAN" pitchFamily="2" charset="0"/>
                <a:cs typeface="NikoshBAN" pitchFamily="2" charset="0"/>
              </a:endParaRPr>
            </a:p>
          </p:txBody>
        </p:sp>
        <p:grpSp>
          <p:nvGrpSpPr>
            <p:cNvPr id="14" name="Group 26"/>
            <p:cNvGrpSpPr/>
            <p:nvPr/>
          </p:nvGrpSpPr>
          <p:grpSpPr>
            <a:xfrm>
              <a:off x="762000" y="4038600"/>
              <a:ext cx="1371600" cy="1371600"/>
              <a:chOff x="1794638" y="2484446"/>
              <a:chExt cx="1371600" cy="1371600"/>
            </a:xfrm>
          </p:grpSpPr>
          <p:sp>
            <p:nvSpPr>
              <p:cNvPr id="31" name="Rectangle 30"/>
              <p:cNvSpPr/>
              <p:nvPr/>
            </p:nvSpPr>
            <p:spPr>
              <a:xfrm>
                <a:off x="1794638" y="2484446"/>
                <a:ext cx="1371600" cy="1371600"/>
              </a:xfrm>
              <a:prstGeom prst="rect">
                <a:avLst/>
              </a:prstGeom>
              <a:blipFill>
                <a:blip r:embed="rId4"/>
                <a:tile tx="0" ty="0" sx="100000" sy="100000" flip="none" algn="tl"/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25"/>
              <p:cNvGrpSpPr/>
              <p:nvPr/>
            </p:nvGrpSpPr>
            <p:grpSpPr>
              <a:xfrm>
                <a:off x="1957252" y="2778033"/>
                <a:ext cx="1014548" cy="762000"/>
                <a:chOff x="2133600" y="5562600"/>
                <a:chExt cx="1014548" cy="762000"/>
              </a:xfrm>
            </p:grpSpPr>
            <p:sp>
              <p:nvSpPr>
                <p:cNvPr id="33" name="TextBox 32"/>
                <p:cNvSpPr txBox="1"/>
                <p:nvPr/>
              </p:nvSpPr>
              <p:spPr>
                <a:xfrm>
                  <a:off x="2690948" y="5562600"/>
                  <a:ext cx="457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bn-BD" sz="3600" dirty="0" smtClean="0">
                      <a:latin typeface="NikoshBAN" pitchFamily="2" charset="0"/>
                      <a:cs typeface="NikoshBAN" pitchFamily="2" charset="0"/>
                    </a:rPr>
                    <a:t>২  </a:t>
                  </a:r>
                  <a:endParaRPr lang="en-US" sz="3600" dirty="0">
                    <a:latin typeface="NikoshBAN" pitchFamily="2" charset="0"/>
                    <a:cs typeface="NikoshBAN" pitchFamily="2" charset="0"/>
                  </a:endParaRPr>
                </a:p>
              </p:txBody>
            </p:sp>
            <p:sp>
              <p:nvSpPr>
                <p:cNvPr id="34" name="TextBox 33"/>
                <p:cNvSpPr txBox="1"/>
                <p:nvPr/>
              </p:nvSpPr>
              <p:spPr>
                <a:xfrm>
                  <a:off x="2133600" y="5678269"/>
                  <a:ext cx="838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bn-BD" sz="3600" dirty="0" smtClean="0">
                      <a:latin typeface="NikoshBAN" pitchFamily="2" charset="0"/>
                      <a:cs typeface="NikoshBAN" pitchFamily="2" charset="0"/>
                    </a:rPr>
                    <a:t>লম্ব </a:t>
                  </a:r>
                  <a:endParaRPr lang="en-US" sz="3600" dirty="0">
                    <a:latin typeface="NikoshBAN" pitchFamily="2" charset="0"/>
                    <a:cs typeface="NikoshBAN" pitchFamily="2" charset="0"/>
                  </a:endParaRPr>
                </a:p>
              </p:txBody>
            </p:sp>
          </p:grp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4.07407E-6 L 3.88889E-6 -0.1807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Rectangle 81"/>
          <p:cNvSpPr/>
          <p:nvPr/>
        </p:nvSpPr>
        <p:spPr>
          <a:xfrm rot="18429395">
            <a:off x="5170636" y="1069724"/>
            <a:ext cx="2675040" cy="2675040"/>
          </a:xfrm>
          <a:prstGeom prst="rect">
            <a:avLst/>
          </a:prstGeom>
          <a:solidFill>
            <a:schemeClr val="bg1"/>
          </a:solidFill>
          <a:ln w="31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 rot="18426582">
            <a:off x="4746369" y="2350424"/>
            <a:ext cx="533400" cy="533400"/>
          </a:xfrm>
          <a:prstGeom prst="rect">
            <a:avLst/>
          </a:prstGeom>
          <a:solidFill>
            <a:srgbClr val="00B050"/>
          </a:solidFill>
          <a:ln w="31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634317" y="5318928"/>
            <a:ext cx="533400" cy="533400"/>
          </a:xfrm>
          <a:prstGeom prst="rect">
            <a:avLst/>
          </a:prstGeom>
          <a:solidFill>
            <a:srgbClr val="C00000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634317" y="4785528"/>
            <a:ext cx="533400" cy="533400"/>
          </a:xfrm>
          <a:prstGeom prst="rect">
            <a:avLst/>
          </a:prstGeom>
          <a:solidFill>
            <a:srgbClr val="C00000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634317" y="4252128"/>
            <a:ext cx="533400" cy="533400"/>
          </a:xfrm>
          <a:prstGeom prst="rect">
            <a:avLst/>
          </a:prstGeom>
          <a:solidFill>
            <a:srgbClr val="C00000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100917" y="3717082"/>
            <a:ext cx="533400" cy="533400"/>
          </a:xfrm>
          <a:prstGeom prst="rect">
            <a:avLst/>
          </a:prstGeom>
          <a:solidFill>
            <a:srgbClr val="00B050"/>
          </a:solidFill>
          <a:ln w="31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567517" y="3717082"/>
            <a:ext cx="533400" cy="533400"/>
          </a:xfrm>
          <a:prstGeom prst="rect">
            <a:avLst/>
          </a:prstGeom>
          <a:solidFill>
            <a:srgbClr val="00B050"/>
          </a:solidFill>
          <a:ln w="31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034117" y="3717082"/>
            <a:ext cx="533400" cy="533400"/>
          </a:xfrm>
          <a:prstGeom prst="rect">
            <a:avLst/>
          </a:prstGeom>
          <a:solidFill>
            <a:srgbClr val="00B050"/>
          </a:solidFill>
          <a:ln w="31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100917" y="3183682"/>
            <a:ext cx="533400" cy="533400"/>
          </a:xfrm>
          <a:prstGeom prst="rect">
            <a:avLst/>
          </a:prstGeom>
          <a:solidFill>
            <a:srgbClr val="00B050"/>
          </a:solidFill>
          <a:ln w="31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567517" y="3183682"/>
            <a:ext cx="533400" cy="533400"/>
          </a:xfrm>
          <a:prstGeom prst="rect">
            <a:avLst/>
          </a:prstGeom>
          <a:solidFill>
            <a:srgbClr val="00B050"/>
          </a:solidFill>
          <a:ln w="31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034117" y="3183682"/>
            <a:ext cx="533400" cy="533400"/>
          </a:xfrm>
          <a:prstGeom prst="rect">
            <a:avLst/>
          </a:prstGeom>
          <a:solidFill>
            <a:srgbClr val="00B050"/>
          </a:solidFill>
          <a:ln w="31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100917" y="2650282"/>
            <a:ext cx="533400" cy="533400"/>
          </a:xfrm>
          <a:prstGeom prst="rect">
            <a:avLst/>
          </a:prstGeom>
          <a:solidFill>
            <a:srgbClr val="00B050"/>
          </a:solidFill>
          <a:ln w="31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567517" y="2651821"/>
            <a:ext cx="533400" cy="533400"/>
          </a:xfrm>
          <a:prstGeom prst="rect">
            <a:avLst/>
          </a:prstGeom>
          <a:solidFill>
            <a:srgbClr val="00B050"/>
          </a:solidFill>
          <a:ln w="31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034117" y="2650282"/>
            <a:ext cx="533400" cy="533400"/>
          </a:xfrm>
          <a:prstGeom prst="rect">
            <a:avLst/>
          </a:prstGeom>
          <a:solidFill>
            <a:srgbClr val="00B050"/>
          </a:solidFill>
          <a:ln w="31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234517" y="5318928"/>
            <a:ext cx="533400" cy="533400"/>
          </a:xfrm>
          <a:prstGeom prst="rect">
            <a:avLst/>
          </a:prstGeom>
          <a:solidFill>
            <a:srgbClr val="C00000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701117" y="5318928"/>
            <a:ext cx="533400" cy="533400"/>
          </a:xfrm>
          <a:prstGeom prst="rect">
            <a:avLst/>
          </a:prstGeom>
          <a:solidFill>
            <a:srgbClr val="C00000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167717" y="5318928"/>
            <a:ext cx="533400" cy="533400"/>
          </a:xfrm>
          <a:prstGeom prst="rect">
            <a:avLst/>
          </a:prstGeom>
          <a:solidFill>
            <a:srgbClr val="C00000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6234517" y="4785528"/>
            <a:ext cx="533400" cy="533400"/>
          </a:xfrm>
          <a:prstGeom prst="rect">
            <a:avLst/>
          </a:prstGeom>
          <a:solidFill>
            <a:srgbClr val="C00000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5701117" y="4784880"/>
            <a:ext cx="533400" cy="533400"/>
          </a:xfrm>
          <a:prstGeom prst="rect">
            <a:avLst/>
          </a:prstGeom>
          <a:solidFill>
            <a:srgbClr val="C00000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5167717" y="4785528"/>
            <a:ext cx="533400" cy="533400"/>
          </a:xfrm>
          <a:prstGeom prst="rect">
            <a:avLst/>
          </a:prstGeom>
          <a:solidFill>
            <a:srgbClr val="C00000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6234517" y="4252128"/>
            <a:ext cx="533400" cy="533400"/>
          </a:xfrm>
          <a:prstGeom prst="rect">
            <a:avLst/>
          </a:prstGeom>
          <a:solidFill>
            <a:srgbClr val="C00000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5701117" y="4251047"/>
            <a:ext cx="533400" cy="533400"/>
          </a:xfrm>
          <a:prstGeom prst="rect">
            <a:avLst/>
          </a:prstGeom>
          <a:solidFill>
            <a:srgbClr val="C00000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5167717" y="4252128"/>
            <a:ext cx="533400" cy="533400"/>
          </a:xfrm>
          <a:prstGeom prst="rect">
            <a:avLst/>
          </a:prstGeom>
          <a:solidFill>
            <a:srgbClr val="C00000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4634317" y="5853545"/>
            <a:ext cx="533400" cy="533400"/>
          </a:xfrm>
          <a:prstGeom prst="rect">
            <a:avLst/>
          </a:prstGeom>
          <a:solidFill>
            <a:srgbClr val="C00000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6234517" y="5853545"/>
            <a:ext cx="533400" cy="533400"/>
          </a:xfrm>
          <a:prstGeom prst="rect">
            <a:avLst/>
          </a:prstGeom>
          <a:solidFill>
            <a:srgbClr val="C00000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5701117" y="5853545"/>
            <a:ext cx="533400" cy="533400"/>
          </a:xfrm>
          <a:prstGeom prst="rect">
            <a:avLst/>
          </a:prstGeom>
          <a:solidFill>
            <a:srgbClr val="C00000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5167717" y="5853545"/>
            <a:ext cx="533400" cy="533400"/>
          </a:xfrm>
          <a:prstGeom prst="rect">
            <a:avLst/>
          </a:prstGeom>
          <a:solidFill>
            <a:srgbClr val="C00000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 rot="18426582">
            <a:off x="5070143" y="1922527"/>
            <a:ext cx="533400" cy="533400"/>
          </a:xfrm>
          <a:prstGeom prst="rect">
            <a:avLst/>
          </a:prstGeom>
          <a:solidFill>
            <a:srgbClr val="00B050"/>
          </a:solidFill>
          <a:ln w="31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 rot="18426582">
            <a:off x="5394868" y="1495227"/>
            <a:ext cx="533400" cy="533400"/>
          </a:xfrm>
          <a:prstGeom prst="rect">
            <a:avLst/>
          </a:prstGeom>
          <a:solidFill>
            <a:srgbClr val="00B050"/>
          </a:solidFill>
          <a:ln w="31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 rot="18426582">
            <a:off x="5718642" y="1071774"/>
            <a:ext cx="533400" cy="533400"/>
          </a:xfrm>
          <a:prstGeom prst="rect">
            <a:avLst/>
          </a:prstGeom>
          <a:solidFill>
            <a:srgbClr val="00B050"/>
          </a:solidFill>
          <a:ln w="31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 rot="18426582">
            <a:off x="6036617" y="648028"/>
            <a:ext cx="533400" cy="533400"/>
          </a:xfrm>
          <a:prstGeom prst="rect">
            <a:avLst/>
          </a:prstGeom>
          <a:solidFill>
            <a:srgbClr val="00B050"/>
          </a:solidFill>
          <a:ln w="31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 rot="18426582">
            <a:off x="5175267" y="2672625"/>
            <a:ext cx="533400" cy="533400"/>
          </a:xfrm>
          <a:prstGeom prst="rect">
            <a:avLst/>
          </a:prstGeom>
          <a:solidFill>
            <a:srgbClr val="00B050"/>
          </a:solidFill>
          <a:ln w="31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 rot="18426582">
            <a:off x="5494867" y="2248228"/>
            <a:ext cx="533400" cy="533400"/>
          </a:xfrm>
          <a:prstGeom prst="rect">
            <a:avLst/>
          </a:prstGeom>
          <a:solidFill>
            <a:srgbClr val="00B050"/>
          </a:solidFill>
          <a:ln w="31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/>
          <p:cNvSpPr/>
          <p:nvPr/>
        </p:nvSpPr>
        <p:spPr>
          <a:xfrm rot="18426582">
            <a:off x="5820241" y="1820601"/>
            <a:ext cx="533400" cy="533400"/>
          </a:xfrm>
          <a:prstGeom prst="rect">
            <a:avLst/>
          </a:prstGeom>
          <a:solidFill>
            <a:srgbClr val="00B050"/>
          </a:solidFill>
          <a:ln w="31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/>
          <p:cNvSpPr/>
          <p:nvPr/>
        </p:nvSpPr>
        <p:spPr>
          <a:xfrm rot="18426582">
            <a:off x="6145649" y="1394572"/>
            <a:ext cx="533400" cy="533400"/>
          </a:xfrm>
          <a:prstGeom prst="rect">
            <a:avLst/>
          </a:prstGeom>
          <a:solidFill>
            <a:srgbClr val="00B050"/>
          </a:solidFill>
          <a:ln w="31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/>
          <p:cNvSpPr/>
          <p:nvPr/>
        </p:nvSpPr>
        <p:spPr>
          <a:xfrm rot="18426582">
            <a:off x="6462646" y="969521"/>
            <a:ext cx="533400" cy="533400"/>
          </a:xfrm>
          <a:prstGeom prst="rect">
            <a:avLst/>
          </a:prstGeom>
          <a:solidFill>
            <a:srgbClr val="C00000"/>
          </a:solidFill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/>
          <p:cNvSpPr/>
          <p:nvPr/>
        </p:nvSpPr>
        <p:spPr>
          <a:xfrm rot="18426582">
            <a:off x="5600025" y="2996692"/>
            <a:ext cx="533400" cy="533400"/>
          </a:xfrm>
          <a:prstGeom prst="rect">
            <a:avLst/>
          </a:prstGeom>
          <a:solidFill>
            <a:srgbClr val="C00000"/>
          </a:solidFill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/>
          <p:cNvSpPr/>
          <p:nvPr/>
        </p:nvSpPr>
        <p:spPr>
          <a:xfrm rot="18426582">
            <a:off x="5920281" y="2571900"/>
            <a:ext cx="533400" cy="533400"/>
          </a:xfrm>
          <a:prstGeom prst="rect">
            <a:avLst/>
          </a:prstGeom>
          <a:solidFill>
            <a:srgbClr val="C00000"/>
          </a:solidFill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/>
          <p:cNvSpPr/>
          <p:nvPr/>
        </p:nvSpPr>
        <p:spPr>
          <a:xfrm rot="18426582">
            <a:off x="6245033" y="2147764"/>
            <a:ext cx="533400" cy="533400"/>
          </a:xfrm>
          <a:prstGeom prst="rect">
            <a:avLst/>
          </a:prstGeom>
          <a:solidFill>
            <a:srgbClr val="C00000"/>
          </a:solidFill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/>
          <p:cNvSpPr/>
          <p:nvPr/>
        </p:nvSpPr>
        <p:spPr>
          <a:xfrm rot="18426582">
            <a:off x="6565705" y="1722556"/>
            <a:ext cx="533400" cy="533400"/>
          </a:xfrm>
          <a:prstGeom prst="rect">
            <a:avLst/>
          </a:prstGeom>
          <a:solidFill>
            <a:srgbClr val="C00000"/>
          </a:solidFill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/>
          <p:cNvSpPr/>
          <p:nvPr/>
        </p:nvSpPr>
        <p:spPr>
          <a:xfrm rot="18426582">
            <a:off x="6884206" y="1294825"/>
            <a:ext cx="533400" cy="533400"/>
          </a:xfrm>
          <a:prstGeom prst="rect">
            <a:avLst/>
          </a:prstGeom>
          <a:solidFill>
            <a:srgbClr val="C00000"/>
          </a:solidFill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/>
          <p:cNvSpPr/>
          <p:nvPr/>
        </p:nvSpPr>
        <p:spPr>
          <a:xfrm rot="18426582">
            <a:off x="6024817" y="3318028"/>
            <a:ext cx="533400" cy="533400"/>
          </a:xfrm>
          <a:prstGeom prst="rect">
            <a:avLst/>
          </a:prstGeom>
          <a:solidFill>
            <a:srgbClr val="C00000"/>
          </a:solidFill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 rot="18426582">
            <a:off x="6344417" y="2893236"/>
            <a:ext cx="533400" cy="533400"/>
          </a:xfrm>
          <a:prstGeom prst="rect">
            <a:avLst/>
          </a:prstGeom>
          <a:solidFill>
            <a:srgbClr val="C00000"/>
          </a:solidFill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 rot="18426582">
            <a:off x="6669401" y="2471676"/>
            <a:ext cx="533400" cy="533400"/>
          </a:xfrm>
          <a:prstGeom prst="rect">
            <a:avLst/>
          </a:prstGeom>
          <a:solidFill>
            <a:srgbClr val="C00000"/>
          </a:solidFill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/>
          <p:cNvSpPr/>
          <p:nvPr/>
        </p:nvSpPr>
        <p:spPr>
          <a:xfrm rot="18426582">
            <a:off x="6989001" y="2045388"/>
            <a:ext cx="533400" cy="533400"/>
          </a:xfrm>
          <a:prstGeom prst="rect">
            <a:avLst/>
          </a:prstGeom>
          <a:solidFill>
            <a:srgbClr val="C00000"/>
          </a:solidFill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 103"/>
          <p:cNvSpPr/>
          <p:nvPr/>
        </p:nvSpPr>
        <p:spPr>
          <a:xfrm rot="18426582">
            <a:off x="7309257" y="1619940"/>
            <a:ext cx="533400" cy="533400"/>
          </a:xfrm>
          <a:prstGeom prst="rect">
            <a:avLst/>
          </a:prstGeom>
          <a:solidFill>
            <a:srgbClr val="C00000"/>
          </a:solidFill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 rot="18426582">
            <a:off x="6449084" y="3640672"/>
            <a:ext cx="533400" cy="533400"/>
          </a:xfrm>
          <a:prstGeom prst="rect">
            <a:avLst/>
          </a:prstGeom>
          <a:solidFill>
            <a:srgbClr val="C00000"/>
          </a:solidFill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/>
          <p:cNvSpPr/>
          <p:nvPr/>
        </p:nvSpPr>
        <p:spPr>
          <a:xfrm rot="18426582">
            <a:off x="6768170" y="3214947"/>
            <a:ext cx="533400" cy="533400"/>
          </a:xfrm>
          <a:prstGeom prst="rect">
            <a:avLst/>
          </a:prstGeom>
          <a:solidFill>
            <a:srgbClr val="C00000"/>
          </a:solidFill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ectangle 106"/>
          <p:cNvSpPr/>
          <p:nvPr/>
        </p:nvSpPr>
        <p:spPr>
          <a:xfrm rot="18426582">
            <a:off x="7093893" y="2791081"/>
            <a:ext cx="533400" cy="533400"/>
          </a:xfrm>
          <a:prstGeom prst="rect">
            <a:avLst/>
          </a:prstGeom>
          <a:solidFill>
            <a:srgbClr val="C00000"/>
          </a:solidFill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/>
          <p:cNvSpPr/>
          <p:nvPr/>
        </p:nvSpPr>
        <p:spPr>
          <a:xfrm rot="18426582">
            <a:off x="7413493" y="2364328"/>
            <a:ext cx="533400" cy="533400"/>
          </a:xfrm>
          <a:prstGeom prst="rect">
            <a:avLst/>
          </a:prstGeom>
          <a:solidFill>
            <a:srgbClr val="C00000"/>
          </a:solidFill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/>
          <p:cNvSpPr/>
          <p:nvPr/>
        </p:nvSpPr>
        <p:spPr>
          <a:xfrm rot="18426582">
            <a:off x="7734765" y="1938276"/>
            <a:ext cx="533400" cy="533400"/>
          </a:xfrm>
          <a:prstGeom prst="rect">
            <a:avLst/>
          </a:prstGeom>
          <a:solidFill>
            <a:srgbClr val="C00000"/>
          </a:solidFill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TextBox 109"/>
          <p:cNvSpPr txBox="1"/>
          <p:nvPr/>
        </p:nvSpPr>
        <p:spPr>
          <a:xfrm>
            <a:off x="152400" y="39469"/>
            <a:ext cx="4267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ভূমি ৪ একক ও লম্ব ৩ একক হলে বিষয়টিকে এভাবে দেখানো যায়। 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-3.52451E-6 L 0.19167 -0.0444 " pathEditMode="relative" ptsTypes="AA">
                                      <p:cBhvr>
                                        <p:cTn id="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08973E-6 L 0.16667 -0.12211 " pathEditMode="relative" ptsTypes="AA">
                                      <p:cBhvr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3333 -0.17761 " pathEditMode="relative" ptsTypes="AA">
                                      <p:cBhvr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6.47549E-6 L 0.30001 -0.31082 " pathEditMode="relative" ptsTypes="AA">
                                      <p:cBhvr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6.47549E-6 L 0.275 -0.36632 " pathEditMode="relative" ptsTypes="AA">
                                      <p:cBhvr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500"/>
                            </p:stCondLst>
                            <p:childTnLst>
                              <p:par>
                                <p:cTn id="4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6.47549E-6 L 0.11667 -0.0777 " pathEditMode="relative" ptsTypes="AA">
                                      <p:cBhvr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500"/>
                            </p:stCondLst>
                            <p:childTnLst>
                              <p:par>
                                <p:cTn id="5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3472E-18 -4.35708E-6 L 0.28334 -0.22201 " pathEditMode="relative" ptsTypes="AA">
                                      <p:cBhvr>
                                        <p:cTn id="6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6500"/>
                            </p:stCondLst>
                            <p:childTnLst>
                              <p:par>
                                <p:cTn id="6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7000"/>
                            </p:stCondLst>
                            <p:childTnLst>
                              <p:par>
                                <p:cTn id="7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52451E-6 L 0.25 -0.27752 " pathEditMode="relative" ptsTypes="AA">
                                      <p:cBhvr>
                                        <p:cTn id="7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7500"/>
                            </p:stCondLst>
                            <p:childTnLst>
                              <p:par>
                                <p:cTn id="7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8000"/>
                            </p:stCondLst>
                            <p:childTnLst>
                              <p:par>
                                <p:cTn id="8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52451E-6 L 0.225 -0.33302 " pathEditMode="relative" ptsTypes="AA">
                                      <p:cBhvr>
                                        <p:cTn id="8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8500"/>
                            </p:stCondLst>
                            <p:childTnLst>
                              <p:par>
                                <p:cTn id="8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9000"/>
                            </p:stCondLst>
                            <p:childTnLst>
                              <p:par>
                                <p:cTn id="9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-9.89824E-7 L 0.20001 -0.47734 " pathEditMode="relative" ptsTypes="AA">
                                      <p:cBhvr>
                                        <p:cTn id="9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9500"/>
                            </p:stCondLst>
                            <p:childTnLst>
                              <p:par>
                                <p:cTn id="9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0"/>
                            </p:stCondLst>
                            <p:childTnLst>
                              <p:par>
                                <p:cTn id="10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86864E-6 L 0.04583 -0.18108 " pathEditMode="relative" rAng="0" ptsTypes="AA">
                                      <p:cBhvr>
                                        <p:cTn id="10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" y="-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500"/>
                            </p:stCondLst>
                            <p:childTnLst>
                              <p:par>
                                <p:cTn id="10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1000"/>
                            </p:stCondLst>
                            <p:childTnLst>
                              <p:par>
                                <p:cTn id="11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022E-16 3.13599E-6 L 0.02083 -0.23636 " pathEditMode="relative" rAng="0" ptsTypes="AA">
                                      <p:cBhvr>
                                        <p:cTn id="11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" y="-1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1500"/>
                            </p:stCondLst>
                            <p:childTnLst>
                              <p:par>
                                <p:cTn id="11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2000"/>
                            </p:stCondLst>
                            <p:childTnLst>
                              <p:par>
                                <p:cTn id="12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-1.82239E-6 L 6.66667E-6 -0.29972 " pathEditMode="relative" ptsTypes="AA">
                                      <p:cBhvr>
                                        <p:cTn id="12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2500"/>
                            </p:stCondLst>
                            <p:childTnLst>
                              <p:par>
                                <p:cTn id="12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3000"/>
                            </p:stCondLst>
                            <p:childTnLst>
                              <p:par>
                                <p:cTn id="13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-9.89824E-7 L 0.20834 -0.43293 " pathEditMode="relative" ptsTypes="AA">
                                      <p:cBhvr>
                                        <p:cTn id="1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3500"/>
                            </p:stCondLst>
                            <p:childTnLst>
                              <p:par>
                                <p:cTn id="13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4000"/>
                            </p:stCondLst>
                            <p:childTnLst>
                              <p:par>
                                <p:cTn id="14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3472E-18 8.17761E-6 L 0.2 -0.51063 " pathEditMode="relative" ptsTypes="AA">
                                      <p:cBhvr>
                                        <p:cTn id="14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4500"/>
                            </p:stCondLst>
                            <p:childTnLst>
                              <p:par>
                                <p:cTn id="14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15000"/>
                            </p:stCondLst>
                            <p:childTnLst>
                              <p:par>
                                <p:cTn id="155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3334 -0.23311 " pathEditMode="relative" ptsTypes="AA">
                                      <p:cBhvr>
                                        <p:cTn id="1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15500"/>
                            </p:stCondLst>
                            <p:childTnLst>
                              <p:par>
                                <p:cTn id="158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16000"/>
                            </p:stCondLst>
                            <p:childTnLst>
                              <p:par>
                                <p:cTn id="16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9.89824E-7 L 3.33333E-6 -0.28862 " pathEditMode="relative" ptsTypes="AA">
                                      <p:cBhvr>
                                        <p:cTn id="16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16500"/>
                            </p:stCondLst>
                            <p:childTnLst>
                              <p:par>
                                <p:cTn id="16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17000"/>
                            </p:stCondLst>
                            <p:childTnLst>
                              <p:par>
                                <p:cTn id="17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12766E-7 L 0.2125 -0.4142 " pathEditMode="relative" rAng="0" ptsTypes="AA">
                                      <p:cBhvr>
                                        <p:cTn id="17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" y="-2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17500"/>
                            </p:stCondLst>
                            <p:childTnLst>
                              <p:par>
                                <p:cTn id="17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18000"/>
                            </p:stCondLst>
                            <p:childTnLst>
                              <p:par>
                                <p:cTn id="18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9.89824E-7 L 0.19167 -0.46623 " pathEditMode="relative" ptsTypes="AA">
                                      <p:cBhvr>
                                        <p:cTn id="18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18500"/>
                            </p:stCondLst>
                            <p:childTnLst>
                              <p:par>
                                <p:cTn id="18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19000"/>
                            </p:stCondLst>
                            <p:childTnLst>
                              <p:par>
                                <p:cTn id="19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9.89824E-7 L 0.15833 -0.54394 " pathEditMode="relative" ptsTypes="AA">
                                      <p:cBhvr>
                                        <p:cTn id="19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19500"/>
                            </p:stCondLst>
                            <p:childTnLst>
                              <p:par>
                                <p:cTn id="19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20000"/>
                            </p:stCondLst>
                            <p:childTnLst>
                              <p:par>
                                <p:cTn id="20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82239E-6 L 0.00833 -0.25532 " pathEditMode="relative" ptsTypes="AA">
                                      <p:cBhvr>
                                        <p:cTn id="20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20500"/>
                            </p:stCondLst>
                            <p:childTnLst>
                              <p:par>
                                <p:cTn id="20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21000"/>
                            </p:stCondLst>
                            <p:childTnLst>
                              <p:par>
                                <p:cTn id="21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-1.82239E-6 L 0.22501 -0.39963 " pathEditMode="relative" ptsTypes="AA">
                                      <p:cBhvr>
                                        <p:cTn id="21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21500"/>
                            </p:stCondLst>
                            <p:childTnLst>
                              <p:par>
                                <p:cTn id="21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22000"/>
                            </p:stCondLst>
                            <p:childTnLst>
                              <p:par>
                                <p:cTn id="22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9.89824E-7 L 0.21667 -0.45514 " pathEditMode="relative" ptsTypes="AA">
                                      <p:cBhvr>
                                        <p:cTn id="226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22500"/>
                            </p:stCondLst>
                            <p:childTnLst>
                              <p:par>
                                <p:cTn id="22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3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23000"/>
                            </p:stCondLst>
                            <p:childTnLst>
                              <p:par>
                                <p:cTn id="23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82239E-6 L 0.19167 -0.52174 " pathEditMode="relative" ptsTypes="AA">
                                      <p:cBhvr>
                                        <p:cTn id="236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>
                            <p:stCondLst>
                              <p:cond delay="23500"/>
                            </p:stCondLst>
                            <p:childTnLst>
                              <p:par>
                                <p:cTn id="23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24000"/>
                            </p:stCondLst>
                            <p:childTnLst>
                              <p:par>
                                <p:cTn id="24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-1.82239E-6 L 0.16667 -0.58835 " pathEditMode="relative" ptsTypes="AA">
                                      <p:cBhvr>
                                        <p:cTn id="246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>
                            <p:stCondLst>
                              <p:cond delay="24500"/>
                            </p:stCondLst>
                            <p:childTnLst>
                              <p:par>
                                <p:cTn id="24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1" animBg="1"/>
      <p:bldP spid="25" grpId="2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78" grpId="0" animBg="1"/>
      <p:bldP spid="78" grpId="1" animBg="1"/>
      <p:bldP spid="79" grpId="0" animBg="1"/>
      <p:bldP spid="79" grpId="1" animBg="1"/>
      <p:bldP spid="80" grpId="0" animBg="1"/>
      <p:bldP spid="80" grpId="1" animBg="1"/>
      <p:bldP spid="81" grpId="0" animBg="1"/>
      <p:bldP spid="81" grpId="1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856</TotalTime>
  <Words>631</Words>
  <Application>Microsoft Office PowerPoint</Application>
  <PresentationFormat>On-screen Show (4:3)</PresentationFormat>
  <Paragraphs>294</Paragraphs>
  <Slides>27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Office Theme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</vt:vector>
  </TitlesOfParts>
  <Company>vortex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vortex-pc</dc:creator>
  <cp:lastModifiedBy>PMO</cp:lastModifiedBy>
  <cp:revision>362</cp:revision>
  <dcterms:created xsi:type="dcterms:W3CDTF">2012-07-28T09:36:12Z</dcterms:created>
  <dcterms:modified xsi:type="dcterms:W3CDTF">2013-04-02T09:21:24Z</dcterms:modified>
</cp:coreProperties>
</file>