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6" r:id="rId3"/>
    <p:sldId id="265" r:id="rId4"/>
    <p:sldId id="258" r:id="rId5"/>
    <p:sldId id="259" r:id="rId6"/>
    <p:sldId id="261" r:id="rId7"/>
    <p:sldId id="262" r:id="rId8"/>
    <p:sldId id="276" r:id="rId9"/>
    <p:sldId id="266" r:id="rId10"/>
    <p:sldId id="267" r:id="rId11"/>
    <p:sldId id="264" r:id="rId12"/>
    <p:sldId id="269" r:id="rId13"/>
    <p:sldId id="273" r:id="rId14"/>
    <p:sldId id="275" r:id="rId15"/>
    <p:sldId id="274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42F87-3B07-4AEE-A49B-03E8B1C8F775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62624-6C1F-48DF-8BB1-3C66CF9346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5387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া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62624-6C1F-48DF-8BB1-3C66CF93460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6936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1178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009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528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1049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021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2656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209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7431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9219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410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575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7171B-CAC1-4FA1-A4C5-6C3923E90747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0B44A-4C99-4DF9-8EE3-0FF9F4CA4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559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534400" cy="34163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শেণী -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সপ্তম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বিষয়- গণিত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জ্যামিতি-উপপাদ্য)</a:t>
            </a: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বয়স-১১+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সময়-৪০মিনিট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3505200"/>
            <a:ext cx="6165273" cy="280076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 উপস্থাপনায়:</a:t>
            </a:r>
          </a:p>
          <a:p>
            <a:pPr algn="ctr"/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মো: সুরমান আলী</a:t>
            </a:r>
          </a:p>
          <a:p>
            <a:pPr algn="ctr"/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সিনিয়র শিক্ষক</a:t>
            </a:r>
          </a:p>
          <a:p>
            <a:pPr algn="ctr"/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নওয়াব হাবিবুল্লাহ মডেল স্কুল এন্ড কলেজ</a:t>
            </a:r>
          </a:p>
          <a:p>
            <a:pPr algn="ctr"/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উত্তরা, ঢাকা-১২৩০</a:t>
            </a:r>
            <a:endParaRPr lang="en-US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875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1638300" y="2057400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752600" y="838200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0" y="3581400"/>
            <a:ext cx="8991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সমান্তরাল: কোন তলে সর্বদা সমান দুরত্বের দুইটি রেখাকে সমান্তরাল বলে।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4572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077200" y="4572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18755" y="18669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39100" y="18669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798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/>
          <p:nvPr/>
        </p:nvCxnSpPr>
        <p:spPr>
          <a:xfrm flipV="1">
            <a:off x="1549977" y="3627795"/>
            <a:ext cx="6288232" cy="923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584613" y="2526268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836715" y="1459468"/>
            <a:ext cx="1329298" cy="308026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0800000" flipH="1" flipV="1">
            <a:off x="7909213" y="213797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311486" y="146183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88377" y="4355068"/>
            <a:ext cx="451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148195" y="220196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162050" y="3512311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 flipV="1">
            <a:off x="7909213" y="3604551"/>
            <a:ext cx="309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4172318" y="253519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310864" y="332418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8" name="Arc 47"/>
          <p:cNvSpPr/>
          <p:nvPr/>
        </p:nvSpPr>
        <p:spPr>
          <a:xfrm rot="11010479">
            <a:off x="4178876" y="2127493"/>
            <a:ext cx="755072" cy="945573"/>
          </a:xfrm>
          <a:prstGeom prst="arc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>
            <a:off x="4017818" y="3266939"/>
            <a:ext cx="800100" cy="860075"/>
          </a:xfrm>
          <a:prstGeom prst="arc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Arc 49"/>
          <p:cNvSpPr/>
          <p:nvPr/>
        </p:nvSpPr>
        <p:spPr>
          <a:xfrm rot="15976692">
            <a:off x="3962768" y="3301576"/>
            <a:ext cx="800100" cy="860075"/>
          </a:xfrm>
          <a:prstGeom prst="arc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c 50"/>
          <p:cNvSpPr/>
          <p:nvPr/>
        </p:nvSpPr>
        <p:spPr>
          <a:xfrm rot="4925570">
            <a:off x="4110875" y="2141258"/>
            <a:ext cx="800100" cy="860075"/>
          </a:xfrm>
          <a:prstGeom prst="arc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0" y="5097829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</a:rPr>
              <a:t>উপরের চিত্রে আমরা </a:t>
            </a:r>
            <a:r>
              <a:rPr lang="en-US" sz="2800" dirty="0" smtClean="0">
                <a:solidFill>
                  <a:srgbClr val="FF0000"/>
                </a:solidFill>
              </a:rPr>
              <a:t>CD</a:t>
            </a:r>
            <a:r>
              <a:rPr lang="en-US" sz="2800" dirty="0" smtClean="0">
                <a:solidFill>
                  <a:srgbClr val="FF0000"/>
                </a:solidFill>
                <a:latin typeface="Cambria Math"/>
                <a:ea typeface="Cambria Math"/>
              </a:rPr>
              <a:t>∥ED</a:t>
            </a:r>
            <a:r>
              <a:rPr lang="bn-BD" sz="2800" dirty="0">
                <a:solidFill>
                  <a:srgbClr val="FF0000"/>
                </a:solidFill>
                <a:latin typeface="Cambria Math"/>
                <a:ea typeface="Cambria Math"/>
              </a:rPr>
              <a:t>	</a:t>
            </a:r>
            <a:r>
              <a:rPr lang="bn-BD" sz="2800" dirty="0" smtClean="0">
                <a:solidFill>
                  <a:srgbClr val="FF0000"/>
                </a:solidFill>
                <a:latin typeface="Cambria Math"/>
                <a:ea typeface="Cambria Math"/>
              </a:rPr>
              <a:t>∠</a:t>
            </a:r>
            <a:r>
              <a:rPr lang="en-US" sz="2800" dirty="0" smtClean="0">
                <a:solidFill>
                  <a:srgbClr val="FF0000"/>
                </a:solidFill>
                <a:latin typeface="Cambria Math"/>
                <a:ea typeface="Cambria Math"/>
              </a:rPr>
              <a:t>M</a:t>
            </a:r>
            <a:r>
              <a:rPr lang="bn-BD" sz="2800" dirty="0" smtClean="0">
                <a:solidFill>
                  <a:srgbClr val="FF0000"/>
                </a:solidFill>
                <a:latin typeface="Cambria Math"/>
                <a:ea typeface="Cambria Math"/>
              </a:rPr>
              <a:t> একান্তর∠</a:t>
            </a:r>
            <a:r>
              <a:rPr lang="en-US" sz="2800" dirty="0" smtClean="0">
                <a:solidFill>
                  <a:srgbClr val="FF0000"/>
                </a:solidFill>
                <a:latin typeface="Cambria Math"/>
                <a:ea typeface="Cambria Math"/>
              </a:rPr>
              <a:t>N</a:t>
            </a:r>
            <a:r>
              <a:rPr lang="bn-BD" sz="2800" dirty="0" smtClean="0">
                <a:solidFill>
                  <a:srgbClr val="FF0000"/>
                </a:solidFill>
                <a:latin typeface="Cambria Math"/>
                <a:ea typeface="Cambria Math"/>
              </a:rPr>
              <a:t> লক্ষ্য করছি। অথাৎ আমরা সমান্তরাল ও একান্তর সম্পর্কিত  একটি উপপাদ্য প্রমান করব।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489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28600"/>
            <a:ext cx="91440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উপপাদ্যঃ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একটি সরল রেখা অপর দুটি সমান্তরাল সরল রেখাকে ছেদ করলে উত্পন্ন একান্তর কোণগুলো সমান।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114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/>
          <p:nvPr/>
        </p:nvCxnSpPr>
        <p:spPr>
          <a:xfrm flipV="1">
            <a:off x="1549977" y="2244527"/>
            <a:ext cx="6288232" cy="923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584613" y="1143000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352800" y="263236"/>
            <a:ext cx="2149187" cy="28932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0800000" flipH="1" flipV="1">
            <a:off x="7909213" y="75470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311486" y="7857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48195" y="81869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162050" y="212904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 rot="10800000" flipV="1">
            <a:off x="7909213" y="222128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4400825" y="1051484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184346" y="2036617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8" name="Arc 47"/>
          <p:cNvSpPr/>
          <p:nvPr/>
        </p:nvSpPr>
        <p:spPr>
          <a:xfrm rot="11010479">
            <a:off x="4178876" y="744225"/>
            <a:ext cx="755072" cy="945573"/>
          </a:xfrm>
          <a:prstGeom prst="arc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>
            <a:off x="3893993" y="1814489"/>
            <a:ext cx="800100" cy="860075"/>
          </a:xfrm>
          <a:prstGeom prst="arc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442449" y="2978727"/>
            <a:ext cx="451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" y="36576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মনে করি </a:t>
            </a:r>
            <a:r>
              <a:rPr lang="en-US" sz="4000" dirty="0" smtClean="0">
                <a:solidFill>
                  <a:srgbClr val="FF0000"/>
                </a:solidFill>
              </a:rPr>
              <a:t>AB </a:t>
            </a:r>
            <a:r>
              <a:rPr lang="bn-BD" sz="4000" dirty="0" smtClean="0">
                <a:solidFill>
                  <a:srgbClr val="FF0000"/>
                </a:solidFill>
              </a:rPr>
              <a:t>সরল রেখা</a:t>
            </a:r>
            <a:r>
              <a:rPr lang="en-US" sz="4000" dirty="0" smtClean="0">
                <a:solidFill>
                  <a:srgbClr val="FF0000"/>
                </a:solidFill>
              </a:rPr>
              <a:t> CD</a:t>
            </a:r>
            <a:r>
              <a:rPr lang="en-US" sz="4000" dirty="0" smtClean="0">
                <a:solidFill>
                  <a:srgbClr val="FF0000"/>
                </a:solidFill>
                <a:latin typeface="Cambria Math"/>
                <a:ea typeface="Cambria Math"/>
              </a:rPr>
              <a:t>∥EF </a:t>
            </a:r>
            <a:r>
              <a:rPr lang="bn-BD" sz="4000" dirty="0" smtClean="0">
                <a:solidFill>
                  <a:srgbClr val="FF0000"/>
                </a:solidFill>
              </a:rPr>
              <a:t>কে </a:t>
            </a:r>
            <a:r>
              <a:rPr lang="en-US" sz="4000" dirty="0" smtClean="0">
                <a:solidFill>
                  <a:srgbClr val="FF0000"/>
                </a:solidFill>
              </a:rPr>
              <a:t>M, N </a:t>
            </a:r>
            <a:r>
              <a:rPr lang="bn-BD" sz="4000" dirty="0" smtClean="0">
                <a:solidFill>
                  <a:srgbClr val="FF0000"/>
                </a:solidFill>
              </a:rPr>
              <a:t>বিন্দুতে ছেদ করেছে ফলে </a:t>
            </a:r>
            <a:r>
              <a:rPr lang="bn-BD" sz="4000" dirty="0" smtClean="0">
                <a:solidFill>
                  <a:srgbClr val="FF0000"/>
                </a:solidFill>
                <a:latin typeface="Cambria Math"/>
                <a:ea typeface="Cambria Math"/>
              </a:rPr>
              <a:t>∠</a:t>
            </a:r>
            <a:r>
              <a:rPr lang="en-US" sz="4000" dirty="0" smtClean="0">
                <a:solidFill>
                  <a:srgbClr val="FF0000"/>
                </a:solidFill>
                <a:latin typeface="Cambria Math"/>
                <a:ea typeface="Cambria Math"/>
              </a:rPr>
              <a:t>CMN, </a:t>
            </a:r>
            <a:r>
              <a:rPr lang="bn-BD" sz="4000" dirty="0">
                <a:solidFill>
                  <a:srgbClr val="FF0000"/>
                </a:solidFill>
                <a:latin typeface="Cambria Math"/>
                <a:ea typeface="Cambria Math"/>
              </a:rPr>
              <a:t>∠</a:t>
            </a:r>
            <a:r>
              <a:rPr lang="en-US" sz="4000" dirty="0" smtClean="0">
                <a:solidFill>
                  <a:srgbClr val="FF0000"/>
                </a:solidFill>
                <a:latin typeface="Cambria Math"/>
                <a:ea typeface="Cambria Math"/>
              </a:rPr>
              <a:t>MNF </a:t>
            </a:r>
            <a:r>
              <a:rPr lang="bn-BD" sz="4000" dirty="0" smtClean="0">
                <a:solidFill>
                  <a:srgbClr val="FF0000"/>
                </a:solidFill>
                <a:latin typeface="Cambria Math"/>
                <a:ea typeface="Cambria Math"/>
              </a:rPr>
              <a:t>একান্তর কোণ উত্পন্ন করেছে প্র</a:t>
            </a:r>
            <a:r>
              <a:rPr lang="bn-BD" sz="4000" dirty="0" smtClean="0">
                <a:solidFill>
                  <a:srgbClr val="FF0000"/>
                </a:solidFill>
              </a:rPr>
              <a:t>মান করতে হবে যে, </a:t>
            </a:r>
            <a:r>
              <a:rPr lang="bn-BD" sz="4800" dirty="0">
                <a:solidFill>
                  <a:srgbClr val="FF0000"/>
                </a:solidFill>
                <a:latin typeface="Cambria Math"/>
                <a:ea typeface="Cambria Math"/>
              </a:rPr>
              <a:t>∠</a:t>
            </a:r>
            <a:r>
              <a:rPr lang="en-US" sz="4800" dirty="0" smtClean="0">
                <a:solidFill>
                  <a:srgbClr val="FF0000"/>
                </a:solidFill>
                <a:latin typeface="Cambria Math"/>
                <a:ea typeface="Cambria Math"/>
              </a:rPr>
              <a:t>CMN</a:t>
            </a:r>
            <a:r>
              <a:rPr lang="bn-BD" sz="4800" dirty="0" smtClean="0">
                <a:solidFill>
                  <a:srgbClr val="FF0000"/>
                </a:solidFill>
                <a:latin typeface="Cambria Math"/>
                <a:ea typeface="Cambria Math"/>
              </a:rPr>
              <a:t>=</a:t>
            </a:r>
            <a:r>
              <a:rPr lang="en-US" sz="4800" dirty="0" smtClean="0">
                <a:solidFill>
                  <a:srgbClr val="FF0000"/>
                </a:solidFill>
                <a:latin typeface="Cambria Math"/>
                <a:ea typeface="Cambria Math"/>
              </a:rPr>
              <a:t> </a:t>
            </a:r>
            <a:r>
              <a:rPr lang="bn-BD" sz="4800" dirty="0">
                <a:solidFill>
                  <a:srgbClr val="FF0000"/>
                </a:solidFill>
                <a:latin typeface="Cambria Math"/>
                <a:ea typeface="Cambria Math"/>
              </a:rPr>
              <a:t>একান্তর </a:t>
            </a:r>
            <a:r>
              <a:rPr lang="bn-BD" sz="4800" dirty="0" smtClean="0">
                <a:solidFill>
                  <a:srgbClr val="FF0000"/>
                </a:solidFill>
                <a:latin typeface="Cambria Math"/>
                <a:ea typeface="Cambria Math"/>
              </a:rPr>
              <a:t>∠</a:t>
            </a:r>
            <a:r>
              <a:rPr lang="en-US" sz="4800" dirty="0">
                <a:solidFill>
                  <a:srgbClr val="FF0000"/>
                </a:solidFill>
                <a:latin typeface="Cambria Math"/>
                <a:ea typeface="Cambria Math"/>
              </a:rPr>
              <a:t>MNF </a:t>
            </a:r>
            <a:r>
              <a:rPr lang="bn-BD" sz="4800" dirty="0" smtClean="0">
                <a:solidFill>
                  <a:srgbClr val="FF0000"/>
                </a:solidFill>
                <a:latin typeface="Cambria Math"/>
                <a:ea typeface="Cambria Math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64471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/>
          <p:nvPr/>
        </p:nvCxnSpPr>
        <p:spPr>
          <a:xfrm flipV="1">
            <a:off x="1549977" y="2244527"/>
            <a:ext cx="6288232" cy="923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584613" y="1143000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352800" y="263236"/>
            <a:ext cx="2149187" cy="28932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0800000" flipH="1" flipV="1">
            <a:off x="7909213" y="75470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311486" y="7857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48195" y="81869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162050" y="212904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 rot="10800000" flipV="1">
            <a:off x="7909213" y="222128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4400825" y="1051484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184346" y="2036617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876800" y="1151930"/>
            <a:ext cx="0" cy="11387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83181" y="1124037"/>
            <a:ext cx="0" cy="11387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42449" y="2978727"/>
            <a:ext cx="451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759404" y="2405949"/>
            <a:ext cx="451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02788" y="680149"/>
            <a:ext cx="451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" y="36576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4">
                    <a:lumMod val="75000"/>
                  </a:schemeClr>
                </a:solidFill>
                <a:latin typeface="Cambria Math"/>
                <a:ea typeface="Cambria Math"/>
              </a:rPr>
              <a:t>অংকন:  </a:t>
            </a:r>
            <a:r>
              <a:rPr lang="en-US" sz="4400" dirty="0" smtClean="0">
                <a:solidFill>
                  <a:schemeClr val="accent4">
                    <a:lumMod val="75000"/>
                  </a:schemeClr>
                </a:solidFill>
                <a:latin typeface="Cambria Math"/>
                <a:ea typeface="Cambria Math"/>
              </a:rPr>
              <a:t>MP⊥EF, NQ⊥CD </a:t>
            </a:r>
            <a:r>
              <a:rPr lang="bn-BD" sz="4400" dirty="0" smtClean="0">
                <a:solidFill>
                  <a:schemeClr val="accent4">
                    <a:lumMod val="75000"/>
                  </a:schemeClr>
                </a:solidFill>
                <a:latin typeface="Cambria Math"/>
                <a:ea typeface="Cambria Math"/>
              </a:rPr>
              <a:t>অংকণ করি।</a:t>
            </a:r>
            <a:endParaRPr lang="en-US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100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893" y="3435927"/>
            <a:ext cx="909810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2060"/>
                </a:solidFill>
              </a:rPr>
              <a:t>প্রমান: </a:t>
            </a:r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QMN 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bn-BD" sz="4400" dirty="0" smtClean="0">
                <a:solidFill>
                  <a:srgbClr val="002060"/>
                </a:solidFill>
              </a:rPr>
              <a:t>ও 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△</a:t>
            </a:r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MNP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 তে </a:t>
            </a:r>
          </a:p>
          <a:p>
            <a:r>
              <a:rPr lang="en-US" sz="4400" dirty="0" smtClean="0">
                <a:solidFill>
                  <a:srgbClr val="002060"/>
                </a:solidFill>
              </a:rPr>
              <a:t> 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MQN</a:t>
            </a:r>
            <a:r>
              <a:rPr lang="bn-BD" sz="4400" dirty="0">
                <a:solidFill>
                  <a:srgbClr val="002060"/>
                </a:solidFill>
                <a:latin typeface="Cambria Math"/>
                <a:ea typeface="Cambria Math"/>
              </a:rPr>
              <a:t>=</a:t>
            </a:r>
            <a:r>
              <a:rPr lang="en-US" sz="4400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MNP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Cambria Math"/>
                <a:ea typeface="Cambria Math"/>
              </a:rPr>
              <a:t>[∵MP</a:t>
            </a:r>
            <a:r>
              <a:rPr lang="en-US" sz="3600" dirty="0">
                <a:solidFill>
                  <a:srgbClr val="002060"/>
                </a:solidFill>
                <a:latin typeface="Cambria Math"/>
                <a:ea typeface="Cambria Math"/>
              </a:rPr>
              <a:t>⊥EF, NQ⊥</a:t>
            </a:r>
            <a:r>
              <a:rPr lang="en-US" sz="3600" dirty="0" smtClean="0">
                <a:solidFill>
                  <a:srgbClr val="002060"/>
                </a:solidFill>
                <a:latin typeface="Cambria Math"/>
                <a:ea typeface="Cambria Math"/>
              </a:rPr>
              <a:t>CD </a:t>
            </a:r>
            <a:r>
              <a:rPr lang="bn-BD" sz="3600" dirty="0" smtClean="0">
                <a:solidFill>
                  <a:srgbClr val="002060"/>
                </a:solidFill>
                <a:latin typeface="Cambria Math"/>
                <a:ea typeface="Cambria Math"/>
              </a:rPr>
              <a:t>বলে</a:t>
            </a:r>
            <a:r>
              <a:rPr lang="en-US" sz="3600" dirty="0" smtClean="0">
                <a:solidFill>
                  <a:srgbClr val="002060"/>
                </a:solidFill>
                <a:latin typeface="Cambria Math"/>
                <a:ea typeface="Cambria Math"/>
              </a:rPr>
              <a:t> ]</a:t>
            </a:r>
            <a:endParaRPr lang="bn-BD" sz="4400" dirty="0" smtClean="0">
              <a:solidFill>
                <a:srgbClr val="002060"/>
              </a:solidFill>
              <a:latin typeface="Cambria Math"/>
              <a:ea typeface="Cambria Math"/>
            </a:endParaRPr>
          </a:p>
          <a:p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MP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=</a:t>
            </a:r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NQ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, </a:t>
            </a:r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MN 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সাধারণ বাহু</a:t>
            </a:r>
          </a:p>
          <a:p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∴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△</a:t>
            </a:r>
            <a:r>
              <a:rPr lang="en-US" sz="4400" dirty="0">
                <a:solidFill>
                  <a:srgbClr val="002060"/>
                </a:solidFill>
                <a:latin typeface="Cambria Math"/>
                <a:ea typeface="Cambria Math"/>
              </a:rPr>
              <a:t>QMN ≅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△</a:t>
            </a:r>
            <a:r>
              <a:rPr lang="en-US" sz="4400" dirty="0">
                <a:solidFill>
                  <a:srgbClr val="002060"/>
                </a:solidFill>
                <a:latin typeface="Cambria Math"/>
                <a:ea typeface="Cambria Math"/>
              </a:rPr>
              <a:t>MNP</a:t>
            </a:r>
            <a:r>
              <a:rPr lang="bn-BD" sz="4400" dirty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endParaRPr lang="bn-BD" sz="4400" dirty="0" smtClean="0">
              <a:solidFill>
                <a:srgbClr val="002060"/>
              </a:solidFill>
              <a:latin typeface="Cambria Math"/>
              <a:ea typeface="Cambria Math"/>
            </a:endParaRPr>
          </a:p>
          <a:p>
            <a:r>
              <a:rPr lang="bn-BD" sz="4400" dirty="0" smtClean="0">
                <a:solidFill>
                  <a:srgbClr val="002060"/>
                </a:solidFill>
              </a:rPr>
              <a:t> </a:t>
            </a:r>
            <a:r>
              <a:rPr lang="en-US" sz="4400" dirty="0">
                <a:solidFill>
                  <a:srgbClr val="002060"/>
                </a:solidFill>
                <a:latin typeface="Cambria Math"/>
                <a:ea typeface="Cambria Math"/>
              </a:rPr>
              <a:t>∴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CMN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=</a:t>
            </a:r>
            <a:r>
              <a:rPr lang="en-US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bn-BD" sz="4400" dirty="0">
                <a:solidFill>
                  <a:srgbClr val="002060"/>
                </a:solidFill>
                <a:latin typeface="Cambria Math"/>
                <a:ea typeface="Cambria Math"/>
              </a:rPr>
              <a:t>একান্তর 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∠</a:t>
            </a:r>
            <a:r>
              <a:rPr lang="en-US" sz="4400" dirty="0">
                <a:solidFill>
                  <a:srgbClr val="002060"/>
                </a:solidFill>
                <a:latin typeface="Cambria Math"/>
                <a:ea typeface="Cambria Math"/>
              </a:rPr>
              <a:t>MNF </a:t>
            </a:r>
            <a:r>
              <a:rPr lang="bn-BD" sz="4400" dirty="0" smtClean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48195" y="78570"/>
            <a:ext cx="7142018" cy="3269489"/>
            <a:chOff x="1148195" y="78570"/>
            <a:chExt cx="7142018" cy="3269489"/>
          </a:xfrm>
        </p:grpSpPr>
        <p:cxnSp>
          <p:nvCxnSpPr>
            <p:cNvPr id="34" name="Straight Connector 33"/>
            <p:cNvCxnSpPr/>
            <p:nvPr/>
          </p:nvCxnSpPr>
          <p:spPr>
            <a:xfrm flipV="1">
              <a:off x="1549977" y="2244527"/>
              <a:ext cx="6288232" cy="92333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584613" y="1143000"/>
              <a:ext cx="63246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3352800" y="263236"/>
              <a:ext cx="2149187" cy="289323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 rot="10800000" flipH="1" flipV="1">
              <a:off x="7909213" y="754705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311486" y="7857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148195" y="818695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162050" y="2129043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 rot="10800000" flipV="1">
              <a:off x="7909213" y="2221283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400825" y="1051484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184346" y="2036617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</a:t>
              </a:r>
              <a:endParaRPr lang="en-US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4876800" y="1151930"/>
              <a:ext cx="0" cy="113876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983181" y="1124037"/>
              <a:ext cx="0" cy="113876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3442449" y="2978727"/>
              <a:ext cx="4515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759404" y="2405949"/>
              <a:ext cx="4515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902788" y="680149"/>
              <a:ext cx="4515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Q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97885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66800"/>
            <a:ext cx="9067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বাড়ীর কাজ:।</a:t>
            </a:r>
          </a:p>
          <a:p>
            <a:r>
              <a:rPr lang="bn-BD" sz="3200" dirty="0" smtClean="0"/>
              <a:t>১। দুটি সমান্তরাল সরল রেখা আক এবং তাকে একটি ছেদক দ্বারা ছেদ কর।</a:t>
            </a:r>
          </a:p>
          <a:p>
            <a:r>
              <a:rPr lang="bn-BD" sz="3200" dirty="0" smtClean="0"/>
              <a:t>২। একান্তর কোণ ও অনুরূপকোণ গুলো চিহ্নিত কর।</a:t>
            </a:r>
          </a:p>
          <a:p>
            <a:r>
              <a:rPr lang="bn-BD" sz="3200" dirty="0" smtClean="0"/>
              <a:t>২। একটি সরলরেখা অপর দুটি সমান্তরাল রেখাকে ছেদ করলে পমান কর যে, অনুরূপ কোণ গুলো সমান হবে।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46267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66800"/>
            <a:ext cx="9067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বাড়ীর কাজ:।</a:t>
            </a:r>
          </a:p>
          <a:p>
            <a:r>
              <a:rPr lang="bn-BD" sz="3200" dirty="0" smtClean="0"/>
              <a:t>১। দুটি সমান্তরাল সরল রেখা আক এবং তাকে একটি ছেদক দ্বারা ছেদ কর।</a:t>
            </a:r>
          </a:p>
          <a:p>
            <a:r>
              <a:rPr lang="bn-BD" sz="3200" dirty="0" smtClean="0"/>
              <a:t>২। একান্তর কোণ ও অনুরূপকোণ গুলো চিহ্নিত কর।</a:t>
            </a:r>
          </a:p>
          <a:p>
            <a:r>
              <a:rPr lang="bn-BD" sz="3200" dirty="0" smtClean="0"/>
              <a:t>২। একটি সরলরেখা অপর দুটি সমান্তরাল রেখাকে ছেদ করলে পমান কর যে, অনুরূপ কোণ গুলো সমান হবে।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79547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66800"/>
            <a:ext cx="9067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/>
              <a:t>ধন্যবাদ সবাইকে।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xmlns="" val="326498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1447800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এই পাঠ শেষে শিক্ষার্থীরা :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bn-BD" sz="3600" dirty="0" smtClean="0"/>
              <a:t>একান্তর কোণ ও অনুরুপ কোণ কী তা বলতে ও ব্যাখা করতে পারবে।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bn-BD" sz="3600" dirty="0" smtClean="0"/>
              <a:t>সমান্তরাল সরল রেখার সংঙ্গা বলতে পারবে।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bn-BD" sz="3600" dirty="0" smtClean="0"/>
              <a:t>সমান্তরালতা সংক্রান্ত একটি উপপাদ্য প্রমান করতে পারবে।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bn-BD" sz="3600" dirty="0" smtClean="0"/>
              <a:t>সহস্র বছরের বিভ্রান্তি থেকে মুক্তি পাবে।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55980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457200"/>
            <a:ext cx="8915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বন্ধুরা আমরা এবার কিছু লক্ষ্য করি-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xmlns="" val="393737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2209800" y="685800"/>
            <a:ext cx="3352800" cy="914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09800" y="1600200"/>
            <a:ext cx="411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Arc 5"/>
          <p:cNvSpPr/>
          <p:nvPr/>
        </p:nvSpPr>
        <p:spPr>
          <a:xfrm rot="2242068">
            <a:off x="3223510" y="1165146"/>
            <a:ext cx="609600" cy="533400"/>
          </a:xfrm>
          <a:prstGeom prst="arc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95400" y="3657600"/>
            <a:ext cx="6400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962400" y="2438400"/>
            <a:ext cx="1752600" cy="1219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 rot="2242068">
            <a:off x="4061711" y="3222546"/>
            <a:ext cx="609600" cy="533400"/>
          </a:xfrm>
          <a:prstGeom prst="arc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263236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057400" y="1156855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67055" y="1229591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715000" y="22479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689965" y="32766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3321628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772400" y="338051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TextBox 22"/>
              <p:cNvSpPr txBox="1"/>
              <p:nvPr/>
            </p:nvSpPr>
            <p:spPr>
              <a:xfrm>
                <a:off x="2507673" y="1835727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𝐴𝐵𝐶</m:t>
                      </m:r>
                      <m:r>
                        <a:rPr lang="bn-BD" b="0" i="1" smtClean="0">
                          <a:latin typeface="Cambria Math"/>
                          <a:ea typeface="Cambria Math"/>
                        </a:rPr>
                        <m:t>‌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7673" y="1835727"/>
                <a:ext cx="609600" cy="369332"/>
              </a:xfrm>
              <a:prstGeom prst="rect">
                <a:avLst/>
              </a:prstGeom>
              <a:blipFill rotWithShape="1">
                <a:blip r:embed="rId2"/>
                <a:stretch>
                  <a:fillRect r="-2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TextBox 23"/>
              <p:cNvSpPr txBox="1"/>
              <p:nvPr/>
            </p:nvSpPr>
            <p:spPr>
              <a:xfrm>
                <a:off x="1905001" y="3897684"/>
                <a:ext cx="48144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m:rPr>
                        <m:nor/>
                      </m:rPr>
                      <a:rPr lang="en-US" dirty="0"/>
                      <m:t> </m:t>
                    </m:r>
                    <m:r>
                      <a:rPr lang="bn-BD" b="0" i="1" dirty="0" smtClean="0">
                        <a:latin typeface="Cambria Math"/>
                      </a:rPr>
                      <m:t> </m:t>
                    </m:r>
                    <m:r>
                      <a:rPr lang="bn-BD" b="0" i="1" smtClean="0">
                        <a:latin typeface="Cambria Math"/>
                        <a:ea typeface="Cambria Math"/>
                      </a:rPr>
                      <m:t>ও</m:t>
                    </m:r>
                    <m:r>
                      <a:rPr lang="bn-BD" b="0" i="1" smtClean="0">
                        <a:latin typeface="Cambria Math"/>
                        <a:ea typeface="Cambria Math"/>
                      </a:rPr>
                      <m:t> 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</m:t>
                    </m:r>
                  </m:oMath>
                </a14:m>
                <a:r>
                  <a:rPr lang="en-US" dirty="0" smtClean="0"/>
                  <a:t>D</a:t>
                </a:r>
                <a:r>
                  <a:rPr lang="bn-BD" dirty="0" smtClean="0"/>
                  <a:t> দুইটি সন্নিহিত কোণ</a:t>
                </a:r>
                <a:r>
                  <a:rPr lang="en-US" dirty="0" smtClean="0"/>
                  <a:t>  </a:t>
                </a:r>
                <a:endParaRPr lang="en-US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1" y="3897684"/>
                <a:ext cx="4814454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11475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c 24"/>
          <p:cNvSpPr/>
          <p:nvPr/>
        </p:nvSpPr>
        <p:spPr>
          <a:xfrm rot="17323491">
            <a:off x="3699695" y="3226111"/>
            <a:ext cx="1115319" cy="1161524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313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752600" y="1394412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endCxn id="14" idx="1"/>
          </p:cNvCxnSpPr>
          <p:nvPr/>
        </p:nvCxnSpPr>
        <p:spPr>
          <a:xfrm flipH="1">
            <a:off x="4156364" y="304800"/>
            <a:ext cx="1177636" cy="271093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506682" y="5313218"/>
            <a:ext cx="6331527" cy="55418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0800000" flipH="1" flipV="1">
            <a:off x="8077200" y="98330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30982" y="43934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56364" y="2831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316182" y="104729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513609" y="4419600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875809" y="3352800"/>
            <a:ext cx="1219200" cy="289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0800000" flipH="1" flipV="1">
            <a:off x="7838209" y="403130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240482" y="335517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17373" y="627847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77191" y="409529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1046" y="540564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38209" y="512855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143740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07882" y="403130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56364" y="5682734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0" name="Arc 29"/>
          <p:cNvSpPr/>
          <p:nvPr/>
        </p:nvSpPr>
        <p:spPr>
          <a:xfrm>
            <a:off x="4686300" y="919684"/>
            <a:ext cx="800100" cy="860075"/>
          </a:xfrm>
          <a:prstGeom prst="arc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Arc 30"/>
          <p:cNvSpPr/>
          <p:nvPr/>
        </p:nvSpPr>
        <p:spPr>
          <a:xfrm rot="15976692">
            <a:off x="4632245" y="922600"/>
            <a:ext cx="800100" cy="860075"/>
          </a:xfrm>
          <a:prstGeom prst="arc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/>
          <p:cNvSpPr/>
          <p:nvPr/>
        </p:nvSpPr>
        <p:spPr>
          <a:xfrm rot="11010479">
            <a:off x="4322106" y="936615"/>
            <a:ext cx="755072" cy="945573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11010479">
            <a:off x="4107872" y="4020825"/>
            <a:ext cx="755072" cy="945573"/>
          </a:xfrm>
          <a:prstGeom prst="arc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/>
          <p:cNvSpPr/>
          <p:nvPr/>
        </p:nvSpPr>
        <p:spPr>
          <a:xfrm>
            <a:off x="3946814" y="5160271"/>
            <a:ext cx="800100" cy="860075"/>
          </a:xfrm>
          <a:prstGeom prst="arc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Arc 36"/>
          <p:cNvSpPr/>
          <p:nvPr/>
        </p:nvSpPr>
        <p:spPr>
          <a:xfrm rot="15976692">
            <a:off x="3891764" y="5194908"/>
            <a:ext cx="800100" cy="860075"/>
          </a:xfrm>
          <a:prstGeom prst="arc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c 37"/>
          <p:cNvSpPr/>
          <p:nvPr/>
        </p:nvSpPr>
        <p:spPr>
          <a:xfrm rot="4925570">
            <a:off x="4039871" y="4034590"/>
            <a:ext cx="800100" cy="860075"/>
          </a:xfrm>
          <a:prstGeom prst="arc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697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763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bn-BD" sz="3200" dirty="0" smtClean="0">
                <a:solidFill>
                  <a:srgbClr val="FF0000"/>
                </a:solidFill>
              </a:rPr>
              <a:t>বিপতীব কোণ: </a:t>
            </a:r>
            <a:r>
              <a:rPr lang="bn-BD" sz="3200" dirty="0" smtClean="0"/>
              <a:t>কোন কোণের বাহুদ্বয়ের বিপ্ররীত রশ্মিদ্বয় যে কোণ উত্পন্ন করে তাকে বিপ্রতীপ কোণ বলে।</a:t>
            </a:r>
            <a:br>
              <a:rPr lang="bn-BD" sz="3200" dirty="0" smtClean="0"/>
            </a:br>
            <a:r>
              <a:rPr lang="bn-BD" sz="3200" dirty="0" smtClean="0"/>
              <a:t>দুটি সরল রেখা পরষ্পর ছেদ করলে দুটি বিপ্রতীব কোণ উত্পন্ন হয়।</a:t>
            </a:r>
          </a:p>
          <a:p>
            <a:pPr marL="457200" indent="-457200">
              <a:buFont typeface="Wingdings" pitchFamily="2" charset="2"/>
              <a:buChar char="v"/>
            </a:pPr>
            <a:endParaRPr lang="bn-BD" sz="3200" dirty="0" smtClean="0"/>
          </a:p>
          <a:p>
            <a:pPr marL="457200" indent="-457200">
              <a:buFont typeface="Wingdings" pitchFamily="2" charset="2"/>
              <a:buChar char="v"/>
            </a:pPr>
            <a:r>
              <a:rPr lang="bn-BD" sz="3200" dirty="0" smtClean="0">
                <a:solidFill>
                  <a:srgbClr val="FF0000"/>
                </a:solidFill>
              </a:rPr>
              <a:t>একান্তর কোণ: </a:t>
            </a:r>
            <a:r>
              <a:rPr lang="bn-BD" sz="3200" dirty="0" smtClean="0"/>
              <a:t>একটি সরল রেখা দুটি সরল রেখাকে ছেদ করলে (৮টি কোণ উত্পন্ন হয়) ছেদকের এক পাশে একটি সরল রেখা সংলগ্ন অন্ত:স্কোণ, ছেদকের অপর পাশে অপর সরল রেখা সংলগ্ন অন্ত:স্থকোণকে একান্তর কোণ বলে।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1848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8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</a:rPr>
              <a:t>বন্ধুরা রেল লাইনের রেল গুলো পরস্পরের মধ্যে কেমন সম্পক থাকে জান তো নিশ্চয়ই, হ্যা  তাদের মধ্যে সমান্তরাল সম্পর্ক বিদ্যমান।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481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flipV="1">
            <a:off x="1478973" y="5103029"/>
            <a:ext cx="6331527" cy="55418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513609" y="4419600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10800000" flipH="1" flipV="1">
            <a:off x="7838209" y="403130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77191" y="409529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1046" y="540564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38209" y="512855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1549977" y="2399297"/>
            <a:ext cx="6288232" cy="923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584613" y="1297770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0800000" flipH="1" flipV="1">
            <a:off x="7909213" y="90947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148195" y="97346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162050" y="228381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 flipV="1">
            <a:off x="7909213" y="2376053"/>
            <a:ext cx="309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752600" y="1297770"/>
            <a:ext cx="0" cy="119386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905000" y="4396449"/>
            <a:ext cx="0" cy="119386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819400" y="2745385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সমান্তরাল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930236" y="5774975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অসমান্তরাল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047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65833 -0.0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17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65 -0.0057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00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1638300" y="2057400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752600" y="838200"/>
            <a:ext cx="6324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0" y="3581400"/>
            <a:ext cx="899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</a:rPr>
              <a:t>সমান্তরাল: কোন তলে সর্বদা সমান দুরত্বের দুইটি রেখাকে সমান্তরাল বলে।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4572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077200" y="4572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04900" y="1676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39100" y="18669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253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427</Words>
  <Application>Microsoft Office PowerPoint</Application>
  <PresentationFormat>On-screen Show (4:3)</PresentationFormat>
  <Paragraphs>117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PMO</cp:lastModifiedBy>
  <cp:revision>35</cp:revision>
  <dcterms:created xsi:type="dcterms:W3CDTF">2012-11-27T04:13:34Z</dcterms:created>
  <dcterms:modified xsi:type="dcterms:W3CDTF">2013-04-02T10:19:52Z</dcterms:modified>
</cp:coreProperties>
</file>