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9" r:id="rId4"/>
    <p:sldId id="261" r:id="rId5"/>
    <p:sldId id="265" r:id="rId6"/>
    <p:sldId id="266" r:id="rId7"/>
    <p:sldId id="267" r:id="rId8"/>
    <p:sldId id="263" r:id="rId9"/>
    <p:sldId id="264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n-B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n-B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CD2-D7E4-400E-94D0-513328568841}" type="datetimeFigureOut">
              <a:rPr lang="en-US" smtClean="0"/>
              <a:pPr/>
              <a:t>9/22/2012</a:t>
            </a:fld>
            <a:endParaRPr lang="bn-B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n-B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C03E-938B-4CF6-80F1-B93ED68B2A6D}" type="slidenum">
              <a:rPr lang="bn-BD" smtClean="0"/>
              <a:pPr/>
              <a:t>‹#›</a:t>
            </a:fld>
            <a:endParaRPr lang="bn-B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n-B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n-B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CD2-D7E4-400E-94D0-513328568841}" type="datetimeFigureOut">
              <a:rPr lang="en-US" smtClean="0"/>
              <a:pPr/>
              <a:t>9/22/2012</a:t>
            </a:fld>
            <a:endParaRPr lang="bn-B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n-B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C03E-938B-4CF6-80F1-B93ED68B2A6D}" type="slidenum">
              <a:rPr lang="bn-BD" smtClean="0"/>
              <a:pPr/>
              <a:t>‹#›</a:t>
            </a:fld>
            <a:endParaRPr lang="bn-B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n-B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n-B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CD2-D7E4-400E-94D0-513328568841}" type="datetimeFigureOut">
              <a:rPr lang="en-US" smtClean="0"/>
              <a:pPr/>
              <a:t>9/22/2012</a:t>
            </a:fld>
            <a:endParaRPr lang="bn-B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n-B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C03E-938B-4CF6-80F1-B93ED68B2A6D}" type="slidenum">
              <a:rPr lang="bn-BD" smtClean="0"/>
              <a:pPr/>
              <a:t>‹#›</a:t>
            </a:fld>
            <a:endParaRPr lang="bn-B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n-B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n-B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CD2-D7E4-400E-94D0-513328568841}" type="datetimeFigureOut">
              <a:rPr lang="en-US" smtClean="0"/>
              <a:pPr/>
              <a:t>9/22/2012</a:t>
            </a:fld>
            <a:endParaRPr lang="bn-B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n-B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C03E-938B-4CF6-80F1-B93ED68B2A6D}" type="slidenum">
              <a:rPr lang="bn-BD" smtClean="0"/>
              <a:pPr/>
              <a:t>‹#›</a:t>
            </a:fld>
            <a:endParaRPr lang="bn-B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n-B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CD2-D7E4-400E-94D0-513328568841}" type="datetimeFigureOut">
              <a:rPr lang="en-US" smtClean="0"/>
              <a:pPr/>
              <a:t>9/22/2012</a:t>
            </a:fld>
            <a:endParaRPr lang="bn-B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n-B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C03E-938B-4CF6-80F1-B93ED68B2A6D}" type="slidenum">
              <a:rPr lang="bn-BD" smtClean="0"/>
              <a:pPr/>
              <a:t>‹#›</a:t>
            </a:fld>
            <a:endParaRPr lang="bn-B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n-B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n-B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n-B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CD2-D7E4-400E-94D0-513328568841}" type="datetimeFigureOut">
              <a:rPr lang="en-US" smtClean="0"/>
              <a:pPr/>
              <a:t>9/22/2012</a:t>
            </a:fld>
            <a:endParaRPr lang="bn-B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n-B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C03E-938B-4CF6-80F1-B93ED68B2A6D}" type="slidenum">
              <a:rPr lang="bn-BD" smtClean="0"/>
              <a:pPr/>
              <a:t>‹#›</a:t>
            </a:fld>
            <a:endParaRPr lang="bn-B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n-B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n-B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n-B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CD2-D7E4-400E-94D0-513328568841}" type="datetimeFigureOut">
              <a:rPr lang="en-US" smtClean="0"/>
              <a:pPr/>
              <a:t>9/22/2012</a:t>
            </a:fld>
            <a:endParaRPr lang="bn-B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n-B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C03E-938B-4CF6-80F1-B93ED68B2A6D}" type="slidenum">
              <a:rPr lang="bn-BD" smtClean="0"/>
              <a:pPr/>
              <a:t>‹#›</a:t>
            </a:fld>
            <a:endParaRPr lang="bn-B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n-B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CD2-D7E4-400E-94D0-513328568841}" type="datetimeFigureOut">
              <a:rPr lang="en-US" smtClean="0"/>
              <a:pPr/>
              <a:t>9/22/2012</a:t>
            </a:fld>
            <a:endParaRPr lang="bn-B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n-B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C03E-938B-4CF6-80F1-B93ED68B2A6D}" type="slidenum">
              <a:rPr lang="bn-BD" smtClean="0"/>
              <a:pPr/>
              <a:t>‹#›</a:t>
            </a:fld>
            <a:endParaRPr lang="bn-B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CD2-D7E4-400E-94D0-513328568841}" type="datetimeFigureOut">
              <a:rPr lang="en-US" smtClean="0"/>
              <a:pPr/>
              <a:t>9/22/2012</a:t>
            </a:fld>
            <a:endParaRPr lang="bn-B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n-B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C03E-938B-4CF6-80F1-B93ED68B2A6D}" type="slidenum">
              <a:rPr lang="bn-BD" smtClean="0"/>
              <a:pPr/>
              <a:t>‹#›</a:t>
            </a:fld>
            <a:endParaRPr lang="bn-B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n-B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n-B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CD2-D7E4-400E-94D0-513328568841}" type="datetimeFigureOut">
              <a:rPr lang="en-US" smtClean="0"/>
              <a:pPr/>
              <a:t>9/22/2012</a:t>
            </a:fld>
            <a:endParaRPr lang="bn-B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n-B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C03E-938B-4CF6-80F1-B93ED68B2A6D}" type="slidenum">
              <a:rPr lang="bn-BD" smtClean="0"/>
              <a:pPr/>
              <a:t>‹#›</a:t>
            </a:fld>
            <a:endParaRPr lang="bn-B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n-B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n-B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1CD2-D7E4-400E-94D0-513328568841}" type="datetimeFigureOut">
              <a:rPr lang="en-US" smtClean="0"/>
              <a:pPr/>
              <a:t>9/22/2012</a:t>
            </a:fld>
            <a:endParaRPr lang="bn-B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n-B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6C03E-938B-4CF6-80F1-B93ED68B2A6D}" type="slidenum">
              <a:rPr lang="bn-BD" smtClean="0"/>
              <a:pPr/>
              <a:t>‹#›</a:t>
            </a:fld>
            <a:endParaRPr lang="bn-B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n-B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n-B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B1CD2-D7E4-400E-94D0-513328568841}" type="datetimeFigureOut">
              <a:rPr lang="en-US" smtClean="0"/>
              <a:pPr/>
              <a:t>9/22/2012</a:t>
            </a:fld>
            <a:endParaRPr lang="bn-B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n-B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6C03E-938B-4CF6-80F1-B93ED68B2A6D}" type="slidenum">
              <a:rPr lang="bn-BD" smtClean="0"/>
              <a:pPr/>
              <a:t>‹#›</a:t>
            </a:fld>
            <a:endParaRPr lang="bn-B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nk-roses_1024x768_1576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1752600"/>
            <a:ext cx="49530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নিগার সুলতানা</a:t>
            </a:r>
          </a:p>
          <a:p>
            <a:pPr algn="ctr">
              <a:lnSpc>
                <a:spcPct val="150000"/>
              </a:lnSpc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>
              <a:lnSpc>
                <a:spcPct val="150000"/>
              </a:lnSpc>
            </a:pP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আগারগাঁও তালতলা সরকারি কলোনী ঊচ্চ বিদ্যালয় ও মহিলা কলেজ</a:t>
            </a:r>
            <a:endParaRPr lang="bn-BD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24400" y="5105400"/>
            <a:ext cx="403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বিষয়ঃ হিসাব বিজ্ঞান</a:t>
            </a:r>
          </a:p>
          <a:p>
            <a:pPr algn="ctr"/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শ্রেণিঃ নবম</a:t>
            </a:r>
            <a:endParaRPr lang="bn-BD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304800"/>
            <a:ext cx="7010400" cy="115193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bn-BD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সবাইকে স্বাগতম</a:t>
            </a:r>
            <a:endParaRPr lang="bn-BD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jumanasos201202201329761978_252.jpg"/>
          <p:cNvPicPr>
            <a:picLocks noChangeAspect="1"/>
          </p:cNvPicPr>
          <p:nvPr/>
        </p:nvPicPr>
        <p:blipFill>
          <a:blip r:embed="rId2"/>
          <a:srcRect r="-1732" b="5195"/>
          <a:stretch>
            <a:fillRect/>
          </a:stretch>
        </p:blipFill>
        <p:spPr>
          <a:xfrm>
            <a:off x="0" y="0"/>
            <a:ext cx="93726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G0265A.jpg"/>
          <p:cNvPicPr>
            <a:picLocks noChangeAspect="1"/>
          </p:cNvPicPr>
          <p:nvPr/>
        </p:nvPicPr>
        <p:blipFill>
          <a:blip r:embed="rId2"/>
          <a:srcRect t="10000" r="3332" b="-2500"/>
          <a:stretch>
            <a:fillRect/>
          </a:stretch>
        </p:blipFill>
        <p:spPr>
          <a:xfrm>
            <a:off x="0" y="0"/>
            <a:ext cx="2057400" cy="2624958"/>
          </a:xfrm>
          <a:prstGeom prst="ellipse">
            <a:avLst/>
          </a:prstGeom>
        </p:spPr>
      </p:pic>
      <p:pic>
        <p:nvPicPr>
          <p:cNvPr id="3" name="Picture 2" descr="IMG0268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0"/>
            <a:ext cx="1943100" cy="2590800"/>
          </a:xfrm>
          <a:prstGeom prst="ellipse">
            <a:avLst/>
          </a:prstGeom>
        </p:spPr>
      </p:pic>
      <p:pic>
        <p:nvPicPr>
          <p:cNvPr id="4" name="Picture 3" descr="IMG0266A.jpg"/>
          <p:cNvPicPr>
            <a:picLocks noChangeAspect="1"/>
          </p:cNvPicPr>
          <p:nvPr/>
        </p:nvPicPr>
        <p:blipFill>
          <a:blip r:embed="rId4"/>
          <a:srcRect l="17500"/>
          <a:stretch>
            <a:fillRect/>
          </a:stretch>
        </p:blipFill>
        <p:spPr>
          <a:xfrm>
            <a:off x="4495800" y="0"/>
            <a:ext cx="2263140" cy="2743200"/>
          </a:xfrm>
          <a:prstGeom prst="ellipse">
            <a:avLst/>
          </a:prstGeom>
        </p:spPr>
      </p:pic>
      <p:pic>
        <p:nvPicPr>
          <p:cNvPr id="5" name="Picture 4" descr="IMG0267A.jpg"/>
          <p:cNvPicPr>
            <a:picLocks noChangeAspect="1"/>
          </p:cNvPicPr>
          <p:nvPr/>
        </p:nvPicPr>
        <p:blipFill>
          <a:blip r:embed="rId5"/>
          <a:srcRect l="15000" r="17500" b="10000"/>
          <a:stretch>
            <a:fillRect/>
          </a:stretch>
        </p:blipFill>
        <p:spPr>
          <a:xfrm>
            <a:off x="7086600" y="0"/>
            <a:ext cx="2057400" cy="2667000"/>
          </a:xfrm>
          <a:prstGeom prst="ellipse">
            <a:avLst/>
          </a:prstGeom>
        </p:spPr>
      </p:pic>
      <p:sp>
        <p:nvSpPr>
          <p:cNvPr id="8" name="Right Arrow 7"/>
          <p:cNvSpPr/>
          <p:nvPr/>
        </p:nvSpPr>
        <p:spPr>
          <a:xfrm>
            <a:off x="1981200" y="1143000"/>
            <a:ext cx="457200" cy="5334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  <p:sp>
        <p:nvSpPr>
          <p:cNvPr id="9" name="Right Arrow 8"/>
          <p:cNvSpPr/>
          <p:nvPr/>
        </p:nvSpPr>
        <p:spPr>
          <a:xfrm>
            <a:off x="4191000" y="1219200"/>
            <a:ext cx="381000" cy="4572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  <p:sp>
        <p:nvSpPr>
          <p:cNvPr id="10" name="Right Arrow 9"/>
          <p:cNvSpPr/>
          <p:nvPr/>
        </p:nvSpPr>
        <p:spPr>
          <a:xfrm>
            <a:off x="6705600" y="1066800"/>
            <a:ext cx="457200" cy="53340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  <p:sp>
        <p:nvSpPr>
          <p:cNvPr id="11" name="Curved Right Arrow 10"/>
          <p:cNvSpPr/>
          <p:nvPr/>
        </p:nvSpPr>
        <p:spPr>
          <a:xfrm>
            <a:off x="4114800" y="1447800"/>
            <a:ext cx="762000" cy="22098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>
              <a:solidFill>
                <a:schemeClr val="tx1"/>
              </a:solidFill>
            </a:endParaRPr>
          </a:p>
        </p:txBody>
      </p:sp>
      <p:sp>
        <p:nvSpPr>
          <p:cNvPr id="12" name="Curved Left Arrow 11"/>
          <p:cNvSpPr/>
          <p:nvPr/>
        </p:nvSpPr>
        <p:spPr>
          <a:xfrm>
            <a:off x="6248400" y="2057400"/>
            <a:ext cx="838200" cy="1295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>
              <a:solidFill>
                <a:schemeClr val="tx1"/>
              </a:solidFill>
            </a:endParaRPr>
          </a:p>
        </p:txBody>
      </p:sp>
      <p:sp>
        <p:nvSpPr>
          <p:cNvPr id="13" name="Cloud Callout 12"/>
          <p:cNvSpPr/>
          <p:nvPr/>
        </p:nvSpPr>
        <p:spPr>
          <a:xfrm>
            <a:off x="4419600" y="3048000"/>
            <a:ext cx="2667000" cy="1371600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দুটি পক্ষ</a:t>
            </a:r>
            <a:endParaRPr lang="bn-BD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Curved Left Arrow 13"/>
          <p:cNvSpPr/>
          <p:nvPr/>
        </p:nvSpPr>
        <p:spPr>
          <a:xfrm>
            <a:off x="7924800" y="1752600"/>
            <a:ext cx="1219200" cy="4419600"/>
          </a:xfrm>
          <a:prstGeom prst="curvedLeftArrow">
            <a:avLst>
              <a:gd name="adj1" fmla="val 25000"/>
              <a:gd name="adj2" fmla="val 50000"/>
              <a:gd name="adj3" fmla="val 27521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>
              <a:solidFill>
                <a:schemeClr val="tx1"/>
              </a:solidFill>
            </a:endParaRPr>
          </a:p>
        </p:txBody>
      </p:sp>
      <p:sp>
        <p:nvSpPr>
          <p:cNvPr id="15" name="Curved Right Arrow 14"/>
          <p:cNvSpPr/>
          <p:nvPr/>
        </p:nvSpPr>
        <p:spPr>
          <a:xfrm>
            <a:off x="3810000" y="1905000"/>
            <a:ext cx="1219200" cy="4038600"/>
          </a:xfrm>
          <a:prstGeom prst="curved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>
              <a:solidFill>
                <a:schemeClr val="tx1"/>
              </a:solidFill>
            </a:endParaRPr>
          </a:p>
        </p:txBody>
      </p:sp>
      <p:sp>
        <p:nvSpPr>
          <p:cNvPr id="16" name="Cloud Callout 15"/>
          <p:cNvSpPr/>
          <p:nvPr/>
        </p:nvSpPr>
        <p:spPr>
          <a:xfrm>
            <a:off x="4800600" y="4419600"/>
            <a:ext cx="3429000" cy="2133600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সুবিধা গ্রহণ ও প্রদান ও অর্থের অংকে পরিমাপযোগ্য</a:t>
            </a:r>
            <a:endParaRPr lang="bn-BD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Left Arrow 18"/>
          <p:cNvSpPr/>
          <p:nvPr/>
        </p:nvSpPr>
        <p:spPr>
          <a:xfrm>
            <a:off x="2590800" y="3581400"/>
            <a:ext cx="2133600" cy="533400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  <p:sp>
        <p:nvSpPr>
          <p:cNvPr id="20" name="Left Arrow 19"/>
          <p:cNvSpPr/>
          <p:nvPr/>
        </p:nvSpPr>
        <p:spPr>
          <a:xfrm>
            <a:off x="2819400" y="5791200"/>
            <a:ext cx="2438400" cy="533400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  <p:sp>
        <p:nvSpPr>
          <p:cNvPr id="21" name="Cloud Callout 20"/>
          <p:cNvSpPr/>
          <p:nvPr/>
        </p:nvSpPr>
        <p:spPr>
          <a:xfrm>
            <a:off x="0" y="3962400"/>
            <a:ext cx="3657600" cy="2362200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দু’তরফা দাখিলা</a:t>
            </a:r>
          </a:p>
          <a:p>
            <a:pPr algn="ctr"/>
            <a:r>
              <a:rPr lang="bn-BD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পদ্ধতি</a:t>
            </a:r>
            <a:endParaRPr lang="bn-BD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0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1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BD" sz="9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bn-BD" sz="9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  <a:buNone/>
            </a:pPr>
            <a:r>
              <a:rPr lang="bn-BD" sz="36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শিক্ষার্থীরা---------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bn-BD" sz="36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দু’তরফা দাখিলা পদ্ধতি কী তা বলতে পারবে।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bn-BD" sz="36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দু’তরফা দাখিলা পদ্ধতির বৈশিষ্ট্যগুলো উল্লেখ করতে পারবে।</a:t>
            </a:r>
          </a:p>
          <a:p>
            <a:pPr>
              <a:buFont typeface="Wingdings" pitchFamily="2" charset="2"/>
              <a:buChar char="v"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ands_give_take.jpg"/>
          <p:cNvPicPr>
            <a:picLocks noChangeAspect="1"/>
          </p:cNvPicPr>
          <p:nvPr/>
        </p:nvPicPr>
        <p:blipFill>
          <a:blip r:embed="rId2"/>
          <a:srcRect l="9524" r="11905" b="6452"/>
          <a:stretch>
            <a:fillRect/>
          </a:stretch>
        </p:blipFill>
        <p:spPr>
          <a:xfrm>
            <a:off x="609600" y="304800"/>
            <a:ext cx="2514600" cy="2209800"/>
          </a:xfrm>
          <a:prstGeom prst="ellipse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4800" y="1066800"/>
            <a:ext cx="167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ক্রেডিট</a:t>
            </a:r>
            <a:endParaRPr lang="bn-BD" sz="5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05000" y="13716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ডেবিট</a:t>
            </a:r>
            <a:endParaRPr lang="bn-BD" sz="54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39000" y="32766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দাতা</a:t>
            </a:r>
            <a:endParaRPr lang="bn-BD" sz="4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638800" y="2819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গ্রহীতা</a:t>
            </a:r>
            <a:endParaRPr lang="bn-BD" sz="4800" b="1" dirty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" name="Picture 19" descr="bajar2-par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457200"/>
            <a:ext cx="3886200" cy="2356757"/>
          </a:xfrm>
          <a:prstGeom prst="rect">
            <a:avLst/>
          </a:prstGeom>
        </p:spPr>
      </p:pic>
      <p:sp>
        <p:nvSpPr>
          <p:cNvPr id="23" name="Curved Left Arrow 22"/>
          <p:cNvSpPr/>
          <p:nvPr/>
        </p:nvSpPr>
        <p:spPr>
          <a:xfrm>
            <a:off x="7924800" y="1600200"/>
            <a:ext cx="1219200" cy="1905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>
              <a:solidFill>
                <a:schemeClr val="tx1"/>
              </a:solidFill>
            </a:endParaRPr>
          </a:p>
        </p:txBody>
      </p:sp>
      <p:sp>
        <p:nvSpPr>
          <p:cNvPr id="24" name="Curved Right Arrow 23"/>
          <p:cNvSpPr/>
          <p:nvPr/>
        </p:nvSpPr>
        <p:spPr>
          <a:xfrm>
            <a:off x="4419600" y="1524000"/>
            <a:ext cx="1295400" cy="2057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>
              <a:solidFill>
                <a:schemeClr val="tx1"/>
              </a:solidFill>
            </a:endParaRPr>
          </a:p>
        </p:txBody>
      </p:sp>
      <p:sp>
        <p:nvSpPr>
          <p:cNvPr id="39" name="Equal 38"/>
          <p:cNvSpPr/>
          <p:nvPr/>
        </p:nvSpPr>
        <p:spPr>
          <a:xfrm>
            <a:off x="1600200" y="4038600"/>
            <a:ext cx="609600" cy="685800"/>
          </a:xfrm>
          <a:prstGeom prst="mathEqual">
            <a:avLst/>
          </a:prstGeom>
          <a:solidFill>
            <a:schemeClr val="accent4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>
              <a:solidFill>
                <a:schemeClr val="tx1"/>
              </a:solidFill>
            </a:endParaRPr>
          </a:p>
        </p:txBody>
      </p:sp>
      <p:sp>
        <p:nvSpPr>
          <p:cNvPr id="40" name="Equal 39"/>
          <p:cNvSpPr/>
          <p:nvPr/>
        </p:nvSpPr>
        <p:spPr>
          <a:xfrm>
            <a:off x="1447800" y="4953000"/>
            <a:ext cx="609600" cy="685800"/>
          </a:xfrm>
          <a:prstGeom prst="mathEqual">
            <a:avLst/>
          </a:prstGeom>
          <a:solidFill>
            <a:schemeClr val="accent4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>
              <a:solidFill>
                <a:schemeClr val="tx1"/>
              </a:solidFill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4648200" y="4419600"/>
            <a:ext cx="4038600" cy="1981200"/>
            <a:chOff x="4648200" y="4419600"/>
            <a:chExt cx="4038600" cy="1981200"/>
          </a:xfrm>
        </p:grpSpPr>
        <p:pic>
          <p:nvPicPr>
            <p:cNvPr id="30" name="Picture 29" descr="1158609341a59E2W.jp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648200" y="4419600"/>
              <a:ext cx="1719070" cy="1981200"/>
            </a:xfrm>
            <a:prstGeom prst="rect">
              <a:avLst/>
            </a:prstGeom>
          </p:spPr>
        </p:pic>
        <p:grpSp>
          <p:nvGrpSpPr>
            <p:cNvPr id="32" name="Group 16"/>
            <p:cNvGrpSpPr/>
            <p:nvPr/>
          </p:nvGrpSpPr>
          <p:grpSpPr>
            <a:xfrm>
              <a:off x="6744182" y="4419600"/>
              <a:ext cx="1942618" cy="1981200"/>
              <a:chOff x="6248400" y="304800"/>
              <a:chExt cx="2895600" cy="2362200"/>
            </a:xfrm>
          </p:grpSpPr>
          <p:grpSp>
            <p:nvGrpSpPr>
              <p:cNvPr id="33" name="Group 8"/>
              <p:cNvGrpSpPr/>
              <p:nvPr/>
            </p:nvGrpSpPr>
            <p:grpSpPr>
              <a:xfrm>
                <a:off x="6248400" y="304800"/>
                <a:ext cx="2895600" cy="2362200"/>
                <a:chOff x="3810000" y="3200400"/>
                <a:chExt cx="2893017" cy="2667000"/>
              </a:xfrm>
            </p:grpSpPr>
            <p:pic>
              <p:nvPicPr>
                <p:cNvPr id="35" name="Picture 6" descr="1158609341a59E2W.jpg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810000" y="3200400"/>
                  <a:ext cx="2893017" cy="2667000"/>
                </a:xfrm>
                <a:prstGeom prst="rect">
                  <a:avLst/>
                </a:prstGeom>
              </p:spPr>
            </p:pic>
            <p:sp>
              <p:nvSpPr>
                <p:cNvPr id="36" name="Oval 35"/>
                <p:cNvSpPr/>
                <p:nvPr/>
              </p:nvSpPr>
              <p:spPr>
                <a:xfrm>
                  <a:off x="4419600" y="4724400"/>
                  <a:ext cx="1981200" cy="685800"/>
                </a:xfrm>
                <a:prstGeom prst="ellips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bn-BD"/>
                </a:p>
              </p:txBody>
            </p:sp>
          </p:grpSp>
          <p:pic>
            <p:nvPicPr>
              <p:cNvPr id="34" name="Picture 33" descr="soccer-ball1.png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7239000" y="1066800"/>
                <a:ext cx="1357313" cy="1143000"/>
              </a:xfrm>
              <a:prstGeom prst="ellipse">
                <a:avLst/>
              </a:prstGeom>
            </p:spPr>
          </p:pic>
        </p:grpSp>
        <p:sp>
          <p:nvSpPr>
            <p:cNvPr id="41" name="Equal 40"/>
            <p:cNvSpPr/>
            <p:nvPr/>
          </p:nvSpPr>
          <p:spPr>
            <a:xfrm>
              <a:off x="6248400" y="5181600"/>
              <a:ext cx="609600" cy="685800"/>
            </a:xfrm>
            <a:prstGeom prst="mathEqual">
              <a:avLst/>
            </a:prstGeom>
            <a:solidFill>
              <a:schemeClr val="accent4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n-BD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5875 0.1506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4" y="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7625 0.22848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1" y="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02917 0.3548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1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20833 0.54375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33333E-6 L 0.52917 0.35486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" y="1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49167 0.38819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0" grpId="2"/>
      <p:bldP spid="12" grpId="0"/>
      <p:bldP spid="12" grpId="1"/>
      <p:bldP spid="12" grpId="2"/>
      <p:bldP spid="25" grpId="0"/>
      <p:bldP spid="25" grpId="1"/>
      <p:bldP spid="26" grpId="0"/>
      <p:bldP spid="26" grpId="1"/>
      <p:bldP spid="23" grpId="0" animBg="1"/>
      <p:bldP spid="24" grpId="0" animBg="1"/>
      <p:bldP spid="39" grpId="0" animBg="1"/>
      <p:bldP spid="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57200" y="228600"/>
            <a:ext cx="838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নগদ ১০০০ টাকায় আসবাবপত্র ক্রয় করা হল।</a:t>
            </a:r>
            <a:endParaRPr lang="bn-BD" sz="4400" b="1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3352800" y="1143000"/>
            <a:ext cx="2133600" cy="762000"/>
            <a:chOff x="3429000" y="1295400"/>
            <a:chExt cx="2133600" cy="762000"/>
          </a:xfrm>
        </p:grpSpPr>
        <p:sp>
          <p:nvSpPr>
            <p:cNvPr id="11" name="Oval 10"/>
            <p:cNvSpPr/>
            <p:nvPr/>
          </p:nvSpPr>
          <p:spPr>
            <a:xfrm>
              <a:off x="3429000" y="1295400"/>
              <a:ext cx="2133600" cy="762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n-BD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733800" y="1295400"/>
              <a:ext cx="1600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000" b="1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দুটি পক্ষ</a:t>
              </a:r>
              <a:endParaRPr lang="bn-BD" sz="40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cxnSp>
        <p:nvCxnSpPr>
          <p:cNvPr id="30" name="Straight Arrow Connector 29"/>
          <p:cNvCxnSpPr/>
          <p:nvPr/>
        </p:nvCxnSpPr>
        <p:spPr>
          <a:xfrm rot="10800000" flipV="1">
            <a:off x="3200400" y="1828800"/>
            <a:ext cx="609600" cy="3048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5105400" y="1828800"/>
            <a:ext cx="762000" cy="3048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5029200" y="2133600"/>
            <a:ext cx="2209800" cy="771386"/>
            <a:chOff x="1143000" y="1981200"/>
            <a:chExt cx="2514600" cy="925663"/>
          </a:xfrm>
        </p:grpSpPr>
        <p:sp>
          <p:nvSpPr>
            <p:cNvPr id="24" name="Oval 23"/>
            <p:cNvSpPr/>
            <p:nvPr/>
          </p:nvSpPr>
          <p:spPr>
            <a:xfrm>
              <a:off x="1143000" y="1981200"/>
              <a:ext cx="25146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n-BD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295400" y="2057400"/>
              <a:ext cx="2057400" cy="8494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000" b="1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গ্রহণকারী</a:t>
              </a:r>
              <a:endParaRPr lang="bn-BD" sz="40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295400" y="1905000"/>
            <a:ext cx="2209800" cy="838200"/>
            <a:chOff x="4876800" y="2133600"/>
            <a:chExt cx="2514600" cy="914400"/>
          </a:xfrm>
        </p:grpSpPr>
        <p:sp>
          <p:nvSpPr>
            <p:cNvPr id="34" name="Oval 33"/>
            <p:cNvSpPr/>
            <p:nvPr/>
          </p:nvSpPr>
          <p:spPr>
            <a:xfrm>
              <a:off x="4876800" y="2133600"/>
              <a:ext cx="25146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n-BD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029200" y="2209800"/>
              <a:ext cx="2209799" cy="7722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000" b="1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প্রদানকারী</a:t>
              </a:r>
              <a:endParaRPr lang="bn-BD" sz="40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cxnSp>
        <p:nvCxnSpPr>
          <p:cNvPr id="42" name="Straight Arrow Connector 41"/>
          <p:cNvCxnSpPr/>
          <p:nvPr/>
        </p:nvCxnSpPr>
        <p:spPr>
          <a:xfrm rot="10800000" flipV="1">
            <a:off x="6019800" y="2971800"/>
            <a:ext cx="381000" cy="3048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52" idx="0"/>
          </p:cNvCxnSpPr>
          <p:nvPr/>
        </p:nvCxnSpPr>
        <p:spPr>
          <a:xfrm rot="16200000" flipH="1">
            <a:off x="1905000" y="2667000"/>
            <a:ext cx="457200" cy="4572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oup 52"/>
          <p:cNvGrpSpPr/>
          <p:nvPr/>
        </p:nvGrpSpPr>
        <p:grpSpPr>
          <a:xfrm>
            <a:off x="4572000" y="3200400"/>
            <a:ext cx="2133600" cy="784086"/>
            <a:chOff x="5029200" y="3429000"/>
            <a:chExt cx="2133600" cy="784086"/>
          </a:xfrm>
        </p:grpSpPr>
        <p:sp>
          <p:nvSpPr>
            <p:cNvPr id="25" name="Oval 24"/>
            <p:cNvSpPr/>
            <p:nvPr/>
          </p:nvSpPr>
          <p:spPr>
            <a:xfrm>
              <a:off x="5029200" y="3429000"/>
              <a:ext cx="2133600" cy="762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n-BD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410200" y="3505200"/>
              <a:ext cx="1371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000" b="1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গ্রহীতা</a:t>
              </a:r>
              <a:endParaRPr lang="bn-BD" sz="40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1524000" y="3048000"/>
            <a:ext cx="1676400" cy="838200"/>
            <a:chOff x="1676400" y="3276600"/>
            <a:chExt cx="1676400" cy="838200"/>
          </a:xfrm>
        </p:grpSpPr>
        <p:sp>
          <p:nvSpPr>
            <p:cNvPr id="26" name="Oval 25"/>
            <p:cNvSpPr/>
            <p:nvPr/>
          </p:nvSpPr>
          <p:spPr>
            <a:xfrm>
              <a:off x="1676400" y="3276600"/>
              <a:ext cx="16764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n-BD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905000" y="3352800"/>
              <a:ext cx="1219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000" b="1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দাতা</a:t>
              </a:r>
              <a:endParaRPr lang="bn-BD" sz="40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cxnSp>
        <p:nvCxnSpPr>
          <p:cNvPr id="58" name="Straight Arrow Connector 57"/>
          <p:cNvCxnSpPr/>
          <p:nvPr/>
        </p:nvCxnSpPr>
        <p:spPr>
          <a:xfrm>
            <a:off x="6324600" y="3886200"/>
            <a:ext cx="838200" cy="4572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26" idx="4"/>
          </p:cNvCxnSpPr>
          <p:nvPr/>
        </p:nvCxnSpPr>
        <p:spPr>
          <a:xfrm rot="5400000">
            <a:off x="1676400" y="3657600"/>
            <a:ext cx="457200" cy="9144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6019800" y="5562600"/>
            <a:ext cx="2057400" cy="707886"/>
            <a:chOff x="4724400" y="4648200"/>
            <a:chExt cx="2057400" cy="707886"/>
          </a:xfrm>
        </p:grpSpPr>
        <p:sp>
          <p:nvSpPr>
            <p:cNvPr id="23" name="Oval 22"/>
            <p:cNvSpPr/>
            <p:nvPr/>
          </p:nvSpPr>
          <p:spPr>
            <a:xfrm>
              <a:off x="4724400" y="4648200"/>
              <a:ext cx="2057400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n-BD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029200" y="4648200"/>
              <a:ext cx="1371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000" b="1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ডেবিট</a:t>
              </a:r>
              <a:endParaRPr lang="bn-BD" sz="40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143000" y="5486400"/>
            <a:ext cx="1828800" cy="784086"/>
            <a:chOff x="1905000" y="4572000"/>
            <a:chExt cx="1828800" cy="784086"/>
          </a:xfrm>
        </p:grpSpPr>
        <p:sp>
          <p:nvSpPr>
            <p:cNvPr id="55" name="Oval 54"/>
            <p:cNvSpPr/>
            <p:nvPr/>
          </p:nvSpPr>
          <p:spPr>
            <a:xfrm>
              <a:off x="1905000" y="4572000"/>
              <a:ext cx="1828800" cy="762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n-BD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133600" y="4648200"/>
              <a:ext cx="1447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000" b="1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ক্রেডিট</a:t>
              </a:r>
              <a:endParaRPr lang="bn-BD" sz="40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228600" y="4343400"/>
            <a:ext cx="1905000" cy="784086"/>
            <a:chOff x="381000" y="5715000"/>
            <a:chExt cx="2209800" cy="784086"/>
          </a:xfrm>
        </p:grpSpPr>
        <p:sp>
          <p:nvSpPr>
            <p:cNvPr id="56" name="Oval 55"/>
            <p:cNvSpPr/>
            <p:nvPr/>
          </p:nvSpPr>
          <p:spPr>
            <a:xfrm flipV="1">
              <a:off x="381000" y="5715000"/>
              <a:ext cx="2209800" cy="762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n-BD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914400" y="5791200"/>
              <a:ext cx="1219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000" b="1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নগদ</a:t>
              </a:r>
              <a:endParaRPr lang="bn-BD" sz="40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3429000" y="5410200"/>
            <a:ext cx="2057400" cy="762000"/>
            <a:chOff x="3429000" y="5638800"/>
            <a:chExt cx="2133600" cy="838200"/>
          </a:xfrm>
        </p:grpSpPr>
        <p:sp>
          <p:nvSpPr>
            <p:cNvPr id="21" name="Oval 20"/>
            <p:cNvSpPr/>
            <p:nvPr/>
          </p:nvSpPr>
          <p:spPr>
            <a:xfrm>
              <a:off x="3429000" y="5638800"/>
              <a:ext cx="21336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n-BD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429000" y="5638800"/>
              <a:ext cx="2133600" cy="778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000" b="1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১০০০/=</a:t>
              </a:r>
              <a:endParaRPr lang="bn-BD" sz="40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6324600" y="4267200"/>
            <a:ext cx="2286000" cy="838200"/>
            <a:chOff x="6172200" y="5715000"/>
            <a:chExt cx="2590800" cy="838200"/>
          </a:xfrm>
        </p:grpSpPr>
        <p:sp>
          <p:nvSpPr>
            <p:cNvPr id="65" name="Oval 64"/>
            <p:cNvSpPr/>
            <p:nvPr/>
          </p:nvSpPr>
          <p:spPr>
            <a:xfrm>
              <a:off x="6172200" y="5715000"/>
              <a:ext cx="2514600" cy="838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n-BD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400800" y="5791200"/>
              <a:ext cx="2362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4000" b="1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আসবাবপত্র</a:t>
              </a:r>
              <a:endParaRPr lang="bn-BD" sz="4000" dirty="0">
                <a:solidFill>
                  <a:srgbClr val="C00000"/>
                </a:solidFill>
              </a:endParaRPr>
            </a:p>
          </p:txBody>
        </p:sp>
      </p:grpSp>
      <p:cxnSp>
        <p:nvCxnSpPr>
          <p:cNvPr id="87" name="Straight Arrow Connector 86"/>
          <p:cNvCxnSpPr>
            <a:stCxn id="55" idx="6"/>
          </p:cNvCxnSpPr>
          <p:nvPr/>
        </p:nvCxnSpPr>
        <p:spPr>
          <a:xfrm flipV="1">
            <a:off x="2971800" y="5792788"/>
            <a:ext cx="533400" cy="74612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23" idx="2"/>
          </p:cNvCxnSpPr>
          <p:nvPr/>
        </p:nvCxnSpPr>
        <p:spPr>
          <a:xfrm rot="10800000">
            <a:off x="5486400" y="5791200"/>
            <a:ext cx="533400" cy="1143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8" name="Group 107"/>
          <p:cNvGrpSpPr/>
          <p:nvPr/>
        </p:nvGrpSpPr>
        <p:grpSpPr>
          <a:xfrm>
            <a:off x="2971800" y="4114800"/>
            <a:ext cx="2590800" cy="1066800"/>
            <a:chOff x="2971800" y="4114800"/>
            <a:chExt cx="2590800" cy="1066800"/>
          </a:xfrm>
        </p:grpSpPr>
        <p:sp>
          <p:nvSpPr>
            <p:cNvPr id="63" name="Oval 62"/>
            <p:cNvSpPr/>
            <p:nvPr/>
          </p:nvSpPr>
          <p:spPr>
            <a:xfrm>
              <a:off x="2971800" y="4114800"/>
              <a:ext cx="2590800" cy="1066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n-BD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124200" y="4419600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b="1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সম্পত্তিবাচক হিসাব</a:t>
              </a:r>
              <a:endParaRPr lang="bn-BD" sz="28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cxnSp>
        <p:nvCxnSpPr>
          <p:cNvPr id="69" name="Straight Arrow Connector 68"/>
          <p:cNvCxnSpPr/>
          <p:nvPr/>
        </p:nvCxnSpPr>
        <p:spPr>
          <a:xfrm rot="5400000">
            <a:off x="7086600" y="5181600"/>
            <a:ext cx="533400" cy="3810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endCxn id="55" idx="0"/>
          </p:cNvCxnSpPr>
          <p:nvPr/>
        </p:nvCxnSpPr>
        <p:spPr>
          <a:xfrm>
            <a:off x="1524000" y="5105400"/>
            <a:ext cx="533400" cy="3810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65" idx="2"/>
            <a:endCxn id="63" idx="6"/>
          </p:cNvCxnSpPr>
          <p:nvPr/>
        </p:nvCxnSpPr>
        <p:spPr>
          <a:xfrm rot="10800000">
            <a:off x="5562600" y="4648200"/>
            <a:ext cx="762000" cy="381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>
            <a:stCxn id="56" idx="6"/>
            <a:endCxn id="63" idx="2"/>
          </p:cNvCxnSpPr>
          <p:nvPr/>
        </p:nvCxnSpPr>
        <p:spPr>
          <a:xfrm flipV="1">
            <a:off x="2133600" y="4648200"/>
            <a:ext cx="838200" cy="762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rot="10800000" flipV="1">
            <a:off x="2209800" y="4800600"/>
            <a:ext cx="838200" cy="7620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5334000" y="4953000"/>
            <a:ext cx="1371600" cy="6858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2971800" y="2362200"/>
            <a:ext cx="2209800" cy="1905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দু’তরফা দাখিলা পদ্ধতি</a:t>
            </a:r>
            <a:endParaRPr lang="bn-BD" sz="32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590800" y="0"/>
            <a:ext cx="2362200" cy="1676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ডেবিট ও ক্রেডিট</a:t>
            </a:r>
            <a:endParaRPr lang="bn-BD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6200" y="2286000"/>
            <a:ext cx="2057400" cy="19812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গ্রহণকারী </a:t>
            </a:r>
            <a:r>
              <a:rPr lang="bn-BD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ও প্রদানকারী</a:t>
            </a:r>
            <a:endParaRPr lang="bn-BD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324600" y="3429000"/>
            <a:ext cx="2133600" cy="20574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দাতা ও গ্রহীতা</a:t>
            </a:r>
            <a:endParaRPr lang="bn-BD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667000" y="4953000"/>
            <a:ext cx="2286000" cy="19050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দুটি পক্ষ</a:t>
            </a:r>
            <a:endParaRPr lang="bn-BD" sz="2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3694906" y="2019300"/>
            <a:ext cx="534194" cy="794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3619500" y="4610100"/>
            <a:ext cx="533400" cy="1588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5486400" y="2514600"/>
            <a:ext cx="685800" cy="3810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 flipH="1">
            <a:off x="5791200" y="762000"/>
            <a:ext cx="2590800" cy="19050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অর্থের অংকে পরিমাপ </a:t>
            </a:r>
            <a:r>
              <a:rPr lang="bn-BD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যোগ্য</a:t>
            </a:r>
            <a:endParaRPr lang="bn-BD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5486400" y="3810000"/>
            <a:ext cx="685800" cy="3048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10800000">
            <a:off x="2133600" y="3124200"/>
            <a:ext cx="685800" cy="1588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6" grpId="0" animBg="1"/>
      <p:bldP spid="17" grpId="0" animBg="1"/>
      <p:bldP spid="18" grpId="0" animBg="1"/>
      <p:bldP spid="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0" y="0"/>
            <a:ext cx="9144000" cy="1752600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i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bn-BD" sz="4800" b="1" i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752600"/>
            <a:ext cx="8534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bn-BD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নিচের লেনদেন গুলো ডেবিট পক্ষ ও ক্রেডিট পক্ষ বের কর।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bn-BD" sz="3200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জনাব হেলাল ১০,০০০ টাকা নিয়ে ব্যাবসায় আরম্ভ করেন।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bn-BD" sz="3200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তিনি ১০,০০০ টাকার পণ্য ক্রয় করেন।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bn-BD" sz="3200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তিনি ৫,০০০ টাকার পণ্য বিক্রয় করেন।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bn-BD" sz="3200" b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তিনি কারবারের জন্য ১৫০০ টাকার একটি ফ্যান কেনেন।</a:t>
            </a:r>
          </a:p>
          <a:p>
            <a:pPr algn="just">
              <a:lnSpc>
                <a:spcPct val="150000"/>
              </a:lnSpc>
            </a:pPr>
            <a:endParaRPr lang="bn-BD" sz="3200" b="1" dirty="0" smtClean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bn-BD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bn-BD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763000" cy="5410200"/>
          </a:xfr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bn-BD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দু’তরফা দাখিলা পদ্ধতি কাকে বলে?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bn-BD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দাতার ও গ্রহীতার হিসাব ব্যাখ্যা কর।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bn-BD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দু’তরফা দাখিলা পদ্ধতির দুটি </a:t>
            </a:r>
            <a:r>
              <a:rPr lang="bn-BD" b="1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বৈশিষ্ট্য</a:t>
            </a:r>
            <a:r>
              <a:rPr lang="bn-BD" b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উল্লেখ কর।</a:t>
            </a:r>
            <a:endParaRPr lang="bn-BD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447800"/>
            <a:ext cx="457200" cy="5410200"/>
          </a:xfrm>
          <a:prstGeom prst="rect">
            <a:avLst/>
          </a:prstGeom>
          <a:solidFill>
            <a:schemeClr val="accent3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304800"/>
            <a:ext cx="9144000" cy="18288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Bottom">
              <a:avLst/>
            </a:prstTxWarp>
            <a:spAutoFit/>
          </a:bodyPr>
          <a:lstStyle/>
          <a:p>
            <a:pPr algn="ctr"/>
            <a:r>
              <a:rPr lang="bn-BD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বাড়ীর কাজ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6670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bn-BD" sz="6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দু’তরফা দাখিলা পদ্ধতির বৈশিষ্ট্য লিখ ।</a:t>
            </a:r>
            <a:endParaRPr lang="bn-BD" sz="60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181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শিখন ফল</vt:lpstr>
      <vt:lpstr>Slide 4</vt:lpstr>
      <vt:lpstr>Slide 5</vt:lpstr>
      <vt:lpstr>Slide 6</vt:lpstr>
      <vt:lpstr>Slide 7</vt:lpstr>
      <vt:lpstr>মূল্যায়ন</vt:lpstr>
      <vt:lpstr>Slide 9</vt:lpstr>
      <vt:lpstr>Slide 10</vt:lpstr>
    </vt:vector>
  </TitlesOfParts>
  <Company>TTC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Com37</dc:creator>
  <cp:lastModifiedBy>COM102</cp:lastModifiedBy>
  <cp:revision>497</cp:revision>
  <dcterms:created xsi:type="dcterms:W3CDTF">2012-09-17T03:05:23Z</dcterms:created>
  <dcterms:modified xsi:type="dcterms:W3CDTF">2012-09-23T06:35:28Z</dcterms:modified>
</cp:coreProperties>
</file>