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1" r:id="rId5"/>
    <p:sldId id="266" r:id="rId6"/>
    <p:sldId id="274" r:id="rId7"/>
    <p:sldId id="275" r:id="rId8"/>
    <p:sldId id="281" r:id="rId9"/>
    <p:sldId id="257" r:id="rId10"/>
    <p:sldId id="268" r:id="rId11"/>
    <p:sldId id="269" r:id="rId12"/>
    <p:sldId id="270" r:id="rId13"/>
    <p:sldId id="282" r:id="rId14"/>
    <p:sldId id="276" r:id="rId15"/>
    <p:sldId id="283" r:id="rId16"/>
    <p:sldId id="277" r:id="rId17"/>
    <p:sldId id="284" r:id="rId18"/>
    <p:sldId id="278" r:id="rId19"/>
    <p:sldId id="261" r:id="rId20"/>
    <p:sldId id="262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C88"/>
    <a:srgbClr val="8D897F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371600"/>
            <a:ext cx="7772400" cy="280076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 শ্রেনি</a:t>
            </a:r>
          </a:p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বিষয়ঃ- পাটিগণিত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ched Right Arrow 4"/>
          <p:cNvSpPr/>
          <p:nvPr/>
        </p:nvSpPr>
        <p:spPr>
          <a:xfrm rot="5555992">
            <a:off x="1080592" y="3072136"/>
            <a:ext cx="860822" cy="8502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3386351" y="4970562"/>
            <a:ext cx="1327354" cy="86082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d2682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13" y="304800"/>
            <a:ext cx="2968987" cy="2438400"/>
          </a:xfrm>
          <a:prstGeom prst="rect">
            <a:avLst/>
          </a:prstGeom>
        </p:spPr>
      </p:pic>
      <p:pic>
        <p:nvPicPr>
          <p:cNvPr id="8" name="Picture 7" descr="wholesell mar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1000"/>
            <a:ext cx="2645727" cy="2438400"/>
          </a:xfrm>
          <a:prstGeom prst="rect">
            <a:avLst/>
          </a:prstGeom>
        </p:spPr>
      </p:pic>
      <p:pic>
        <p:nvPicPr>
          <p:cNvPr id="9" name="Picture 8" descr="158691853_7bfb9a60d6_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482" y="304800"/>
            <a:ext cx="2836718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14144E-6 L -0.63628 0.543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09498E-7 L 0.2283 0.549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4799" y="304800"/>
            <a:ext cx="8305801" cy="6317343"/>
            <a:chOff x="304799" y="304800"/>
            <a:chExt cx="8305801" cy="6317343"/>
          </a:xfrm>
        </p:grpSpPr>
        <p:pic>
          <p:nvPicPr>
            <p:cNvPr id="8" name="Picture 7" descr="pd268269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99" y="304800"/>
              <a:ext cx="2873213" cy="2286000"/>
            </a:xfrm>
            <a:prstGeom prst="rect">
              <a:avLst/>
            </a:prstGeom>
          </p:spPr>
        </p:pic>
        <p:pic>
          <p:nvPicPr>
            <p:cNvPr id="9" name="Picture 8" descr="158691853_7bfb9a60d6_z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6282" y="3810000"/>
              <a:ext cx="2684318" cy="2812143"/>
            </a:xfrm>
            <a:prstGeom prst="rect">
              <a:avLst/>
            </a:prstGeom>
          </p:spPr>
        </p:pic>
        <p:pic>
          <p:nvPicPr>
            <p:cNvPr id="10" name="Picture 9" descr="wholesell marke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4191000"/>
              <a:ext cx="3352800" cy="2226259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 rot="16200000">
              <a:off x="952500" y="2933699"/>
              <a:ext cx="12192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4038600" y="4876800"/>
              <a:ext cx="15240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d2682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2968987" cy="2438400"/>
          </a:xfrm>
          <a:prstGeom prst="rect">
            <a:avLst/>
          </a:prstGeom>
        </p:spPr>
      </p:pic>
      <p:pic>
        <p:nvPicPr>
          <p:cNvPr id="13" name="Picture 12" descr="158691853_7bfb9a60d6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038600"/>
            <a:ext cx="2836718" cy="2514600"/>
          </a:xfrm>
          <a:prstGeom prst="rect">
            <a:avLst/>
          </a:prstGeom>
        </p:spPr>
      </p:pic>
      <p:pic>
        <p:nvPicPr>
          <p:cNvPr id="14" name="Picture 13" descr="wholesell mark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81000"/>
            <a:ext cx="2645727" cy="2438400"/>
          </a:xfrm>
          <a:prstGeom prst="rect">
            <a:avLst/>
          </a:prstGeom>
        </p:spPr>
      </p:pic>
      <p:pic>
        <p:nvPicPr>
          <p:cNvPr id="15" name="Picture 14" descr="wholesell mark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3" y="3810000"/>
            <a:ext cx="2645727" cy="24384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24200" y="457200"/>
            <a:ext cx="3124200" cy="1690577"/>
            <a:chOff x="3124200" y="457200"/>
            <a:chExt cx="3124200" cy="1690577"/>
          </a:xfrm>
        </p:grpSpPr>
        <p:sp>
          <p:nvSpPr>
            <p:cNvPr id="9" name="Left Arrow 8"/>
            <p:cNvSpPr/>
            <p:nvPr/>
          </p:nvSpPr>
          <p:spPr>
            <a:xfrm>
              <a:off x="3124200" y="1368056"/>
              <a:ext cx="3124200" cy="77972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পাইকারী বিক্রেতার ক্রয় মূল্য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276600" y="457200"/>
              <a:ext cx="2971800" cy="762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উৎপা্দন কারীর বিক্রয় মূল্য</a:t>
              </a:r>
              <a:endParaRPr lang="en-US" sz="1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15329" y="4114800"/>
            <a:ext cx="3533071" cy="2002465"/>
            <a:chOff x="2715329" y="4114800"/>
            <a:chExt cx="3533071" cy="2002465"/>
          </a:xfrm>
        </p:grpSpPr>
        <p:sp>
          <p:nvSpPr>
            <p:cNvPr id="12" name="Left Arrow 11"/>
            <p:cNvSpPr/>
            <p:nvPr/>
          </p:nvSpPr>
          <p:spPr>
            <a:xfrm>
              <a:off x="2715329" y="5337544"/>
              <a:ext cx="3304471" cy="77972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খুচরা বিক্রেতার ক্রয় মূল্য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2895600" y="4114800"/>
              <a:ext cx="3352800" cy="762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পাইকারী বিক্রেতার বিক্রয় মূল্য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685800"/>
            <a:ext cx="8305800" cy="4114800"/>
            <a:chOff x="304800" y="685800"/>
            <a:chExt cx="8534400" cy="4188603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8534400" cy="2588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একটি দ্রব্য উৎপাদনকারী ২০%, পাইকারী বিক্রেতা ২০% এবং খুচরা বিক্রেতা ২০% লাভে বিক্রয় করল । দ্রব্যটির খুচরা মূল্য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২১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.৬০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টাকা হলে এর উৎপাদন খরচ কত?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685800"/>
              <a:ext cx="845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সমস্যাঃ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86200" y="3429000"/>
            <a:ext cx="23622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4069081"/>
            <a:ext cx="23622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637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খুচরা বিক্রেতার ২০% লাভে,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4257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টাকা হলে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142571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 ১২০টাকা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49514"/>
            <a:ext cx="2315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ক্রয়মূল্য ১০০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9497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 ১ টাকা হলে ক্রয়মূল্য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5715000" y="3124200"/>
            <a:ext cx="2286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743200"/>
            <a:ext cx="1015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১০০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096000" y="3124200"/>
            <a:ext cx="1010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১২০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41689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 ২১.৬০ টাকা হলে ক্রয়মূল্য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3962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২১.৬০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7239000" y="3886200"/>
            <a:ext cx="5334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00800" y="5791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=১৮ 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41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48400" y="4001869"/>
            <a:ext cx="2590800" cy="1064062"/>
            <a:chOff x="6248400" y="4001869"/>
            <a:chExt cx="2590800" cy="1064062"/>
          </a:xfrm>
        </p:grpSpPr>
        <p:sp>
          <p:nvSpPr>
            <p:cNvPr id="16" name="Minus 15"/>
            <p:cNvSpPr/>
            <p:nvPr/>
          </p:nvSpPr>
          <p:spPr>
            <a:xfrm>
              <a:off x="6248400" y="4419600"/>
              <a:ext cx="2590800" cy="228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05600" y="4419600"/>
              <a:ext cx="10102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১২০ </a:t>
              </a:r>
              <a:endParaRPr lang="en-US" sz="3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00800" y="4001869"/>
              <a:ext cx="10150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১০০ 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9.4985E-7 L -0.48333 0.0626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2.18627E-6 L 0.59844 0.0887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4985E-7 L 0.125 0.0737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7" grpId="0" animBg="1"/>
      <p:bldP spid="8" grpId="0"/>
      <p:bldP spid="9" grpId="0"/>
      <p:bldP spid="10" grpId="0"/>
      <p:bldP spid="12" grpId="0"/>
      <p:bldP spid="13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685800"/>
            <a:ext cx="8305800" cy="4114800"/>
            <a:chOff x="304800" y="685800"/>
            <a:chExt cx="8534400" cy="4188603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8534400" cy="2588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একটি দ্রব্য উৎপাদনকারী ২০%, পাইকারী বিক্রেতা ২০% এবং খুচরা বিক্রেতা ২০% লাভে বিক্রয় করল । দ্রব্যটির খুচরা মূল্য ১৭.৫০ টাকা হলে এর উৎপাদন খরচ কত?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685800"/>
              <a:ext cx="845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সমস্যাঃ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200" y="2819400"/>
            <a:ext cx="8229600" cy="685800"/>
            <a:chOff x="457200" y="2819400"/>
            <a:chExt cx="8229600" cy="685800"/>
          </a:xfrm>
          <a:solidFill>
            <a:schemeClr val="accent2"/>
          </a:solidFill>
        </p:grpSpPr>
        <p:sp>
          <p:nvSpPr>
            <p:cNvPr id="5" name="Rectangle 4"/>
            <p:cNvSpPr/>
            <p:nvPr/>
          </p:nvSpPr>
          <p:spPr>
            <a:xfrm>
              <a:off x="6096000" y="2819400"/>
              <a:ext cx="2590800" cy="76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3429000"/>
              <a:ext cx="685800" cy="76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63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পাইকারী বিক্রেতার ২০% লাভে,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5257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=১৫ 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676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 ১২০ টাকা হলে ক্রয়মূল্য ১০০টাকা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9497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 ১ টাকা হলে ক্রয়মূল্য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5410200" y="3124200"/>
            <a:ext cx="2286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743200"/>
            <a:ext cx="1015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১০০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096000" y="3124200"/>
            <a:ext cx="1010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১২০ 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7543800" y="2895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71" y="4168914"/>
            <a:ext cx="6531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 ১৮ টাকা হলে ক্রয়মূল্য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838790" y="3962400"/>
            <a:ext cx="384202" cy="685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257800" y="4038600"/>
            <a:ext cx="2895600" cy="1027331"/>
            <a:chOff x="5257800" y="4038600"/>
            <a:chExt cx="2895600" cy="1027331"/>
          </a:xfrm>
        </p:grpSpPr>
        <p:sp>
          <p:nvSpPr>
            <p:cNvPr id="17" name="Minus 16"/>
            <p:cNvSpPr/>
            <p:nvPr/>
          </p:nvSpPr>
          <p:spPr>
            <a:xfrm>
              <a:off x="5257800" y="4419600"/>
              <a:ext cx="2895600" cy="228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16706" y="4038600"/>
              <a:ext cx="10235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১০০ </a:t>
              </a:r>
              <a:endParaRPr lang="en-US" sz="3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16706" y="4419600"/>
              <a:ext cx="10187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১২০ </a:t>
              </a:r>
              <a:endParaRPr lang="en-US" sz="36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299832" y="3962400"/>
            <a:ext cx="69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72400" y="4114800"/>
            <a:ext cx="1229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6" grpId="0"/>
      <p:bldP spid="7" grpId="0" animBg="1"/>
      <p:bldP spid="8" grpId="0"/>
      <p:bldP spid="9" grpId="0"/>
      <p:bldP spid="27" grpId="0"/>
      <p:bldP spid="10" grpId="0"/>
      <p:bldP spid="11" grpId="0" animBg="1"/>
      <p:bldP spid="25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685800"/>
            <a:ext cx="8305800" cy="4114800"/>
            <a:chOff x="304800" y="685800"/>
            <a:chExt cx="8534400" cy="4188603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8534400" cy="2588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একটি দ্রব্য উৎপাদনকারী ২০%, পাইকারী বিক্রেতা ২০% এবং খুচরা বিক্রেতা ২০% লাভে বিক্রয় করল । দ্রব্যটির খুচরা মূল্য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২১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.৬০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টাকা হলে এর উৎপাদন খরচ কত?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685800"/>
              <a:ext cx="845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সমস্যাঃ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438400" y="2819400"/>
            <a:ext cx="2971800" cy="4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63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উৎপাদনকারীর ২০% লাভে,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5181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=১২.৫০ 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 ১২০ টাকা হলে ক্রয়মূল্য ১০০টাকা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9497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 ১ টাকা হলে ক্রয়মূল্য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inus 6"/>
          <p:cNvSpPr/>
          <p:nvPr/>
        </p:nvSpPr>
        <p:spPr>
          <a:xfrm>
            <a:off x="5105400" y="3124200"/>
            <a:ext cx="2286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2743200"/>
            <a:ext cx="1015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১০০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5542987" y="3124200"/>
            <a:ext cx="1010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১২০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2895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58453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উৎপাদন 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খরচ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১২.৫০ 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68914"/>
            <a:ext cx="6531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 ১৫ টাকা হলে ক্রয়মূল্য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29200" y="4038600"/>
            <a:ext cx="2808514" cy="1027331"/>
            <a:chOff x="5029200" y="4038600"/>
            <a:chExt cx="2808514" cy="1027331"/>
          </a:xfrm>
        </p:grpSpPr>
        <p:sp>
          <p:nvSpPr>
            <p:cNvPr id="20" name="Minus 19"/>
            <p:cNvSpPr/>
            <p:nvPr/>
          </p:nvSpPr>
          <p:spPr>
            <a:xfrm>
              <a:off x="5029200" y="4419600"/>
              <a:ext cx="2808514" cy="228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86400" y="4038600"/>
              <a:ext cx="10235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১০০ </a:t>
              </a:r>
              <a:endParaRPr lang="en-US" sz="3600" dirty="0"/>
            </a:p>
          </p:txBody>
        </p:sp>
        <p:sp>
          <p:nvSpPr>
            <p:cNvPr id="22" name="Rectangle 18"/>
            <p:cNvSpPr/>
            <p:nvPr/>
          </p:nvSpPr>
          <p:spPr>
            <a:xfrm>
              <a:off x="5486400" y="4419600"/>
              <a:ext cx="10187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১২০ </a:t>
              </a:r>
              <a:endParaRPr lang="en-US" sz="3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23637" y="3962400"/>
            <a:ext cx="69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4114800"/>
            <a:ext cx="1229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6248400" y="3962400"/>
            <a:ext cx="457200" cy="685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9" grpId="0" animBg="1"/>
      <p:bldP spid="10" grpId="0"/>
      <p:bldP spid="11" grpId="0"/>
      <p:bldP spid="8" grpId="0"/>
      <p:bldP spid="23" grpId="0"/>
      <p:bldP spid="13" grpId="0"/>
      <p:bldP spid="17" grpId="0"/>
      <p:bldP spid="15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1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লাভ =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048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343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২০% ক্ষতিতে দ্রব্যটির বিক্রয় মূল্য কত হবে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908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২৫% লাভে একটি দ্রব্যের ক্রয় মূল্য ১০০ টাকা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হলে এর বিক্রয় মূল্য কত হবে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8691853_7bfb9a60d6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5195"/>
            <a:ext cx="1905000" cy="2465605"/>
          </a:xfrm>
          <a:prstGeom prst="rect">
            <a:avLst/>
          </a:prstGeom>
        </p:spPr>
      </p:pic>
      <p:pic>
        <p:nvPicPr>
          <p:cNvPr id="11" name="Picture 10" descr="158691853_7bfb9a60d6_z.jpg"/>
          <p:cNvPicPr>
            <a:picLocks noChangeAspect="1"/>
          </p:cNvPicPr>
          <p:nvPr/>
        </p:nvPicPr>
        <p:blipFill>
          <a:blip r:embed="rId2"/>
          <a:srcRect l="41860" t="10781" r="6977" b="22737"/>
          <a:stretch>
            <a:fillRect/>
          </a:stretch>
        </p:blipFill>
        <p:spPr>
          <a:xfrm>
            <a:off x="7010400" y="228600"/>
            <a:ext cx="1447800" cy="2362200"/>
          </a:xfrm>
          <a:prstGeom prst="rect">
            <a:avLst/>
          </a:prstGeom>
        </p:spPr>
      </p:pic>
      <p:pic>
        <p:nvPicPr>
          <p:cNvPr id="13" name="Picture 12" descr="BangladeshPNew-500Taka-2002_f-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829" y="3131546"/>
            <a:ext cx="1978223" cy="8308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5687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বিনিয়োগ/ ক্রয়মূল্য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438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602694">
            <a:off x="5791580" y="3070171"/>
            <a:ext cx="2095092" cy="1062242"/>
            <a:chOff x="3505200" y="2743200"/>
            <a:chExt cx="2937692" cy="1420493"/>
          </a:xfrm>
        </p:grpSpPr>
        <p:pic>
          <p:nvPicPr>
            <p:cNvPr id="16" name="Picture 15" descr="BangladeshPNew-500Taka-2002_f-55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5200" y="2743200"/>
              <a:ext cx="2924907" cy="1228461"/>
            </a:xfrm>
            <a:prstGeom prst="rect">
              <a:avLst/>
            </a:prstGeom>
          </p:spPr>
        </p:pic>
        <p:pic>
          <p:nvPicPr>
            <p:cNvPr id="17" name="Picture 16" descr="tk100n1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757144">
              <a:off x="3699692" y="3003724"/>
              <a:ext cx="2743200" cy="1159969"/>
            </a:xfrm>
            <a:prstGeom prst="rect">
              <a:avLst/>
            </a:prstGeom>
          </p:spPr>
        </p:pic>
      </p:grpSp>
      <p:sp>
        <p:nvSpPr>
          <p:cNvPr id="19" name="Striped Right Arrow 18"/>
          <p:cNvSpPr/>
          <p:nvPr/>
        </p:nvSpPr>
        <p:spPr>
          <a:xfrm>
            <a:off x="2133600" y="457200"/>
            <a:ext cx="3352800" cy="914400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বিক্রয় শেষে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4114800"/>
            <a:ext cx="5562600" cy="707886"/>
            <a:chOff x="609600" y="5181600"/>
            <a:chExt cx="5562600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609600" y="5181600"/>
              <a:ext cx="556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কি হল?            লাভ/ক্ষতি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Notched Right Arrow 20"/>
            <p:cNvSpPr/>
            <p:nvPr/>
          </p:nvSpPr>
          <p:spPr>
            <a:xfrm>
              <a:off x="2286000" y="5257800"/>
              <a:ext cx="990600" cy="6096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7200" y="52357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লাভ 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3400" y="5410200"/>
            <a:ext cx="1143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81766E-7 L -0.41459 0.2856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6161E-6 L 0.625 0.2995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2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দ্রব্য ৩০০টাকায় বিক্রয় 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১০% ক্ষতি হয়। দ্রব্যটি কত টাকায় বিক্রি 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২০% লাভ হবে।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1371600" y="533400"/>
            <a:ext cx="1828800" cy="1219200"/>
          </a:xfrm>
          <a:prstGeom prst="actionButtonHom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7228256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hind%2001.jpg"/>
          <p:cNvPicPr>
            <a:picLocks noChangeAspect="1"/>
          </p:cNvPicPr>
          <p:nvPr/>
        </p:nvPicPr>
        <p:blipFill>
          <a:blip r:embed="rId2"/>
          <a:srcRect l="11476" t="3656" r="6557"/>
          <a:stretch>
            <a:fillRect/>
          </a:stretch>
        </p:blipFill>
        <p:spPr>
          <a:xfrm>
            <a:off x="288851" y="152400"/>
            <a:ext cx="2835349" cy="2438400"/>
          </a:xfrm>
          <a:prstGeom prst="rect">
            <a:avLst/>
          </a:prstGeom>
        </p:spPr>
      </p:pic>
      <p:pic>
        <p:nvPicPr>
          <p:cNvPr id="3" name="Picture 2" descr="Behind%2001.jpg"/>
          <p:cNvPicPr>
            <a:picLocks noChangeAspect="1"/>
          </p:cNvPicPr>
          <p:nvPr/>
        </p:nvPicPr>
        <p:blipFill>
          <a:blip r:embed="rId2"/>
          <a:srcRect l="21919" t="3656" r="42835" b="37467"/>
          <a:stretch>
            <a:fillRect/>
          </a:stretch>
        </p:blipFill>
        <p:spPr>
          <a:xfrm>
            <a:off x="7010400" y="152400"/>
            <a:ext cx="1905000" cy="2328333"/>
          </a:xfrm>
          <a:prstGeom prst="rect">
            <a:avLst/>
          </a:prstGeom>
        </p:spPr>
      </p:pic>
      <p:sp>
        <p:nvSpPr>
          <p:cNvPr id="4" name="Striped Right Arrow 3"/>
          <p:cNvSpPr/>
          <p:nvPr/>
        </p:nvSpPr>
        <p:spPr>
          <a:xfrm>
            <a:off x="3276600" y="762000"/>
            <a:ext cx="3048000" cy="1066800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বিক্রয় শেষে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বিনিয়োগ/ ক্রয়মূল্য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ngladeshPNew-500Taka-2002_f-5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24200"/>
            <a:ext cx="2478593" cy="10410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0" y="2362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" y="4419600"/>
            <a:ext cx="4114800" cy="707886"/>
            <a:chOff x="381000" y="4953000"/>
            <a:chExt cx="4114800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381000" y="4953000"/>
              <a:ext cx="411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কি হল?       লাভ/ ক্ষতি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>
              <a:off x="1828800" y="5029200"/>
              <a:ext cx="685800" cy="457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400" y="54643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ক্ষতি=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960044" y="3183210"/>
            <a:ext cx="2470491" cy="1351982"/>
            <a:chOff x="5960044" y="3183210"/>
            <a:chExt cx="2470491" cy="1351982"/>
          </a:xfrm>
        </p:grpSpPr>
        <p:pic>
          <p:nvPicPr>
            <p:cNvPr id="22" name="Picture 21" descr="tk100n1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152228">
              <a:off x="6087873" y="3183210"/>
              <a:ext cx="2342662" cy="990600"/>
            </a:xfrm>
            <a:prstGeom prst="rect">
              <a:avLst/>
            </a:prstGeom>
          </p:spPr>
        </p:pic>
        <p:pic>
          <p:nvPicPr>
            <p:cNvPr id="21" name="Picture 20" descr="tk100n1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20394">
              <a:off x="6038878" y="3324234"/>
              <a:ext cx="2342662" cy="990600"/>
            </a:xfrm>
            <a:prstGeom prst="rect">
              <a:avLst/>
            </a:prstGeom>
          </p:spPr>
        </p:pic>
        <p:pic>
          <p:nvPicPr>
            <p:cNvPr id="20" name="Picture 19" descr="tk100n1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41814">
              <a:off x="5960044" y="3451195"/>
              <a:ext cx="2342662" cy="990600"/>
            </a:xfrm>
            <a:prstGeom prst="rect">
              <a:avLst/>
            </a:prstGeom>
          </p:spPr>
        </p:pic>
        <p:pic>
          <p:nvPicPr>
            <p:cNvPr id="7" name="Picture 6" descr="tk100n1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47249">
              <a:off x="5987575" y="3544592"/>
              <a:ext cx="2342662" cy="990600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4572000" y="56388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7784E-6 L 0.13125 0.2902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2318E-6 L -0.02848 0.2590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5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90600" y="4114801"/>
            <a:ext cx="5773847" cy="1295399"/>
            <a:chOff x="1007953" y="2440729"/>
            <a:chExt cx="6764447" cy="1855084"/>
          </a:xfrm>
        </p:grpSpPr>
        <p:pic>
          <p:nvPicPr>
            <p:cNvPr id="31" name="Picture 30" descr="bangladesh-20.jpg"/>
            <p:cNvPicPr>
              <a:picLocks noChangeAspect="1"/>
            </p:cNvPicPr>
            <p:nvPr/>
          </p:nvPicPr>
          <p:blipFill>
            <a:blip r:embed="rId2"/>
            <a:srcRect l="1641" t="38889" r="45855" b="40000"/>
            <a:stretch>
              <a:fillRect/>
            </a:stretch>
          </p:blipFill>
          <p:spPr>
            <a:xfrm rot="5400000">
              <a:off x="6542007" y="2987896"/>
              <a:ext cx="1520697" cy="940088"/>
            </a:xfrm>
            <a:prstGeom prst="rect">
              <a:avLst/>
            </a:prstGeom>
          </p:spPr>
        </p:pic>
        <p:grpSp>
          <p:nvGrpSpPr>
            <p:cNvPr id="32" name="Group 27"/>
            <p:cNvGrpSpPr/>
            <p:nvPr/>
          </p:nvGrpSpPr>
          <p:grpSpPr>
            <a:xfrm>
              <a:off x="1007953" y="2440729"/>
              <a:ext cx="4249847" cy="1855084"/>
              <a:chOff x="1007953" y="2440729"/>
              <a:chExt cx="4249847" cy="1855084"/>
            </a:xfrm>
          </p:grpSpPr>
          <p:pic>
            <p:nvPicPr>
              <p:cNvPr id="33" name="Picture 32" descr="tk100n1o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>
                <a:off x="577491" y="2871191"/>
                <a:ext cx="1855084" cy="994160"/>
              </a:xfrm>
              <a:prstGeom prst="rect">
                <a:avLst/>
              </a:prstGeom>
            </p:spPr>
          </p:pic>
          <p:sp>
            <p:nvSpPr>
              <p:cNvPr id="34" name="Notched Right Arrow 33"/>
              <p:cNvSpPr/>
              <p:nvPr/>
            </p:nvSpPr>
            <p:spPr>
              <a:xfrm>
                <a:off x="2971800" y="2971800"/>
                <a:ext cx="2286000" cy="914400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লাভ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990600" y="5486400"/>
            <a:ext cx="5773847" cy="1295399"/>
            <a:chOff x="1007953" y="2440729"/>
            <a:chExt cx="6764447" cy="1855084"/>
          </a:xfrm>
        </p:grpSpPr>
        <p:pic>
          <p:nvPicPr>
            <p:cNvPr id="36" name="Picture 35" descr="bangladesh-20.jpg"/>
            <p:cNvPicPr>
              <a:picLocks noChangeAspect="1"/>
            </p:cNvPicPr>
            <p:nvPr/>
          </p:nvPicPr>
          <p:blipFill>
            <a:blip r:embed="rId2"/>
            <a:srcRect l="1641" t="38889" r="45855" b="40000"/>
            <a:stretch>
              <a:fillRect/>
            </a:stretch>
          </p:blipFill>
          <p:spPr>
            <a:xfrm rot="5400000">
              <a:off x="6542007" y="2987896"/>
              <a:ext cx="1520697" cy="940088"/>
            </a:xfrm>
            <a:prstGeom prst="rect">
              <a:avLst/>
            </a:prstGeom>
          </p:spPr>
        </p:pic>
        <p:grpSp>
          <p:nvGrpSpPr>
            <p:cNvPr id="37" name="Group 27"/>
            <p:cNvGrpSpPr/>
            <p:nvPr/>
          </p:nvGrpSpPr>
          <p:grpSpPr>
            <a:xfrm>
              <a:off x="1007953" y="2440729"/>
              <a:ext cx="4249847" cy="1855084"/>
              <a:chOff x="1007953" y="2440729"/>
              <a:chExt cx="4249847" cy="1855084"/>
            </a:xfrm>
          </p:grpSpPr>
          <p:pic>
            <p:nvPicPr>
              <p:cNvPr id="38" name="Picture 37" descr="tk100n1o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>
                <a:off x="577491" y="2871191"/>
                <a:ext cx="1855084" cy="994160"/>
              </a:xfrm>
              <a:prstGeom prst="rect">
                <a:avLst/>
              </a:prstGeom>
            </p:spPr>
          </p:pic>
          <p:sp>
            <p:nvSpPr>
              <p:cNvPr id="39" name="Notched Right Arrow 38"/>
              <p:cNvSpPr/>
              <p:nvPr/>
            </p:nvSpPr>
            <p:spPr>
              <a:xfrm>
                <a:off x="2971800" y="2971800"/>
                <a:ext cx="2286000" cy="914400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লাভ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007953" y="76200"/>
            <a:ext cx="5773847" cy="1295399"/>
            <a:chOff x="1007953" y="2440729"/>
            <a:chExt cx="6764447" cy="1855084"/>
          </a:xfrm>
        </p:grpSpPr>
        <p:pic>
          <p:nvPicPr>
            <p:cNvPr id="46" name="Picture 45" descr="bangladesh-20.jpg"/>
            <p:cNvPicPr>
              <a:picLocks noChangeAspect="1"/>
            </p:cNvPicPr>
            <p:nvPr/>
          </p:nvPicPr>
          <p:blipFill>
            <a:blip r:embed="rId2"/>
            <a:srcRect l="1641" t="38889" r="45855" b="40000"/>
            <a:stretch>
              <a:fillRect/>
            </a:stretch>
          </p:blipFill>
          <p:spPr>
            <a:xfrm rot="5400000">
              <a:off x="6542007" y="2987896"/>
              <a:ext cx="1520697" cy="940088"/>
            </a:xfrm>
            <a:prstGeom prst="rect">
              <a:avLst/>
            </a:prstGeom>
          </p:spPr>
        </p:pic>
        <p:grpSp>
          <p:nvGrpSpPr>
            <p:cNvPr id="47" name="Group 27"/>
            <p:cNvGrpSpPr/>
            <p:nvPr/>
          </p:nvGrpSpPr>
          <p:grpSpPr>
            <a:xfrm>
              <a:off x="1007953" y="2440729"/>
              <a:ext cx="4249847" cy="1855084"/>
              <a:chOff x="1007953" y="2440729"/>
              <a:chExt cx="4249847" cy="1855084"/>
            </a:xfrm>
          </p:grpSpPr>
          <p:pic>
            <p:nvPicPr>
              <p:cNvPr id="48" name="Picture 47" descr="tk100n1o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>
                <a:off x="577491" y="2871191"/>
                <a:ext cx="1855084" cy="994160"/>
              </a:xfrm>
              <a:prstGeom prst="rect">
                <a:avLst/>
              </a:prstGeom>
            </p:spPr>
          </p:pic>
          <p:sp>
            <p:nvSpPr>
              <p:cNvPr id="49" name="Notched Right Arrow 48"/>
              <p:cNvSpPr/>
              <p:nvPr/>
            </p:nvSpPr>
            <p:spPr>
              <a:xfrm>
                <a:off x="2971800" y="2971800"/>
                <a:ext cx="2286000" cy="914400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লাভ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007953" y="2743201"/>
            <a:ext cx="5773847" cy="1295399"/>
            <a:chOff x="1007953" y="2440729"/>
            <a:chExt cx="6764447" cy="1855084"/>
          </a:xfrm>
        </p:grpSpPr>
        <p:pic>
          <p:nvPicPr>
            <p:cNvPr id="51" name="Picture 50" descr="bangladesh-20.jpg"/>
            <p:cNvPicPr>
              <a:picLocks noChangeAspect="1"/>
            </p:cNvPicPr>
            <p:nvPr/>
          </p:nvPicPr>
          <p:blipFill>
            <a:blip r:embed="rId2"/>
            <a:srcRect l="1641" t="38889" r="45855" b="40000"/>
            <a:stretch>
              <a:fillRect/>
            </a:stretch>
          </p:blipFill>
          <p:spPr>
            <a:xfrm rot="5400000">
              <a:off x="6542007" y="2987896"/>
              <a:ext cx="1520697" cy="940088"/>
            </a:xfrm>
            <a:prstGeom prst="rect">
              <a:avLst/>
            </a:prstGeom>
          </p:spPr>
        </p:pic>
        <p:grpSp>
          <p:nvGrpSpPr>
            <p:cNvPr id="52" name="Group 27"/>
            <p:cNvGrpSpPr/>
            <p:nvPr/>
          </p:nvGrpSpPr>
          <p:grpSpPr>
            <a:xfrm>
              <a:off x="1007953" y="2440729"/>
              <a:ext cx="4249847" cy="1855084"/>
              <a:chOff x="1007953" y="2440729"/>
              <a:chExt cx="4249847" cy="1855084"/>
            </a:xfrm>
          </p:grpSpPr>
          <p:pic>
            <p:nvPicPr>
              <p:cNvPr id="53" name="Picture 52" descr="tk100n1o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>
                <a:off x="577491" y="2871191"/>
                <a:ext cx="1855084" cy="994160"/>
              </a:xfrm>
              <a:prstGeom prst="rect">
                <a:avLst/>
              </a:prstGeom>
            </p:spPr>
          </p:pic>
          <p:sp>
            <p:nvSpPr>
              <p:cNvPr id="54" name="Notched Right Arrow 53"/>
              <p:cNvSpPr/>
              <p:nvPr/>
            </p:nvSpPr>
            <p:spPr>
              <a:xfrm>
                <a:off x="2971800" y="2971800"/>
                <a:ext cx="2286000" cy="914400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লাভ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990600" y="1371600"/>
            <a:ext cx="5773847" cy="1295399"/>
            <a:chOff x="1007953" y="2440729"/>
            <a:chExt cx="6764447" cy="1855084"/>
          </a:xfrm>
        </p:grpSpPr>
        <p:pic>
          <p:nvPicPr>
            <p:cNvPr id="56" name="Picture 55" descr="bangladesh-20.jpg"/>
            <p:cNvPicPr>
              <a:picLocks noChangeAspect="1"/>
            </p:cNvPicPr>
            <p:nvPr/>
          </p:nvPicPr>
          <p:blipFill>
            <a:blip r:embed="rId2"/>
            <a:srcRect l="1641" t="38889" r="45855" b="40000"/>
            <a:stretch>
              <a:fillRect/>
            </a:stretch>
          </p:blipFill>
          <p:spPr>
            <a:xfrm rot="5400000">
              <a:off x="6542007" y="2987896"/>
              <a:ext cx="1520697" cy="940088"/>
            </a:xfrm>
            <a:prstGeom prst="rect">
              <a:avLst/>
            </a:prstGeom>
          </p:spPr>
        </p:pic>
        <p:grpSp>
          <p:nvGrpSpPr>
            <p:cNvPr id="57" name="Group 27"/>
            <p:cNvGrpSpPr/>
            <p:nvPr/>
          </p:nvGrpSpPr>
          <p:grpSpPr>
            <a:xfrm>
              <a:off x="1007953" y="2440729"/>
              <a:ext cx="4249847" cy="1855084"/>
              <a:chOff x="1007953" y="2440729"/>
              <a:chExt cx="4249847" cy="1855084"/>
            </a:xfrm>
          </p:grpSpPr>
          <p:pic>
            <p:nvPicPr>
              <p:cNvPr id="58" name="Picture 57" descr="tk100n1o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>
                <a:off x="577491" y="2871191"/>
                <a:ext cx="1855084" cy="994160"/>
              </a:xfrm>
              <a:prstGeom prst="rect">
                <a:avLst/>
              </a:prstGeom>
            </p:spPr>
          </p:pic>
          <p:sp>
            <p:nvSpPr>
              <p:cNvPr id="59" name="Notched Right Arrow 58"/>
              <p:cNvSpPr/>
              <p:nvPr/>
            </p:nvSpPr>
            <p:spPr>
              <a:xfrm>
                <a:off x="2971800" y="2971800"/>
                <a:ext cx="2286000" cy="914400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latin typeface="NikoshBAN" pitchFamily="2" charset="0"/>
                    <a:cs typeface="NikoshBAN" pitchFamily="2" charset="0"/>
                  </a:rPr>
                  <a:t>লাভ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715756" y="171726"/>
            <a:ext cx="7840662" cy="1989162"/>
            <a:chOff x="715756" y="171726"/>
            <a:chExt cx="7840662" cy="1989162"/>
          </a:xfrm>
        </p:grpSpPr>
        <p:grpSp>
          <p:nvGrpSpPr>
            <p:cNvPr id="8" name="Group 7"/>
            <p:cNvGrpSpPr/>
            <p:nvPr/>
          </p:nvGrpSpPr>
          <p:grpSpPr>
            <a:xfrm rot="4731976">
              <a:off x="555051" y="332431"/>
              <a:ext cx="1903257" cy="1581848"/>
              <a:chOff x="38102" y="679208"/>
              <a:chExt cx="2841883" cy="1863673"/>
            </a:xfrm>
          </p:grpSpPr>
          <p:pic>
            <p:nvPicPr>
              <p:cNvPr id="3" name="Picture 2" descr="tk100n1o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853563">
                <a:off x="110032" y="679208"/>
                <a:ext cx="2769953" cy="1171281"/>
              </a:xfrm>
              <a:prstGeom prst="rect">
                <a:avLst/>
              </a:prstGeom>
            </p:spPr>
          </p:pic>
          <p:pic>
            <p:nvPicPr>
              <p:cNvPr id="4" name="Picture 3" descr="tk100n1o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357908">
                <a:off x="78677" y="855465"/>
                <a:ext cx="2769953" cy="1171281"/>
              </a:xfrm>
              <a:prstGeom prst="rect">
                <a:avLst/>
              </a:prstGeom>
            </p:spPr>
          </p:pic>
          <p:pic>
            <p:nvPicPr>
              <p:cNvPr id="5" name="Picture 4" descr="tk100n1o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797439">
                <a:off x="38102" y="1064708"/>
                <a:ext cx="2769953" cy="1171281"/>
              </a:xfrm>
              <a:prstGeom prst="rect">
                <a:avLst/>
              </a:prstGeom>
            </p:spPr>
          </p:pic>
          <p:pic>
            <p:nvPicPr>
              <p:cNvPr id="7" name="Picture 6" descr="tk100n1o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474370">
                <a:off x="76200" y="1219200"/>
                <a:ext cx="2769953" cy="1171281"/>
              </a:xfrm>
              <a:prstGeom prst="rect">
                <a:avLst/>
              </a:prstGeom>
            </p:spPr>
          </p:pic>
          <p:pic>
            <p:nvPicPr>
              <p:cNvPr id="6" name="Picture 5" descr="tk100n1o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3353" y="1371600"/>
                <a:ext cx="2769953" cy="1171281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7154694" y="250090"/>
              <a:ext cx="1401724" cy="1910798"/>
              <a:chOff x="7154694" y="250090"/>
              <a:chExt cx="1401724" cy="1910798"/>
            </a:xfrm>
          </p:grpSpPr>
          <p:grpSp>
            <p:nvGrpSpPr>
              <p:cNvPr id="13" name="Group 12"/>
              <p:cNvGrpSpPr/>
              <p:nvPr/>
            </p:nvGrpSpPr>
            <p:grpSpPr>
              <a:xfrm rot="5217413">
                <a:off x="7057535" y="512015"/>
                <a:ext cx="1760807" cy="1236958"/>
                <a:chOff x="1905000" y="2667000"/>
                <a:chExt cx="3352800" cy="1905000"/>
              </a:xfrm>
            </p:grpSpPr>
            <p:pic>
              <p:nvPicPr>
                <p:cNvPr id="9" name="Picture 8" descr="bangladesh-20.jpg"/>
                <p:cNvPicPr>
                  <a:picLocks noChangeAspect="1"/>
                </p:cNvPicPr>
                <p:nvPr/>
              </p:nvPicPr>
              <p:blipFill>
                <a:blip r:embed="rId2"/>
                <a:srcRect l="1641" t="38889" r="45855" b="40000"/>
                <a:stretch>
                  <a:fillRect/>
                </a:stretch>
              </p:blipFill>
              <p:spPr>
                <a:xfrm rot="541926">
                  <a:off x="1905000" y="2667000"/>
                  <a:ext cx="2895600" cy="1447800"/>
                </a:xfrm>
                <a:prstGeom prst="rect">
                  <a:avLst/>
                </a:prstGeom>
              </p:spPr>
            </p:pic>
            <p:pic>
              <p:nvPicPr>
                <p:cNvPr id="10" name="Picture 9" descr="bangladesh-20.jpg"/>
                <p:cNvPicPr>
                  <a:picLocks noChangeAspect="1"/>
                </p:cNvPicPr>
                <p:nvPr/>
              </p:nvPicPr>
              <p:blipFill>
                <a:blip r:embed="rId2"/>
                <a:srcRect l="1641" t="38889" r="45855" b="40000"/>
                <a:stretch>
                  <a:fillRect/>
                </a:stretch>
              </p:blipFill>
              <p:spPr>
                <a:xfrm>
                  <a:off x="2057400" y="2819400"/>
                  <a:ext cx="2895600" cy="1447800"/>
                </a:xfrm>
                <a:prstGeom prst="rect">
                  <a:avLst/>
                </a:prstGeom>
              </p:spPr>
            </p:pic>
            <p:pic>
              <p:nvPicPr>
                <p:cNvPr id="11" name="Picture 10" descr="bangladesh-20.jpg"/>
                <p:cNvPicPr>
                  <a:picLocks noChangeAspect="1"/>
                </p:cNvPicPr>
                <p:nvPr/>
              </p:nvPicPr>
              <p:blipFill>
                <a:blip r:embed="rId2"/>
                <a:srcRect l="1641" t="38889" r="45855" b="40000"/>
                <a:stretch>
                  <a:fillRect/>
                </a:stretch>
              </p:blipFill>
              <p:spPr>
                <a:xfrm rot="21187046">
                  <a:off x="2209800" y="2971800"/>
                  <a:ext cx="2895600" cy="1447800"/>
                </a:xfrm>
                <a:prstGeom prst="rect">
                  <a:avLst/>
                </a:prstGeom>
              </p:spPr>
            </p:pic>
            <p:pic>
              <p:nvPicPr>
                <p:cNvPr id="12" name="Picture 11" descr="bangladesh-20.jpg"/>
                <p:cNvPicPr>
                  <a:picLocks noChangeAspect="1"/>
                </p:cNvPicPr>
                <p:nvPr/>
              </p:nvPicPr>
              <p:blipFill>
                <a:blip r:embed="rId2"/>
                <a:srcRect l="1641" t="38889" r="45855" b="40000"/>
                <a:stretch>
                  <a:fillRect/>
                </a:stretch>
              </p:blipFill>
              <p:spPr>
                <a:xfrm rot="20722552">
                  <a:off x="2362200" y="3124200"/>
                  <a:ext cx="2895600" cy="1447800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 descr="bangladesh-20.jpg"/>
              <p:cNvPicPr>
                <a:picLocks noChangeAspect="1"/>
              </p:cNvPicPr>
              <p:nvPr/>
            </p:nvPicPr>
            <p:blipFill>
              <a:blip r:embed="rId2"/>
              <a:srcRect l="1641" t="38889" r="45855" b="40000"/>
              <a:stretch>
                <a:fillRect/>
              </a:stretch>
            </p:blipFill>
            <p:spPr>
              <a:xfrm rot="3759649">
                <a:off x="6864389" y="930496"/>
                <a:ext cx="1520697" cy="940088"/>
              </a:xfrm>
              <a:prstGeom prst="rect">
                <a:avLst/>
              </a:prstGeom>
            </p:spPr>
          </p:pic>
        </p:grpSp>
        <p:sp>
          <p:nvSpPr>
            <p:cNvPr id="60" name="Notched Right Arrow 59"/>
            <p:cNvSpPr/>
            <p:nvPr/>
          </p:nvSpPr>
          <p:spPr>
            <a:xfrm>
              <a:off x="3276600" y="685800"/>
              <a:ext cx="3124200" cy="8382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লাভ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8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লাভ ক্ষতি সংক্রান্ত সমস্যা সমাধান 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20%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লাভে,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gladesh-20.jpg"/>
          <p:cNvPicPr>
            <a:picLocks noChangeAspect="1"/>
          </p:cNvPicPr>
          <p:nvPr/>
        </p:nvPicPr>
        <p:blipFill>
          <a:blip r:embed="rId2"/>
          <a:srcRect l="1641" t="38889" r="45855" b="40000"/>
          <a:stretch>
            <a:fillRect/>
          </a:stretch>
        </p:blipFill>
        <p:spPr>
          <a:xfrm rot="5400000">
            <a:off x="7602241" y="1680705"/>
            <a:ext cx="1061898" cy="802420"/>
          </a:xfrm>
          <a:prstGeom prst="rect">
            <a:avLst/>
          </a:prstGeom>
        </p:spPr>
      </p:pic>
      <p:pic>
        <p:nvPicPr>
          <p:cNvPr id="6" name="Picture 5" descr="tk100n1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37140" y="1595013"/>
            <a:ext cx="1295399" cy="848573"/>
          </a:xfrm>
          <a:prstGeom prst="rect">
            <a:avLst/>
          </a:prstGeom>
        </p:spPr>
      </p:pic>
      <p:sp>
        <p:nvSpPr>
          <p:cNvPr id="7" name="Notched Right Arrow 6"/>
          <p:cNvSpPr/>
          <p:nvPr/>
        </p:nvSpPr>
        <p:spPr>
          <a:xfrm>
            <a:off x="4436810" y="1742445"/>
            <a:ext cx="1951233" cy="63852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676400"/>
            <a:ext cx="2362200" cy="1295400"/>
            <a:chOff x="4572000" y="3962400"/>
            <a:chExt cx="2362200" cy="1295400"/>
          </a:xfrm>
        </p:grpSpPr>
        <p:sp>
          <p:nvSpPr>
            <p:cNvPr id="10" name="Right Arrow 9"/>
            <p:cNvSpPr/>
            <p:nvPr/>
          </p:nvSpPr>
          <p:spPr>
            <a:xfrm>
              <a:off x="4572000" y="39624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4191000"/>
              <a:ext cx="1676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ক্রয়মূল্য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3657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বিক্রয়মূল্য=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4419600" y="3581400"/>
            <a:ext cx="1295400" cy="838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9277E-6 L 0.06007 0.2828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8858E-6 L -0.18334 0.277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20%</a:t>
            </a:r>
            <a:r>
              <a:rPr lang="bn-BD" sz="4000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ক্ষতিতে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ngladesh-20.jpg"/>
          <p:cNvPicPr>
            <a:picLocks noChangeAspect="1"/>
          </p:cNvPicPr>
          <p:nvPr/>
        </p:nvPicPr>
        <p:blipFill>
          <a:blip r:embed="rId2"/>
          <a:srcRect l="1641" t="38889" r="45855" b="40000"/>
          <a:stretch>
            <a:fillRect/>
          </a:stretch>
        </p:blipFill>
        <p:spPr>
          <a:xfrm rot="5400000">
            <a:off x="7602241" y="1680705"/>
            <a:ext cx="1061898" cy="802420"/>
          </a:xfrm>
          <a:prstGeom prst="rect">
            <a:avLst/>
          </a:prstGeom>
        </p:spPr>
      </p:pic>
      <p:pic>
        <p:nvPicPr>
          <p:cNvPr id="4" name="Picture 3" descr="tk100n1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37140" y="1595013"/>
            <a:ext cx="1295399" cy="848573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4525767" y="1676400"/>
            <a:ext cx="1951233" cy="7721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73959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বিক্রয়মূল্য=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676400"/>
            <a:ext cx="2362200" cy="1295400"/>
            <a:chOff x="4572000" y="3962400"/>
            <a:chExt cx="2362200" cy="1295400"/>
          </a:xfrm>
        </p:grpSpPr>
        <p:sp>
          <p:nvSpPr>
            <p:cNvPr id="9" name="Right Arrow 8"/>
            <p:cNvSpPr/>
            <p:nvPr/>
          </p:nvSpPr>
          <p:spPr>
            <a:xfrm>
              <a:off x="4572000" y="39624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4191000"/>
              <a:ext cx="1676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ক্রয়মূল্য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Minus 10"/>
          <p:cNvSpPr/>
          <p:nvPr/>
        </p:nvSpPr>
        <p:spPr>
          <a:xfrm>
            <a:off x="4572000" y="3657600"/>
            <a:ext cx="11430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9277E-6 L 0.01841 0.2828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28033E-6 L -0.12274 0.2627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লাভে,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8862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ক্ষতিতে,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1143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ক্রয়মূল্য+লাভ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4495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ক্রয়মূল্য - ক্ষতি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209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 - লাভ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334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বিক্রয়মূল্য+ক্ষতি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209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ক্রয়মূল্য=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3119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ক্রয়মূল্য=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85800"/>
            <a:ext cx="8534400" cy="4495800"/>
            <a:chOff x="304800" y="685800"/>
            <a:chExt cx="8534400" cy="4400967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2286000"/>
              <a:ext cx="85344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একটি দ্রব্য উৎপাদনকারী ২০%, পাইকারী বিক্রেতা ২০% এবং খুচরা বিক্রেতা ২০% লাভে বিক্রয় করল । দ্রব্যটির খুচরা মূল্য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২১.৬০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টাকা হলে এর উৎপাদন খরচ কত?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" y="685800"/>
              <a:ext cx="845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সমস্যাঃ ৩৬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387</Words>
  <Application>Microsoft Office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160</cp:revision>
  <dcterms:created xsi:type="dcterms:W3CDTF">2006-08-16T00:00:00Z</dcterms:created>
  <dcterms:modified xsi:type="dcterms:W3CDTF">2012-07-31T18:36:33Z</dcterms:modified>
</cp:coreProperties>
</file>