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1"/>
  </p:notesMasterIdLst>
  <p:sldIdLst>
    <p:sldId id="303" r:id="rId2"/>
    <p:sldId id="257" r:id="rId3"/>
    <p:sldId id="259" r:id="rId4"/>
    <p:sldId id="299" r:id="rId5"/>
    <p:sldId id="287" r:id="rId6"/>
    <p:sldId id="315" r:id="rId7"/>
    <p:sldId id="307" r:id="rId8"/>
    <p:sldId id="265" r:id="rId9"/>
    <p:sldId id="328" r:id="rId10"/>
    <p:sldId id="327" r:id="rId11"/>
    <p:sldId id="326" r:id="rId12"/>
    <p:sldId id="330" r:id="rId13"/>
    <p:sldId id="316" r:id="rId14"/>
    <p:sldId id="317" r:id="rId15"/>
    <p:sldId id="318" r:id="rId16"/>
    <p:sldId id="324" r:id="rId17"/>
    <p:sldId id="325" r:id="rId18"/>
    <p:sldId id="313" r:id="rId19"/>
    <p:sldId id="293" r:id="rId20"/>
    <p:sldId id="310" r:id="rId21"/>
    <p:sldId id="270" r:id="rId22"/>
    <p:sldId id="320" r:id="rId23"/>
    <p:sldId id="295" r:id="rId24"/>
    <p:sldId id="281" r:id="rId25"/>
    <p:sldId id="296" r:id="rId26"/>
    <p:sldId id="300" r:id="rId27"/>
    <p:sldId id="29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4"/>
    <a:srgbClr val="D6A2C8"/>
    <a:srgbClr val="FFCCCC"/>
    <a:srgbClr val="3DAAAD"/>
    <a:srgbClr val="BF6F6F"/>
    <a:srgbClr val="EEF88C"/>
    <a:srgbClr val="DCF117"/>
    <a:srgbClr val="F6F6DE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70" autoAdjust="0"/>
    <p:restoredTop sz="94660"/>
  </p:normalViewPr>
  <p:slideViewPr>
    <p:cSldViewPr>
      <p:cViewPr varScale="1">
        <p:scale>
          <a:sx n="79" d="100"/>
          <a:sy n="79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DFBB-CCF5-47B6-A42E-B93326E36134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1F4E6-13AB-455A-B603-7B3C8619D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8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6ACF5-3575-49EA-A07C-7A38575913B1}" type="slidenum">
              <a:rPr lang="en-US"/>
              <a:pPr/>
              <a:t>13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7738B-9FBA-4465-879F-318BBB0E7756}" type="slidenum">
              <a:rPr lang="en-US"/>
              <a:pPr/>
              <a:t>14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were to add these forces they would = 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18998-8271-45F5-8ED1-2BE28E0E4763}" type="slidenum">
              <a:rPr lang="en-US"/>
              <a:pPr/>
              <a:t>15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together to equal greater force.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A711F3-65E1-4634-B3F0-90B062102332}" type="slidenum">
              <a:rPr lang="en-US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A2D724B-32AC-4CA4-8F69-0C6303F44CED}" type="slidenum">
              <a:rPr lang="en-US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AF4F8F-2C0E-4FC1-A6E1-839E4C1BD384}" type="slidenum">
              <a:rPr lang="en-US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2813A-51F0-4156-A3C6-E611F2BBF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C9F28F-0DE8-4522-B8DE-B2A703FD5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34924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0B1526A4-3249-414F-A19D-ED395CDA4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1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animated%20car/1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2/weightlifter.gi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hyperlink" Target="newtons/law2.html" TargetMode="Externa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newtons/kicksoccer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F:\DTTC\kazi%20minhur%20nahar\animated%20car\aroll.gif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4.gif"/><Relationship Id="rId2" Type="http://schemas.openxmlformats.org/officeDocument/2006/relationships/hyperlink" Target="animated%20car/Big-blue-bird-flying-animated-gif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F:\DTTC\kazi%20minhur%20nahar\1st%20law\rocket3.gif" TargetMode="External"/><Relationship Id="rId5" Type="http://schemas.openxmlformats.org/officeDocument/2006/relationships/image" Target="../media/image3.gif"/><Relationship Id="rId4" Type="http://schemas.openxmlformats.org/officeDocument/2006/relationships/hyperlink" Target="animated%20car/solarsystem3.gif" TargetMode="External"/><Relationship Id="rId9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kazi%20minhur%20nahar/kazi%20minhur%20nahar/newtons/ani1.gi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file:///F:\DTTC\kazi%20minhur%20nahar\animated%20car\Big-blue-bird-flying-animated-gif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hyperlink" Target="file:///F:\DTTC\kazi%20minhur%20nahar\animated%20car\CreepyCoupeAni.gi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ic/gravity_falling_down_movie_newtons_first_law_desktop_842x1000_wallpaper-1050186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hyperlink" Target="animated%20car/cricket.gif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newtons/2%201st%20law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hyperlink" Target="newtons/skater.g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484784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কাজী মিনহুর নাহার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744" y="2428868"/>
            <a:ext cx="5888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গিয়াসউদ্দিন ইসলামিক মডেল কলেজ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প্রভাষক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শিক্ষা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852317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950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" y="0"/>
            <a:ext cx="9095874" cy="4797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522920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 জড়তা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91880" y="1412776"/>
            <a:ext cx="2088232" cy="12241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জড়তা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19672" y="3356992"/>
            <a:ext cx="2448272" cy="12241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 জড়তা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76056" y="3356992"/>
            <a:ext cx="2304256" cy="12241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 জড়তা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3275856" y="2457641"/>
            <a:ext cx="521838" cy="89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5"/>
          </p:cNvCxnSpPr>
          <p:nvPr/>
        </p:nvCxnSpPr>
        <p:spPr>
          <a:xfrm>
            <a:off x="5274298" y="2457641"/>
            <a:ext cx="521838" cy="89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90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ightlifter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71612"/>
            <a:ext cx="2928958" cy="3357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2857496"/>
            <a:ext cx="1377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4">
                    <a:lumMod val="75000"/>
                  </a:schemeClr>
                </a:solidFill>
              </a:rPr>
              <a:t>বল</a:t>
            </a:r>
            <a:r>
              <a:rPr lang="bn-BD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14810" y="3286124"/>
            <a:ext cx="1357322" cy="15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25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334516"/>
            <a:ext cx="1440160" cy="1078260"/>
          </a:xfrm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বল 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35350" cy="1812032"/>
          </a:xfrm>
        </p:spPr>
        <p:txBody>
          <a:bodyPr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কিছুকে টানা অথবা ধাক্কা দেয়া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739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876800" y="4191000"/>
          <a:ext cx="2514600" cy="2024063"/>
        </p:xfrm>
        <a:graphic>
          <a:graphicData uri="http://schemas.openxmlformats.org/presentationml/2006/ole">
            <p:oleObj spid="_x0000_s2461" name="Clip" r:id="rId4" imgW="1123810" imgH="904762" progId="">
              <p:embed/>
            </p:oleObj>
          </a:graphicData>
        </a:graphic>
      </p:graphicFrame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914400" y="4114800"/>
          <a:ext cx="2024063" cy="2057400"/>
        </p:xfrm>
        <a:graphic>
          <a:graphicData uri="http://schemas.openxmlformats.org/presentationml/2006/ole">
            <p:oleObj spid="_x0000_s2462" name="Clip" r:id="rId5" imgW="1847088" imgH="733349" progId="">
              <p:embed/>
            </p:oleObj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5867400" y="1905000"/>
          <a:ext cx="1768475" cy="1828800"/>
        </p:xfrm>
        <a:graphic>
          <a:graphicData uri="http://schemas.openxmlformats.org/presentationml/2006/ole">
            <p:oleObj spid="_x0000_s2463" name="Clip" r:id="rId6" imgW="2648712" imgH="273710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497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8256" y="404665"/>
            <a:ext cx="1607840" cy="1008112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সাম্য বল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7808" y="4858816"/>
            <a:ext cx="7558608" cy="1018456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যে বল কোন কিছুর গতিকে পরিবর্তন করতে পারে না কারণ এতে  বিপরীত মুখী বল প্রয়োগ করা হয়।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8420" name="Picture 4" descr="AG0034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14747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8421" name="Picture 5" descr="AG00342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4747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ickbrick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435768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298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94992" y="3048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bn-BD" sz="57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অসাম্য বল</a:t>
            </a:r>
            <a:endParaRPr lang="en-US" sz="5700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9149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5315297"/>
            <a:ext cx="5770984" cy="56197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বল কোন কিছুর গতিকে পরিবর্তন করে। </a:t>
            </a:r>
            <a:endParaRPr lang="en-US" sz="4000" dirty="0">
              <a:latin typeface="Tahoma" pitchFamily="34" charset="0"/>
            </a:endParaRPr>
          </a:p>
        </p:txBody>
      </p:sp>
      <p:sp>
        <p:nvSpPr>
          <p:cNvPr id="19149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099050" y="1905000"/>
            <a:ext cx="3435350" cy="4114800"/>
          </a:xfrm>
        </p:spPr>
        <p:txBody>
          <a:bodyPr/>
          <a:lstStyle/>
          <a:p>
            <a:endParaRPr lang="en-US" sz="2600" dirty="0">
              <a:latin typeface="Tahoma" pitchFamily="34" charset="0"/>
            </a:endParaRPr>
          </a:p>
          <a:p>
            <a:endParaRPr lang="en-US" sz="2600" dirty="0">
              <a:latin typeface="Tahoma" pitchFamily="34" charset="0"/>
            </a:endParaRPr>
          </a:p>
        </p:txBody>
      </p:sp>
      <p:sp>
        <p:nvSpPr>
          <p:cNvPr id="191496" name="Text Box 1032"/>
          <p:cNvSpPr txBox="1">
            <a:spLocks noChangeArrowheads="1"/>
          </p:cNvSpPr>
          <p:nvPr/>
        </p:nvSpPr>
        <p:spPr bwMode="auto">
          <a:xfrm>
            <a:off x="5486400" y="2819400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9" name="Picture 8" descr="kicksoccer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96752"/>
            <a:ext cx="4499992" cy="3888432"/>
          </a:xfrm>
          <a:prstGeom prst="rect">
            <a:avLst/>
          </a:prstGeom>
        </p:spPr>
      </p:pic>
      <p:pic>
        <p:nvPicPr>
          <p:cNvPr id="10" name="Picture 4" descr="AG0034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67185"/>
            <a:ext cx="1524000" cy="7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G0034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1524000" cy="7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G0034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80928"/>
            <a:ext cx="2186880" cy="7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7096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 build="p"/>
      <p:bldP spid="1914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404664"/>
            <a:ext cx="1512168" cy="1012974"/>
          </a:xfrm>
        </p:spPr>
        <p:txBody>
          <a:bodyPr/>
          <a:lstStyle/>
          <a:p>
            <a:pPr eaLnBrk="1" hangingPunct="1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ভরবেগ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9"/>
            <a:ext cx="8229600" cy="8675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ভর ও বেগের গুনফলকে ভরবেগ বলে।কোন বস্তুর উপর বল প্রয়োগ করলে বস্তুর ভরবেগের পরিবর্তন হয়।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988840"/>
            <a:ext cx="8229600" cy="165618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90000"/>
              </a:lnSpc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p(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)= m(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x v(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p = mv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ভরবেগের প্রচলিত 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(kg x m/s)</a:t>
            </a:r>
          </a:p>
        </p:txBody>
      </p:sp>
    </p:spTree>
    <p:extLst>
      <p:ext uri="{BB962C8B-B14F-4D97-AF65-F5344CB8AC3E}">
        <p14:creationId xmlns:p14="http://schemas.microsoft.com/office/powerpoint/2010/main" xmlns="" val="5378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620000" cy="1981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ahoma" pitchFamily="34" charset="0"/>
              </a:rPr>
              <a:t>15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kg</a:t>
            </a:r>
            <a:r>
              <a:rPr lang="bn-BD" sz="3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smtClean="0">
                <a:latin typeface="NikoshBAN" pitchFamily="2" charset="0"/>
                <a:cs typeface="NikoshBAN" pitchFamily="2" charset="0"/>
              </a:rPr>
              <a:t>m/s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ভরবেগ বিশিষ্ট একটি বল </a:t>
            </a:r>
            <a:r>
              <a:rPr lang="en-US" sz="3600" dirty="0"/>
              <a:t>30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m/s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বেগে ঘুরছে। এর ভর কত?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33600"/>
            <a:ext cx="1905000" cy="3906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b="1" dirty="0" smtClean="0">
                <a:latin typeface="Tahoma" pitchFamily="34" charset="0"/>
              </a:rPr>
              <a:t>A. </a:t>
            </a:r>
            <a:r>
              <a:rPr lang="en-US" sz="2600" dirty="0" smtClean="0">
                <a:latin typeface="Tahoma" pitchFamily="34" charset="0"/>
              </a:rPr>
              <a:t>45 kg</a:t>
            </a:r>
            <a:r>
              <a:rPr lang="en-US" sz="2600" b="1" dirty="0" smtClean="0">
                <a:latin typeface="Tahoma" pitchFamily="34" charset="0"/>
              </a:rPr>
              <a:t/>
            </a:r>
            <a:br>
              <a:rPr lang="en-US" sz="2600" b="1" dirty="0" smtClean="0">
                <a:latin typeface="Tahoma" pitchFamily="34" charset="0"/>
              </a:rPr>
            </a:br>
            <a:endParaRPr lang="en-US" sz="2600" b="1" dirty="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>
                <a:latin typeface="Tahoma" pitchFamily="34" charset="0"/>
              </a:rPr>
              <a:t>B. </a:t>
            </a:r>
            <a:r>
              <a:rPr lang="en-US" sz="2600" dirty="0" smtClean="0">
                <a:latin typeface="Tahoma" pitchFamily="34" charset="0"/>
              </a:rPr>
              <a:t>15 kg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>
                <a:latin typeface="Tahoma" pitchFamily="34" charset="0"/>
              </a:rPr>
              <a:t>C. </a:t>
            </a:r>
            <a:r>
              <a:rPr lang="en-US" sz="2600" dirty="0" smtClean="0">
                <a:latin typeface="Tahoma" pitchFamily="34" charset="0"/>
              </a:rPr>
              <a:t>2.0 kg</a:t>
            </a:r>
          </a:p>
          <a:p>
            <a:pPr eaLnBrk="1" hangingPunct="1">
              <a:buFont typeface="Wingdings" pitchFamily="2" charset="2"/>
              <a:buNone/>
            </a:pPr>
            <a:endParaRPr lang="en-US" sz="2600" b="1" dirty="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>
                <a:latin typeface="Tahoma" pitchFamily="34" charset="0"/>
              </a:rPr>
              <a:t>D.</a:t>
            </a:r>
            <a:r>
              <a:rPr lang="en-US" sz="2600" dirty="0" smtClean="0">
                <a:latin typeface="Tahoma" pitchFamily="34" charset="0"/>
              </a:rPr>
              <a:t> 0.5 kg</a:t>
            </a:r>
          </a:p>
        </p:txBody>
      </p:sp>
      <p:pic>
        <p:nvPicPr>
          <p:cNvPr id="166916" name="Picture 1028" descr="j03014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080834">
            <a:off x="6019800" y="1828800"/>
            <a:ext cx="2617788" cy="20780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69688"/>
            <a:ext cx="73456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5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0648"/>
            <a:ext cx="4176464" cy="1143000"/>
          </a:xfrm>
        </p:spPr>
        <p:txBody>
          <a:bodyPr>
            <a:no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নিউটনের ২য় সূত্র </a:t>
            </a:r>
            <a:endParaRPr lang="en-US" sz="54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219200" y="2924944"/>
            <a:ext cx="67056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 = m x a</a:t>
            </a:r>
          </a:p>
        </p:txBody>
      </p:sp>
      <p:pic>
        <p:nvPicPr>
          <p:cNvPr id="30724" name="Picture 4" descr="tennis bal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19400" y="5181600"/>
            <a:ext cx="3810000" cy="5715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475656" y="1442100"/>
            <a:ext cx="669674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 উপর প্রযুক্ত বল, বস্তুর ভর ও বেগের  গুনফলের সমান।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endParaRPr lang="en-US" sz="2800" b="0" dirty="0">
              <a:latin typeface="NikoshBAN" pitchFamily="2" charset="0"/>
              <a:cs typeface="NikoshBAN" pitchFamily="2" charset="0"/>
            </a:endParaRPr>
          </a:p>
          <a:p>
            <a:endParaRPr lang="en-US" sz="2800" b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2796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4929190" y="3071810"/>
            <a:ext cx="107157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ewton_apple_tree_hg_wht_24412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5728"/>
            <a:ext cx="4515728" cy="5303512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156176" y="2852936"/>
            <a:ext cx="1944216" cy="604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 = m x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b_walking_e0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28604"/>
            <a:ext cx="933450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79912" y="5766355"/>
            <a:ext cx="129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olarsystem3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996952"/>
            <a:ext cx="2428892" cy="2428892"/>
          </a:xfrm>
          <a:prstGeom prst="rect">
            <a:avLst/>
          </a:prstGeom>
        </p:spPr>
      </p:pic>
      <p:pic>
        <p:nvPicPr>
          <p:cNvPr id="7" name="Picture 6" descr="rocket3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2996952"/>
            <a:ext cx="2000264" cy="2428892"/>
          </a:xfrm>
          <a:prstGeom prst="rect">
            <a:avLst/>
          </a:prstGeom>
        </p:spPr>
      </p:pic>
      <p:pic>
        <p:nvPicPr>
          <p:cNvPr id="8" name="Picture 7" descr="aroll.gif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6551" y="466202"/>
            <a:ext cx="2214578" cy="17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0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Untitled-1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72428" cy="5786454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214678" y="714356"/>
            <a:ext cx="142876" cy="1428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8860" y="1571612"/>
            <a:ext cx="142876" cy="1428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28794" y="3143248"/>
            <a:ext cx="142876" cy="1428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71604" y="28572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0166" y="571480"/>
            <a:ext cx="55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u=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8662" y="128586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8662" y="15716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v=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5852" y="128586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 s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5852" y="157161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10 m/s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034" y="278605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034" y="307181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v=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7224" y="278605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 s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7224" y="307181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20 m/s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158" y="477418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7158" y="505993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v=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348" y="47741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3 s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48" y="505993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30 m/s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28794" y="28572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s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28794" y="571480"/>
            <a:ext cx="105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m/s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15007" y="357166"/>
            <a:ext cx="1275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t=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u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বেগ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4208" y="538599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ত্বরণ,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a= (u-v)/t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 (30-0)/3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=10 m/s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9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578 C -0.03489 0.04699 -0.06928 0.1 -0.08385 0.12084 " pathEditMode="relative" rAng="1621203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01961 0.05856 C -0.02448 0.0706 -0.02951 0.09028 -0.03437 0.10995 C -0.03958 0.13287 -0.04357 0.15231 -0.04531 0.16528 L -0.05416 0.23009 " pathEditMode="relative" rAng="6450635" ptsTypes="FffFF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89362E-6 L -0.01562 0.08487 C -0.01892 0.10314 -0.02257 0.1302 -0.02604 0.15934 C -0.02969 0.19102 -0.03212 0.21716 -0.03299 0.23566 L -0.03733 0.324 " pathEditMode="relative" rAng="-15663961" ptsTypes="FffFF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16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arachut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83820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131840" y="838200"/>
            <a:ext cx="28803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কেন্দ্রমুখী বল</a:t>
            </a:r>
            <a:endParaRPr lang="en-US" sz="54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0500"/>
            <a:ext cx="8229600" cy="1866900"/>
          </a:xfrm>
        </p:spPr>
        <p:txBody>
          <a:bodyPr/>
          <a:lstStyle/>
          <a:p>
            <a:pPr eaLnBrk="1" hangingPunct="1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পৃথিবীর অভিকর্ষ ত্বরণ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= 9.8 m/s/s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4495800" cy="4114800"/>
          </a:xfrm>
        </p:spPr>
        <p:txBody>
          <a:bodyPr/>
          <a:lstStyle/>
          <a:p>
            <a:r>
              <a:rPr lang="bn-BD" sz="4200" dirty="0">
                <a:latin typeface="NikoshBAN" pitchFamily="2" charset="0"/>
                <a:cs typeface="NikoshBAN" pitchFamily="2" charset="0"/>
              </a:rPr>
              <a:t>একটি পড়ন্ত বস্তুর গতি 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প্রতি সেকেন্ডে 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9.8</a:t>
            </a:r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m/s 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বৃদ্ধি পায়।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6" name="Picture 4" descr="AG00489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338" y="685800"/>
            <a:ext cx="19478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52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cartoon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90" y="1928802"/>
            <a:ext cx="4229112" cy="3524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428604"/>
            <a:ext cx="3024336" cy="1107996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D6A2C8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D6A2C8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483768" y="1066800"/>
            <a:ext cx="48093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BF6F6F"/>
                </a:solidFill>
                <a:latin typeface="NikoshBAN" pitchFamily="2" charset="0"/>
                <a:cs typeface="NikoshBAN" pitchFamily="2" charset="0"/>
              </a:rPr>
              <a:t>এখানে নিউটনের কোন সূত্র প্রয়োগ হয়েছে</a:t>
            </a:r>
            <a:r>
              <a:rPr lang="en-US" sz="2800" dirty="0" smtClean="0">
                <a:solidFill>
                  <a:srgbClr val="BF6F6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BF6F6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6542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2800" dirty="0" smtClean="0">
                <a:solidFill>
                  <a:srgbClr val="3DAAAD"/>
                </a:solidFill>
                <a:latin typeface="NikoshBAN" pitchFamily="2" charset="0"/>
                <a:cs typeface="NikoshBAN" pitchFamily="2" charset="0"/>
              </a:rPr>
              <a:t>যখন তুমি স্কেটবোর্ডের‍ উপর দাড়াও এবং সামনের দিকে ধাক্কা দাও তখন কি ঘটে?</a:t>
            </a:r>
            <a:r>
              <a:rPr lang="en-US" sz="2800" b="0" dirty="0" smtClean="0">
                <a:solidFill>
                  <a:srgbClr val="3DAAAD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0" dirty="0">
              <a:solidFill>
                <a:srgbClr val="3DAAA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635896" y="4253026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bn-BD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যখন তুমি জুতা পরে হাট তখন কি ঘটে? </a:t>
            </a:r>
            <a:endParaRPr lang="en-US" sz="2800" b="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0901" name="Picture 5" descr="MCj0397869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34200" y="1676400"/>
            <a:ext cx="1619250" cy="1676400"/>
          </a:xfrm>
          <a:noFill/>
        </p:spPr>
      </p:pic>
      <p:pic>
        <p:nvPicPr>
          <p:cNvPr id="80902" name="Picture 6" descr="MCHM00383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25908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276872"/>
            <a:ext cx="631870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জড়তা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786058"/>
            <a:ext cx="748883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বাস্তব জীবনের কোন কোন ক্ষেত্রে নিউটনের দ্বিতীয় সূত্র প্রয়োগ করা যায়?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92696"/>
            <a:ext cx="1836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2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-3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935192"/>
            <a:ext cx="989872" cy="103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7616" y="1065510"/>
            <a:ext cx="3515852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D6A2C8"/>
                </a:solidFill>
              </a:rPr>
              <a:t>বাড়ীর কাজ</a:t>
            </a:r>
            <a:endParaRPr lang="en-US" sz="5400" dirty="0">
              <a:solidFill>
                <a:srgbClr val="D6A2C8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648200" y="2191085"/>
            <a:ext cx="4038600" cy="34004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bn-BD" sz="2000" dirty="0" smtClean="0"/>
              <a:t>৫ গ্রাম ভর বিশিষ্ট একটি পাখী ৪ মি</a:t>
            </a:r>
            <a:r>
              <a:rPr lang="en-US" sz="2000" dirty="0" smtClean="0"/>
              <a:t>./</a:t>
            </a:r>
            <a:r>
              <a:rPr lang="bn-BD" sz="2000" dirty="0" smtClean="0"/>
              <a:t>সে</a:t>
            </a:r>
            <a:r>
              <a:rPr lang="en-US" sz="2000" dirty="0" smtClean="0"/>
              <a:t>/</a:t>
            </a:r>
            <a:r>
              <a:rPr lang="bn-BD" sz="2000" dirty="0" smtClean="0"/>
              <a:t>সে</a:t>
            </a:r>
            <a:r>
              <a:rPr lang="en-US" sz="2000" dirty="0" smtClean="0"/>
              <a:t>.</a:t>
            </a:r>
            <a:r>
              <a:rPr lang="bn-BD" sz="2000" dirty="0" smtClean="0"/>
              <a:t>সমত্বরণ বিশিষ্ট</a:t>
            </a:r>
            <a:r>
              <a:rPr lang="en-US" sz="2000" dirty="0" smtClean="0"/>
              <a:t> </a:t>
            </a:r>
            <a:r>
              <a:rPr lang="bn-BD" sz="2000" dirty="0" smtClean="0"/>
              <a:t>১০০০ কে</a:t>
            </a:r>
            <a:r>
              <a:rPr lang="en-US" sz="2000" dirty="0" smtClean="0"/>
              <a:t>.</a:t>
            </a:r>
            <a:r>
              <a:rPr lang="bn-BD" sz="2000" dirty="0" smtClean="0"/>
              <a:t>জি</a:t>
            </a:r>
            <a:r>
              <a:rPr lang="en-US" sz="2000" dirty="0" smtClean="0"/>
              <a:t>.</a:t>
            </a:r>
            <a:r>
              <a:rPr lang="bn-BD" sz="2000" dirty="0" smtClean="0"/>
              <a:t> ভরের একটি বাসের সাথে উড়ে যাচ্ছে।</a:t>
            </a:r>
            <a:r>
              <a:rPr lang="en-US" sz="2000" dirty="0" smtClean="0"/>
              <a:t> </a:t>
            </a:r>
          </a:p>
          <a:p>
            <a:r>
              <a:rPr lang="bn-BD" sz="2000" dirty="0" smtClean="0"/>
              <a:t>কোনটির বল সবচেয়ে বেশী</a:t>
            </a:r>
            <a:r>
              <a:rPr lang="en-US" sz="2000" dirty="0" smtClean="0"/>
              <a:t>?</a:t>
            </a:r>
          </a:p>
          <a:p>
            <a:pPr>
              <a:buFont typeface="Wingdings 3"/>
              <a:buNone/>
            </a:pPr>
            <a:r>
              <a:rPr lang="bn-BD" sz="2000" dirty="0" smtClean="0"/>
              <a:t>       পাখী?</a:t>
            </a:r>
          </a:p>
          <a:p>
            <a:pPr>
              <a:buFont typeface="Wingdings 3"/>
              <a:buNone/>
            </a:pPr>
            <a:r>
              <a:rPr lang="bn-BD" sz="2000" dirty="0" smtClean="0"/>
              <a:t>       বাস?</a:t>
            </a:r>
          </a:p>
          <a:p>
            <a:pPr>
              <a:buFont typeface="Wingdings 3"/>
              <a:buNone/>
            </a:pPr>
            <a:endParaRPr lang="en-US" sz="2000" dirty="0" smtClean="0"/>
          </a:p>
        </p:txBody>
      </p:sp>
      <p:pic>
        <p:nvPicPr>
          <p:cNvPr id="7" name="Picture 6" descr="CreepyCoupeAni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305372"/>
            <a:ext cx="3714776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estion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764704"/>
            <a:ext cx="7776863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085"/>
          <a:stretch/>
        </p:blipFill>
        <p:spPr>
          <a:xfrm>
            <a:off x="611560" y="842444"/>
            <a:ext cx="3357586" cy="1506436"/>
          </a:xfrm>
          <a:prstGeom prst="rect">
            <a:avLst/>
          </a:prstGeom>
        </p:spPr>
      </p:pic>
      <p:pic>
        <p:nvPicPr>
          <p:cNvPr id="6" name="Picture 5" descr="gravity_falling_down_movie_newtons_first_law_desktop_842x1000_wallpaper-1050186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5940" y="3518678"/>
            <a:ext cx="1928826" cy="2214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263691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 প্রয়োগ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89933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ন্ত বস্তু 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ricket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642918"/>
            <a:ext cx="2000264" cy="1857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263691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 প্রয়োগ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650" y="3321042"/>
            <a:ext cx="228600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55482" y="611996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স্যার আইজ্যাক </a:t>
            </a: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নিউটন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4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2027237"/>
            <a:ext cx="7011092" cy="1330325"/>
          </a:xfrm>
        </p:spPr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নিউটনের বল ও গতি সূত্র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 smtClean="0">
                <a:latin typeface="NikoshBAN" pitchFamily="2" charset="0"/>
                <a:cs typeface="NikoshBAN" pitchFamily="2" charset="0"/>
              </a:rPr>
            </a:b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ewton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6" y="357166"/>
            <a:ext cx="1885954" cy="1947863"/>
          </a:xfrm>
          <a:prstGeom prst="rect">
            <a:avLst/>
          </a:prstGeom>
        </p:spPr>
      </p:pic>
      <p:pic>
        <p:nvPicPr>
          <p:cNvPr id="7" name="Picture 6" descr="newt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4948259"/>
            <a:ext cx="1543050" cy="1552575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2048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এই পাঠ শেষে আমরা..................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538839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b="1" dirty="0" smtClean="0">
                <a:solidFill>
                  <a:schemeClr val="bg1"/>
                </a:solidFill>
              </a:rPr>
              <a:t>নিউটনের সূত্র গুলো কী তা জান্তে পারব।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93305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b="1" dirty="0" smtClean="0">
                <a:solidFill>
                  <a:schemeClr val="bg1"/>
                </a:solidFill>
              </a:rPr>
              <a:t>নিউটনের সূত্র গুলো ব্যাখ্যা করতে পারব ।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4357694"/>
            <a:ext cx="666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400" b="1" dirty="0" smtClean="0">
                <a:solidFill>
                  <a:schemeClr val="bg1"/>
                </a:solidFill>
              </a:rPr>
              <a:t>বিভিন্ন প্রকার বলের প্রকৃতি ব্যাখ্যা করতে পারব ।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50042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22048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7966" y="3292617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স্থিতি জড়তা, গতি জড়তা, সাম্য বল  ও অসাম্য ব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ব্যাখ্যা করতে পারবে   </a:t>
            </a:r>
            <a:r>
              <a:rPr lang="bn-BD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422108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নিউটনের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১ম ও ২য় সূত্র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ব্যাখ্যা করতে পারবে   </a:t>
            </a:r>
            <a:r>
              <a:rPr lang="bn-BD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2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274638"/>
            <a:ext cx="4163916" cy="11430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নিউটনের প্রথম সূত্র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3" name="Picture 3" descr="j0336838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6512" y="1340769"/>
            <a:ext cx="3886200" cy="302433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331640" y="4797152"/>
            <a:ext cx="6696744" cy="997571"/>
          </a:xfrm>
        </p:spPr>
        <p:txBody>
          <a:bodyPr>
            <a:normAutofit fontScale="85000" lnSpcReduction="10000"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বাহ্যিক কোন বল প্রয়োগ না করলে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স্থির বস্তু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স্থির থাকবে এবং গতিশীল বস্তু সুষম দ্রুতিতে সরলপথে চলতে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থাকবে।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340768"/>
            <a:ext cx="518457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532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ertia-coin-tumbler-experimen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1357298"/>
            <a:ext cx="9144032" cy="4452969"/>
          </a:xfrm>
          <a:prstGeom prst="rect">
            <a:avLst/>
          </a:prstGeom>
        </p:spPr>
      </p:pic>
      <p:pic>
        <p:nvPicPr>
          <p:cNvPr id="5" name="Picture 4" descr="inertia-flicked-cardboard-coin-tumbler-experimen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450059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500298" y="1000108"/>
            <a:ext cx="2286016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00562" y="7736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স্থির বস্তু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500562" y="1071545"/>
            <a:ext cx="2857520" cy="1928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67944" y="600212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 জড়তা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1st law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036496" cy="5723963"/>
          </a:xfrm>
          <a:prstGeom prst="rect">
            <a:avLst/>
          </a:prstGeom>
        </p:spPr>
      </p:pic>
      <p:pic>
        <p:nvPicPr>
          <p:cNvPr id="4" name="Picture 3" descr="skater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8" y="486356"/>
            <a:ext cx="9010527" cy="40746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076056" y="2276872"/>
            <a:ext cx="2088232" cy="194421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6256" y="20608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স্থির বস্তু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82171" y="1916832"/>
            <a:ext cx="1196516" cy="129614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3999" y="1656184"/>
            <a:ext cx="233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স্থির বস্তু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7544" y="1241376"/>
            <a:ext cx="1213898" cy="139553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68" y="971436"/>
            <a:ext cx="158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বস্তু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8449" y="1957260"/>
            <a:ext cx="792088" cy="73334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36512" y="1763524"/>
            <a:ext cx="146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বস্তু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580526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 জড়তা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7" grpId="0"/>
      <p:bldP spid="17" grpId="1"/>
      <p:bldP spid="29" grpId="0"/>
      <p:bldP spid="29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2248"/>
            <a:ext cx="8568952" cy="5569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 জড়তা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0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1591</TotalTime>
  <Words>433</Words>
  <Application>Microsoft Office PowerPoint</Application>
  <PresentationFormat>On-screen Show (4:3)</PresentationFormat>
  <Paragraphs>103</Paragraphs>
  <Slides>29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Concourse</vt:lpstr>
      <vt:lpstr>Clip</vt:lpstr>
      <vt:lpstr>Slide 1</vt:lpstr>
      <vt:lpstr>Slide 2</vt:lpstr>
      <vt:lpstr>Slide 3</vt:lpstr>
      <vt:lpstr>নিউটনের বল ও গতি সূত্র  </vt:lpstr>
      <vt:lpstr>Slide 5</vt:lpstr>
      <vt:lpstr>নিউটনের প্রথম সূত্র </vt:lpstr>
      <vt:lpstr>Slide 7</vt:lpstr>
      <vt:lpstr>Slide 8</vt:lpstr>
      <vt:lpstr>Slide 9</vt:lpstr>
      <vt:lpstr>Slide 10</vt:lpstr>
      <vt:lpstr>Slide 11</vt:lpstr>
      <vt:lpstr>Slide 12</vt:lpstr>
      <vt:lpstr>বল ?</vt:lpstr>
      <vt:lpstr>সাম্য বল</vt:lpstr>
      <vt:lpstr>অসাম্য বল</vt:lpstr>
      <vt:lpstr>ভরবেগ</vt:lpstr>
      <vt:lpstr>15 kg m/s ভরবেগ বিশিষ্ট একটি বল 30 m/s বেগে ঘুরছে। এর ভর কত? </vt:lpstr>
      <vt:lpstr>নিউটনের ২য় সূত্র </vt:lpstr>
      <vt:lpstr>Slide 19</vt:lpstr>
      <vt:lpstr>Slide 20</vt:lpstr>
      <vt:lpstr>Slide 21</vt:lpstr>
      <vt:lpstr>পৃথিবীর অভিকর্ষ ত্বরণ = 9.8 m/s/s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PMO</cp:lastModifiedBy>
  <cp:revision>269</cp:revision>
  <dcterms:created xsi:type="dcterms:W3CDTF">2006-08-16T00:00:00Z</dcterms:created>
  <dcterms:modified xsi:type="dcterms:W3CDTF">2013-04-03T11:20:52Z</dcterms:modified>
</cp:coreProperties>
</file>