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8" r:id="rId2"/>
    <p:sldId id="290" r:id="rId3"/>
    <p:sldId id="257" r:id="rId4"/>
    <p:sldId id="294" r:id="rId5"/>
    <p:sldId id="275" r:id="rId6"/>
    <p:sldId id="291" r:id="rId7"/>
    <p:sldId id="263" r:id="rId8"/>
    <p:sldId id="267" r:id="rId9"/>
    <p:sldId id="293" r:id="rId10"/>
    <p:sldId id="285" r:id="rId11"/>
    <p:sldId id="287" r:id="rId12"/>
    <p:sldId id="284" r:id="rId13"/>
    <p:sldId id="282" r:id="rId14"/>
    <p:sldId id="296" r:id="rId15"/>
    <p:sldId id="260" r:id="rId16"/>
    <p:sldId id="261" r:id="rId17"/>
    <p:sldId id="26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mple-flowers-update-desig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62400"/>
            <a:ext cx="4316730" cy="2895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685800"/>
            <a:ext cx="6781800" cy="144655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শুভেচ্ছা সবাইকে</a:t>
            </a:r>
            <a:endParaRPr lang="en-US" sz="88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2514600"/>
            <a:ext cx="51816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মোঃ মিজানুর রহমান</a:t>
            </a:r>
            <a:r>
              <a:rPr lang="en-US" sz="36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সিনিয়র প্রভাষক</a:t>
            </a:r>
          </a:p>
          <a:p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ক্যামব্রিয়ান স্কুল এন্ড কলেজ</a:t>
            </a:r>
          </a:p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মিরপুর, ঢাকা</a:t>
            </a:r>
            <a:endParaRPr lang="bn-BD" sz="2400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5000" y="5257800"/>
            <a:ext cx="2743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শ্রেনিঃ নবম-দশম </a:t>
            </a:r>
          </a:p>
          <a:p>
            <a:r>
              <a:rPr lang="bn-BD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বিষয়ঃপদার্থ বিজ্ঞান</a:t>
            </a:r>
            <a:endParaRPr lang="en-US" sz="32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5105400" y="2057400"/>
            <a:ext cx="3429000" cy="1981200"/>
            <a:chOff x="5105400" y="2057400"/>
            <a:chExt cx="3429000" cy="1981200"/>
          </a:xfrm>
        </p:grpSpPr>
        <p:grpSp>
          <p:nvGrpSpPr>
            <p:cNvPr id="21" name="Group 20"/>
            <p:cNvGrpSpPr/>
            <p:nvPr/>
          </p:nvGrpSpPr>
          <p:grpSpPr>
            <a:xfrm>
              <a:off x="5105400" y="2057400"/>
              <a:ext cx="3429000" cy="1981200"/>
              <a:chOff x="5410200" y="2057400"/>
              <a:chExt cx="3429000" cy="1981200"/>
            </a:xfrm>
          </p:grpSpPr>
          <p:pic>
            <p:nvPicPr>
              <p:cNvPr id="11" name="Picture 6" descr="A4biconc"/>
              <p:cNvPicPr>
                <a:picLocks noChangeAspect="1" noChangeArrowheads="1"/>
              </p:cNvPicPr>
              <p:nvPr/>
            </p:nvPicPr>
            <p:blipFill>
              <a:blip r:embed="rId2"/>
              <a:srcRect r="2942" b="5087"/>
              <a:stretch>
                <a:fillRect/>
              </a:stretch>
            </p:blipFill>
            <p:spPr bwMode="auto">
              <a:xfrm>
                <a:off x="6372225" y="2057400"/>
                <a:ext cx="1476375" cy="1981200"/>
              </a:xfrm>
              <a:prstGeom prst="rect">
                <a:avLst/>
              </a:prstGeom>
              <a:noFill/>
            </p:spPr>
          </p:pic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7086600" y="2057400"/>
                <a:ext cx="46038" cy="19050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5410200" y="3048000"/>
                <a:ext cx="34290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9" name="Rectangle 28"/>
            <p:cNvSpPr/>
            <p:nvPr/>
          </p:nvSpPr>
          <p:spPr>
            <a:xfrm>
              <a:off x="6509828" y="2971800"/>
              <a:ext cx="34817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09600" y="2057400"/>
            <a:ext cx="4114800" cy="2133600"/>
            <a:chOff x="609600" y="2057400"/>
            <a:chExt cx="4114800" cy="2133600"/>
          </a:xfrm>
        </p:grpSpPr>
        <p:grpSp>
          <p:nvGrpSpPr>
            <p:cNvPr id="17" name="Group 16"/>
            <p:cNvGrpSpPr/>
            <p:nvPr/>
          </p:nvGrpSpPr>
          <p:grpSpPr>
            <a:xfrm>
              <a:off x="609600" y="2057400"/>
              <a:ext cx="4114800" cy="2133600"/>
              <a:chOff x="1066800" y="1295400"/>
              <a:chExt cx="3581400" cy="1521114"/>
            </a:xfrm>
          </p:grpSpPr>
          <p:pic>
            <p:nvPicPr>
              <p:cNvPr id="6149" name="Picture 5" descr="3563_16_convex"/>
              <p:cNvPicPr>
                <a:picLocks noChangeAspect="1" noChangeArrowheads="1"/>
              </p:cNvPicPr>
              <p:nvPr/>
            </p:nvPicPr>
            <p:blipFill>
              <a:blip r:embed="rId3"/>
              <a:srcRect r="70589" b="8188"/>
              <a:stretch>
                <a:fillRect/>
              </a:stretch>
            </p:blipFill>
            <p:spPr bwMode="auto">
              <a:xfrm>
                <a:off x="2590800" y="1295400"/>
                <a:ext cx="490603" cy="1521114"/>
              </a:xfrm>
              <a:prstGeom prst="rect">
                <a:avLst/>
              </a:prstGeom>
              <a:noFill/>
            </p:spPr>
          </p:pic>
          <p:sp>
            <p:nvSpPr>
              <p:cNvPr id="6150" name="Line 6"/>
              <p:cNvSpPr>
                <a:spLocks noChangeShapeType="1"/>
              </p:cNvSpPr>
              <p:nvPr/>
            </p:nvSpPr>
            <p:spPr bwMode="auto">
              <a:xfrm>
                <a:off x="1066800" y="2034309"/>
                <a:ext cx="3581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2819400" y="1295400"/>
                <a:ext cx="0" cy="14778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2362200" y="30480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914400" y="2057400"/>
            <a:ext cx="3352800" cy="2057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95400" y="304800"/>
            <a:ext cx="58609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36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বিম্ব অংকনে তিন ধরনের রশ্মির ব্যবহার 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4953000" y="1905000"/>
            <a:ext cx="3352800" cy="2057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3352800" y="4267200"/>
            <a:ext cx="3657600" cy="2286000"/>
            <a:chOff x="6324600" y="1447800"/>
            <a:chExt cx="2514600" cy="2438400"/>
          </a:xfrm>
          <a:solidFill>
            <a:schemeClr val="bg1">
              <a:lumMod val="75000"/>
            </a:schemeClr>
          </a:solidFill>
        </p:grpSpPr>
        <p:sp>
          <p:nvSpPr>
            <p:cNvPr id="15" name="Oval 14"/>
            <p:cNvSpPr/>
            <p:nvPr/>
          </p:nvSpPr>
          <p:spPr>
            <a:xfrm>
              <a:off x="6324600" y="1447800"/>
              <a:ext cx="2514600" cy="243840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638925" y="2098040"/>
              <a:ext cx="1938338" cy="12803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আলোক কেন্দ্র দিয়ে আপতিত রশ্মি প্রতিসরনের পর কোন পথে   যাবে?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838200" y="11430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u="sng" dirty="0" smtClean="0">
                <a:latin typeface="NikoshBAN" pitchFamily="2" charset="0"/>
                <a:cs typeface="NikoshBAN" pitchFamily="2" charset="0"/>
              </a:rPr>
              <a:t>নিয়মঃ ০১</a:t>
            </a:r>
            <a:endParaRPr lang="en-US" sz="3600" u="sng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3352801" y="4267200"/>
            <a:ext cx="3657599" cy="2286000"/>
            <a:chOff x="-1" y="3581400"/>
            <a:chExt cx="3657599" cy="2286000"/>
          </a:xfrm>
        </p:grpSpPr>
        <p:grpSp>
          <p:nvGrpSpPr>
            <p:cNvPr id="32" name="Group 31"/>
            <p:cNvGrpSpPr/>
            <p:nvPr/>
          </p:nvGrpSpPr>
          <p:grpSpPr>
            <a:xfrm>
              <a:off x="-1" y="3581400"/>
              <a:ext cx="3657599" cy="2286000"/>
              <a:chOff x="6324600" y="1447800"/>
              <a:chExt cx="2514600" cy="2438400"/>
            </a:xfrm>
            <a:solidFill>
              <a:schemeClr val="bg1">
                <a:lumMod val="75000"/>
              </a:schemeClr>
            </a:solidFill>
          </p:grpSpPr>
          <p:sp>
            <p:nvSpPr>
              <p:cNvPr id="33" name="Oval 32"/>
              <p:cNvSpPr/>
              <p:nvPr/>
            </p:nvSpPr>
            <p:spPr>
              <a:xfrm>
                <a:off x="6324600" y="1447800"/>
                <a:ext cx="2514600" cy="2438400"/>
              </a:xfrm>
              <a:prstGeom prst="ellips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bg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6638925" y="2098040"/>
                <a:ext cx="1938338" cy="492443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609600" y="4267200"/>
              <a:ext cx="2514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আলোক কেন্দ্র দিয়ে সোজাসুজি চলে যাবে।</a:t>
              </a:r>
              <a:r>
                <a:rPr lang="en-US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2590800" y="4343400"/>
            <a:ext cx="6096000" cy="1981200"/>
            <a:chOff x="2590800" y="4343400"/>
            <a:chExt cx="6096000" cy="1981200"/>
          </a:xfrm>
        </p:grpSpPr>
        <p:grpSp>
          <p:nvGrpSpPr>
            <p:cNvPr id="2" name="Group 8"/>
            <p:cNvGrpSpPr>
              <a:grpSpLocks/>
            </p:cNvGrpSpPr>
            <p:nvPr/>
          </p:nvGrpSpPr>
          <p:grpSpPr bwMode="auto">
            <a:xfrm>
              <a:off x="2590800" y="4343400"/>
              <a:ext cx="6096000" cy="1981200"/>
              <a:chOff x="720" y="1344"/>
              <a:chExt cx="3840" cy="1248"/>
            </a:xfrm>
          </p:grpSpPr>
          <p:grpSp>
            <p:nvGrpSpPr>
              <p:cNvPr id="3" name="Group 9"/>
              <p:cNvGrpSpPr>
                <a:grpSpLocks/>
              </p:cNvGrpSpPr>
              <p:nvPr/>
            </p:nvGrpSpPr>
            <p:grpSpPr bwMode="auto">
              <a:xfrm>
                <a:off x="720" y="1344"/>
                <a:ext cx="3840" cy="1248"/>
                <a:chOff x="720" y="1344"/>
                <a:chExt cx="3840" cy="1248"/>
              </a:xfrm>
            </p:grpSpPr>
            <p:pic>
              <p:nvPicPr>
                <p:cNvPr id="8202" name="Picture 10" descr="A4biconc"/>
                <p:cNvPicPr>
                  <a:picLocks noChangeAspect="1" noChangeArrowheads="1"/>
                </p:cNvPicPr>
                <p:nvPr/>
              </p:nvPicPr>
              <p:blipFill>
                <a:blip r:embed="rId2"/>
                <a:srcRect r="2942" b="5087"/>
                <a:stretch>
                  <a:fillRect/>
                </a:stretch>
              </p:blipFill>
              <p:spPr bwMode="auto">
                <a:xfrm>
                  <a:off x="2064" y="1344"/>
                  <a:ext cx="930" cy="1248"/>
                </a:xfrm>
                <a:prstGeom prst="rect">
                  <a:avLst/>
                </a:prstGeom>
                <a:noFill/>
              </p:spPr>
            </p:pic>
            <p:sp>
              <p:nvSpPr>
                <p:cNvPr id="8203" name="Line 11"/>
                <p:cNvSpPr>
                  <a:spLocks noChangeShapeType="1"/>
                </p:cNvSpPr>
                <p:nvPr/>
              </p:nvSpPr>
              <p:spPr bwMode="auto">
                <a:xfrm>
                  <a:off x="720" y="1968"/>
                  <a:ext cx="38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04" name="Line 12"/>
              <p:cNvSpPr>
                <a:spLocks noChangeShapeType="1"/>
              </p:cNvSpPr>
              <p:nvPr/>
            </p:nvSpPr>
            <p:spPr bwMode="auto">
              <a:xfrm>
                <a:off x="2544" y="1344"/>
                <a:ext cx="29" cy="1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4114800" y="5329535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F</a:t>
              </a:r>
              <a:endParaRPr lang="en-US" sz="24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181600" y="5257800"/>
              <a:ext cx="3810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57200" y="1676400"/>
            <a:ext cx="4038600" cy="2209800"/>
            <a:chOff x="457200" y="1676400"/>
            <a:chExt cx="4038600" cy="2209800"/>
          </a:xfrm>
        </p:grpSpPr>
        <p:grpSp>
          <p:nvGrpSpPr>
            <p:cNvPr id="19" name="Group 18"/>
            <p:cNvGrpSpPr/>
            <p:nvPr/>
          </p:nvGrpSpPr>
          <p:grpSpPr>
            <a:xfrm>
              <a:off x="457200" y="1676400"/>
              <a:ext cx="4038600" cy="2209800"/>
              <a:chOff x="1066800" y="1295400"/>
              <a:chExt cx="3581400" cy="1521114"/>
            </a:xfrm>
          </p:grpSpPr>
          <p:pic>
            <p:nvPicPr>
              <p:cNvPr id="20" name="Picture 5" descr="3563_16_convex"/>
              <p:cNvPicPr>
                <a:picLocks noChangeAspect="1" noChangeArrowheads="1"/>
              </p:cNvPicPr>
              <p:nvPr/>
            </p:nvPicPr>
            <p:blipFill>
              <a:blip r:embed="rId3"/>
              <a:srcRect r="70589" b="8188"/>
              <a:stretch>
                <a:fillRect/>
              </a:stretch>
            </p:blipFill>
            <p:spPr bwMode="auto">
              <a:xfrm>
                <a:off x="2590800" y="1295400"/>
                <a:ext cx="490603" cy="1521114"/>
              </a:xfrm>
              <a:prstGeom prst="rect">
                <a:avLst/>
              </a:prstGeom>
              <a:noFill/>
            </p:spPr>
          </p:pic>
          <p:sp>
            <p:nvSpPr>
              <p:cNvPr id="21" name="Line 6"/>
              <p:cNvSpPr>
                <a:spLocks noChangeShapeType="1"/>
              </p:cNvSpPr>
              <p:nvPr/>
            </p:nvSpPr>
            <p:spPr bwMode="auto">
              <a:xfrm>
                <a:off x="1066800" y="2034309"/>
                <a:ext cx="3581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7"/>
              <p:cNvSpPr>
                <a:spLocks noChangeShapeType="1"/>
              </p:cNvSpPr>
              <p:nvPr/>
            </p:nvSpPr>
            <p:spPr bwMode="auto">
              <a:xfrm>
                <a:off x="2819400" y="1295400"/>
                <a:ext cx="0" cy="14778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3505200" y="2743200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F</a:t>
              </a:r>
              <a:endParaRPr lang="en-US" sz="24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133600" y="2667000"/>
              <a:ext cx="3810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590800" y="3581400"/>
            <a:ext cx="5638800" cy="1219200"/>
            <a:chOff x="768" y="720"/>
            <a:chExt cx="3648" cy="576"/>
          </a:xfrm>
        </p:grpSpPr>
        <p:sp>
          <p:nvSpPr>
            <p:cNvPr id="8205" name="Line 13"/>
            <p:cNvSpPr>
              <a:spLocks noChangeShapeType="1"/>
            </p:cNvSpPr>
            <p:nvPr/>
          </p:nvSpPr>
          <p:spPr bwMode="auto">
            <a:xfrm>
              <a:off x="768" y="1296"/>
              <a:ext cx="192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 flipV="1">
              <a:off x="2640" y="720"/>
              <a:ext cx="1776" cy="57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8" name="Line 16"/>
          <p:cNvSpPr>
            <a:spLocks noChangeShapeType="1"/>
          </p:cNvSpPr>
          <p:nvPr/>
        </p:nvSpPr>
        <p:spPr bwMode="auto">
          <a:xfrm flipV="1">
            <a:off x="4267200" y="4800600"/>
            <a:ext cx="12192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5" name="Group 10"/>
          <p:cNvGrpSpPr>
            <a:grpSpLocks/>
          </p:cNvGrpSpPr>
          <p:nvPr/>
        </p:nvGrpSpPr>
        <p:grpSpPr bwMode="auto">
          <a:xfrm>
            <a:off x="457200" y="2057400"/>
            <a:ext cx="4495800" cy="1295400"/>
            <a:chOff x="864" y="1584"/>
            <a:chExt cx="4224" cy="1344"/>
          </a:xfrm>
        </p:grpSpPr>
        <p:sp>
          <p:nvSpPr>
            <p:cNvPr id="16" name="Line 8"/>
            <p:cNvSpPr>
              <a:spLocks noChangeShapeType="1"/>
            </p:cNvSpPr>
            <p:nvPr/>
          </p:nvSpPr>
          <p:spPr bwMode="auto">
            <a:xfrm>
              <a:off x="864" y="1584"/>
              <a:ext cx="187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9"/>
            <p:cNvSpPr>
              <a:spLocks noChangeShapeType="1"/>
            </p:cNvSpPr>
            <p:nvPr/>
          </p:nvSpPr>
          <p:spPr bwMode="auto">
            <a:xfrm>
              <a:off x="2736" y="1584"/>
              <a:ext cx="2352" cy="13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5181600" y="685800"/>
            <a:ext cx="3581400" cy="2209800"/>
            <a:chOff x="5410200" y="609600"/>
            <a:chExt cx="3733800" cy="2209800"/>
          </a:xfrm>
        </p:grpSpPr>
        <p:sp>
          <p:nvSpPr>
            <p:cNvPr id="24" name="Oval 23"/>
            <p:cNvSpPr/>
            <p:nvPr/>
          </p:nvSpPr>
          <p:spPr>
            <a:xfrm>
              <a:off x="5410200" y="609600"/>
              <a:ext cx="3733800" cy="22098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19800" y="1066800"/>
              <a:ext cx="2667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প্রধান অক্ষের সমান্তরালে আপতিত রশ্মি প্রতিসরনের পর কোন পথে   যাবে?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14400" y="838201"/>
            <a:ext cx="2057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u="sng" dirty="0" smtClean="0">
                <a:latin typeface="NikoshBAN" pitchFamily="2" charset="0"/>
                <a:cs typeface="NikoshBAN" pitchFamily="2" charset="0"/>
              </a:rPr>
              <a:t>নিয়মঃ ০</a:t>
            </a:r>
            <a:r>
              <a:rPr lang="en-US" sz="3600" u="sng" dirty="0" smtClean="0">
                <a:latin typeface="NikoshBAN" pitchFamily="2" charset="0"/>
                <a:cs typeface="NikoshBAN" pitchFamily="2" charset="0"/>
              </a:rPr>
              <a:t>2</a:t>
            </a:r>
            <a:endParaRPr lang="en-US" sz="3600" u="sng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181600" y="685800"/>
            <a:ext cx="3581400" cy="2209800"/>
            <a:chOff x="5410200" y="609600"/>
            <a:chExt cx="3733800" cy="2209800"/>
          </a:xfrm>
        </p:grpSpPr>
        <p:sp>
          <p:nvSpPr>
            <p:cNvPr id="35" name="Oval 34"/>
            <p:cNvSpPr/>
            <p:nvPr/>
          </p:nvSpPr>
          <p:spPr>
            <a:xfrm>
              <a:off x="5410200" y="609600"/>
              <a:ext cx="3733800" cy="22098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727970" y="914400"/>
              <a:ext cx="3124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প্রধান ফোকাস দিয়ে </a:t>
              </a:r>
              <a:r>
                <a:rPr lang="bn-BD" sz="2400" smtClean="0">
                  <a:latin typeface="NikoshBAN" pitchFamily="2" charset="0"/>
                  <a:cs typeface="NikoshBAN" pitchFamily="2" charset="0"/>
                </a:rPr>
                <a:t>যাবে (উত্তল </a:t>
              </a:r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লেন্সে ) বা প্রধান ফোকাস দিয়ে আসছে বলে মনে হবে ( অবতল লেন্সে )।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3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762000" y="533400"/>
            <a:ext cx="5562600" cy="2514600"/>
            <a:chOff x="762000" y="1219200"/>
            <a:chExt cx="5562600" cy="2514600"/>
          </a:xfrm>
        </p:grpSpPr>
        <p:grpSp>
          <p:nvGrpSpPr>
            <p:cNvPr id="2" name="Group 4"/>
            <p:cNvGrpSpPr>
              <a:grpSpLocks/>
            </p:cNvGrpSpPr>
            <p:nvPr/>
          </p:nvGrpSpPr>
          <p:grpSpPr bwMode="auto">
            <a:xfrm>
              <a:off x="762000" y="1219200"/>
              <a:ext cx="5562600" cy="2514600"/>
              <a:chOff x="1008" y="1392"/>
              <a:chExt cx="3504" cy="1584"/>
            </a:xfrm>
          </p:grpSpPr>
          <p:pic>
            <p:nvPicPr>
              <p:cNvPr id="5125" name="Picture 5" descr="3563_16_convex"/>
              <p:cNvPicPr>
                <a:picLocks noChangeAspect="1" noChangeArrowheads="1"/>
              </p:cNvPicPr>
              <p:nvPr/>
            </p:nvPicPr>
            <p:blipFill>
              <a:blip r:embed="rId2"/>
              <a:srcRect r="70589" b="8188"/>
              <a:stretch>
                <a:fillRect/>
              </a:stretch>
            </p:blipFill>
            <p:spPr bwMode="auto">
              <a:xfrm>
                <a:off x="2496" y="1392"/>
                <a:ext cx="480" cy="1581"/>
              </a:xfrm>
              <a:prstGeom prst="rect">
                <a:avLst/>
              </a:prstGeom>
              <a:noFill/>
            </p:spPr>
          </p:pic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1008" y="2160"/>
                <a:ext cx="350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" name="Line 7"/>
              <p:cNvSpPr>
                <a:spLocks noChangeShapeType="1"/>
              </p:cNvSpPr>
              <p:nvPr/>
            </p:nvSpPr>
            <p:spPr bwMode="auto">
              <a:xfrm>
                <a:off x="2736" y="1440"/>
                <a:ext cx="0" cy="15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362200" y="2590800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F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124200" y="2514600"/>
              <a:ext cx="381000" cy="533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C</a:t>
              </a:r>
              <a:endParaRPr lang="en-US" sz="2800" dirty="0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52400" y="990600"/>
            <a:ext cx="6248400" cy="2438400"/>
            <a:chOff x="624" y="1488"/>
            <a:chExt cx="3936" cy="1536"/>
          </a:xfrm>
        </p:grpSpPr>
        <p:sp>
          <p:nvSpPr>
            <p:cNvPr id="5128" name="Line 8"/>
            <p:cNvSpPr>
              <a:spLocks noChangeShapeType="1"/>
            </p:cNvSpPr>
            <p:nvPr/>
          </p:nvSpPr>
          <p:spPr bwMode="auto">
            <a:xfrm flipV="1">
              <a:off x="624" y="1488"/>
              <a:ext cx="2112" cy="15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Line 9"/>
            <p:cNvSpPr>
              <a:spLocks noChangeShapeType="1"/>
            </p:cNvSpPr>
            <p:nvPr/>
          </p:nvSpPr>
          <p:spPr bwMode="auto">
            <a:xfrm>
              <a:off x="2736" y="1488"/>
              <a:ext cx="182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685800" y="838200"/>
            <a:ext cx="17171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600" u="sng" dirty="0" smtClean="0">
                <a:latin typeface="NikoshBAN" pitchFamily="2" charset="0"/>
                <a:cs typeface="NikoshBAN" pitchFamily="2" charset="0"/>
              </a:rPr>
              <a:t>নিয়মঃ ০৩</a:t>
            </a:r>
            <a:endParaRPr lang="en-US" sz="3600" u="sng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8" name="Group 4"/>
          <p:cNvGrpSpPr>
            <a:grpSpLocks/>
          </p:cNvGrpSpPr>
          <p:nvPr/>
        </p:nvGrpSpPr>
        <p:grpSpPr bwMode="auto">
          <a:xfrm>
            <a:off x="609600" y="4572000"/>
            <a:ext cx="6096000" cy="1981200"/>
            <a:chOff x="720" y="1344"/>
            <a:chExt cx="3840" cy="1248"/>
          </a:xfrm>
        </p:grpSpPr>
        <p:grpSp>
          <p:nvGrpSpPr>
            <p:cNvPr id="19" name="Group 5"/>
            <p:cNvGrpSpPr>
              <a:grpSpLocks/>
            </p:cNvGrpSpPr>
            <p:nvPr/>
          </p:nvGrpSpPr>
          <p:grpSpPr bwMode="auto">
            <a:xfrm>
              <a:off x="720" y="1344"/>
              <a:ext cx="3840" cy="1248"/>
              <a:chOff x="720" y="1344"/>
              <a:chExt cx="3840" cy="1248"/>
            </a:xfrm>
          </p:grpSpPr>
          <p:pic>
            <p:nvPicPr>
              <p:cNvPr id="21" name="Picture 6" descr="A4biconc"/>
              <p:cNvPicPr>
                <a:picLocks noChangeAspect="1" noChangeArrowheads="1"/>
              </p:cNvPicPr>
              <p:nvPr/>
            </p:nvPicPr>
            <p:blipFill>
              <a:blip r:embed="rId3"/>
              <a:srcRect r="2942" b="5087"/>
              <a:stretch>
                <a:fillRect/>
              </a:stretch>
            </p:blipFill>
            <p:spPr bwMode="auto">
              <a:xfrm>
                <a:off x="2064" y="1344"/>
                <a:ext cx="930" cy="1248"/>
              </a:xfrm>
              <a:prstGeom prst="rect">
                <a:avLst/>
              </a:prstGeom>
              <a:noFill/>
            </p:spPr>
          </p:pic>
          <p:sp>
            <p:nvSpPr>
              <p:cNvPr id="22" name="Line 7"/>
              <p:cNvSpPr>
                <a:spLocks noChangeShapeType="1"/>
              </p:cNvSpPr>
              <p:nvPr/>
            </p:nvSpPr>
            <p:spPr bwMode="auto">
              <a:xfrm>
                <a:off x="720" y="1968"/>
                <a:ext cx="38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" name="Line 8"/>
            <p:cNvSpPr>
              <a:spLocks noChangeShapeType="1"/>
            </p:cNvSpPr>
            <p:nvPr/>
          </p:nvSpPr>
          <p:spPr bwMode="auto">
            <a:xfrm>
              <a:off x="2544" y="1344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" name="Group 12"/>
          <p:cNvGrpSpPr>
            <a:grpSpLocks/>
          </p:cNvGrpSpPr>
          <p:nvPr/>
        </p:nvGrpSpPr>
        <p:grpSpPr bwMode="auto">
          <a:xfrm>
            <a:off x="762000" y="3962400"/>
            <a:ext cx="5943600" cy="1066800"/>
            <a:chOff x="912" y="624"/>
            <a:chExt cx="3744" cy="672"/>
          </a:xfrm>
        </p:grpSpPr>
        <p:sp>
          <p:nvSpPr>
            <p:cNvPr id="24" name="Line 10"/>
            <p:cNvSpPr>
              <a:spLocks noChangeShapeType="1"/>
            </p:cNvSpPr>
            <p:nvPr/>
          </p:nvSpPr>
          <p:spPr bwMode="auto">
            <a:xfrm>
              <a:off x="912" y="624"/>
              <a:ext cx="1728" cy="67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1"/>
            <p:cNvSpPr>
              <a:spLocks noChangeShapeType="1"/>
            </p:cNvSpPr>
            <p:nvPr/>
          </p:nvSpPr>
          <p:spPr bwMode="auto">
            <a:xfrm>
              <a:off x="2592" y="1296"/>
              <a:ext cx="206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" name="Line 13"/>
          <p:cNvSpPr>
            <a:spLocks noChangeShapeType="1"/>
          </p:cNvSpPr>
          <p:nvPr/>
        </p:nvSpPr>
        <p:spPr bwMode="auto">
          <a:xfrm>
            <a:off x="3505200" y="5029200"/>
            <a:ext cx="16002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4191000" y="2209800"/>
            <a:ext cx="4800600" cy="2362200"/>
            <a:chOff x="4191000" y="2209800"/>
            <a:chExt cx="4800600" cy="2362200"/>
          </a:xfrm>
        </p:grpSpPr>
        <p:sp>
          <p:nvSpPr>
            <p:cNvPr id="27" name="Oval 26"/>
            <p:cNvSpPr/>
            <p:nvPr/>
          </p:nvSpPr>
          <p:spPr>
            <a:xfrm>
              <a:off x="4191000" y="2209800"/>
              <a:ext cx="4800600" cy="236220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724400" y="2743200"/>
              <a:ext cx="3581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ফোকাসের মধ্য দিয়ে ( উত্তল লেন্সে ) বা ফোকাস অভিমুখী ( অবতল লেন্সে) আপতিত রশ্মি কোন পথে যাবে?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191000" y="2209800"/>
            <a:ext cx="4800600" cy="2362200"/>
            <a:chOff x="4191000" y="2209800"/>
            <a:chExt cx="4800600" cy="2362200"/>
          </a:xfrm>
        </p:grpSpPr>
        <p:sp>
          <p:nvSpPr>
            <p:cNvPr id="31" name="Oval 30"/>
            <p:cNvSpPr/>
            <p:nvPr/>
          </p:nvSpPr>
          <p:spPr>
            <a:xfrm>
              <a:off x="4191000" y="2209800"/>
              <a:ext cx="4800600" cy="236220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648200" y="2895600"/>
              <a:ext cx="3886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প্রধান ফোকাসের মধ্য দিয়ে যাবে 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>।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4908024" y="5634335"/>
            <a:ext cx="3962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F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0" y="1676400"/>
            <a:ext cx="8609848" cy="2971800"/>
            <a:chOff x="912" y="1056"/>
            <a:chExt cx="4206" cy="1872"/>
          </a:xfrm>
        </p:grpSpPr>
        <p:pic>
          <p:nvPicPr>
            <p:cNvPr id="3076" name="Picture 4" descr="THbicovx"/>
            <p:cNvPicPr>
              <a:picLocks noChangeAspect="1" noChangeArrowheads="1"/>
            </p:cNvPicPr>
            <p:nvPr/>
          </p:nvPicPr>
          <p:blipFill>
            <a:blip r:embed="rId2"/>
            <a:srcRect r="5556" b="6219"/>
            <a:stretch>
              <a:fillRect/>
            </a:stretch>
          </p:blipFill>
          <p:spPr bwMode="auto">
            <a:xfrm>
              <a:off x="2352" y="1056"/>
              <a:ext cx="675" cy="1872"/>
            </a:xfrm>
            <a:prstGeom prst="rect">
              <a:avLst/>
            </a:prstGeom>
            <a:noFill/>
          </p:spPr>
        </p:pic>
        <p:sp>
          <p:nvSpPr>
            <p:cNvPr id="3077" name="Line 5"/>
            <p:cNvSpPr>
              <a:spLocks noChangeShapeType="1"/>
            </p:cNvSpPr>
            <p:nvPr/>
          </p:nvSpPr>
          <p:spPr bwMode="auto">
            <a:xfrm>
              <a:off x="912" y="1968"/>
              <a:ext cx="420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9" name="Line 7"/>
            <p:cNvSpPr>
              <a:spLocks noChangeShapeType="1"/>
            </p:cNvSpPr>
            <p:nvPr/>
          </p:nvSpPr>
          <p:spPr bwMode="auto">
            <a:xfrm flipH="1">
              <a:off x="2688" y="1056"/>
              <a:ext cx="48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1066800" y="2209800"/>
            <a:ext cx="8077200" cy="2819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066800" y="2209800"/>
            <a:ext cx="8458200" cy="3276600"/>
            <a:chOff x="144" y="1392"/>
            <a:chExt cx="5328" cy="2064"/>
          </a:xfrm>
        </p:grpSpPr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>
              <a:off x="144" y="1392"/>
              <a:ext cx="168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>
              <a:off x="1824" y="1392"/>
              <a:ext cx="3648" cy="20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99" name="AutoShape 27"/>
          <p:cNvSpPr>
            <a:spLocks noChangeArrowheads="1"/>
          </p:cNvSpPr>
          <p:nvPr/>
        </p:nvSpPr>
        <p:spPr bwMode="auto">
          <a:xfrm>
            <a:off x="990600" y="2209800"/>
            <a:ext cx="228600" cy="914400"/>
          </a:xfrm>
          <a:prstGeom prst="up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0" name="AutoShape 28"/>
          <p:cNvSpPr>
            <a:spLocks noChangeArrowheads="1"/>
          </p:cNvSpPr>
          <p:nvPr/>
        </p:nvSpPr>
        <p:spPr bwMode="auto">
          <a:xfrm>
            <a:off x="7924800" y="3124200"/>
            <a:ext cx="304800" cy="1524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1066800" y="3124200"/>
            <a:ext cx="807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38200" y="3352800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বস্তু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25863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F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76600" y="30480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c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000" y="2463225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বিম্ব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3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6" grpId="0" animBg="1"/>
      <p:bldP spid="3100" grpId="0" animBg="1"/>
      <p:bldP spid="3101" grpId="0" animBg="1"/>
      <p:bldP spid="14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762000" y="3505200"/>
            <a:ext cx="7620000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ভিডিও চিত্রে কোন ধরনের লেন্স ব্যবহার করা হয়েছিল?</a:t>
            </a:r>
          </a:p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কাগজে আগুন লাগার কারণ ব্যাখ্যা কর ।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09800" y="763250"/>
            <a:ext cx="3922870" cy="14465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bn-BD" sz="8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88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533400" y="2209800"/>
            <a:ext cx="1066800" cy="2642175"/>
            <a:chOff x="457200" y="1219200"/>
            <a:chExt cx="1066800" cy="2642175"/>
          </a:xfrm>
        </p:grpSpPr>
        <p:pic>
          <p:nvPicPr>
            <p:cNvPr id="3" name="Picture 4" descr="3563_16_convex"/>
            <p:cNvPicPr>
              <a:picLocks noChangeAspect="1" noChangeArrowheads="1"/>
            </p:cNvPicPr>
            <p:nvPr/>
          </p:nvPicPr>
          <p:blipFill>
            <a:blip r:embed="rId2"/>
            <a:srcRect l="76471" b="5226"/>
            <a:stretch>
              <a:fillRect/>
            </a:stretch>
          </p:blipFill>
          <p:spPr bwMode="auto">
            <a:xfrm>
              <a:off x="533400" y="1219200"/>
              <a:ext cx="840441" cy="1905000"/>
            </a:xfrm>
            <a:prstGeom prst="rect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457200" y="3276600"/>
              <a:ext cx="106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/>
                <a:t> </a:t>
              </a: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(ক)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676400" y="2209800"/>
            <a:ext cx="1219200" cy="2642175"/>
            <a:chOff x="1676400" y="1219200"/>
            <a:chExt cx="1219200" cy="2642175"/>
          </a:xfrm>
        </p:grpSpPr>
        <p:pic>
          <p:nvPicPr>
            <p:cNvPr id="10" name="Picture 9" descr="3563_16_convex"/>
            <p:cNvPicPr>
              <a:picLocks noChangeAspect="1" noChangeArrowheads="1"/>
            </p:cNvPicPr>
            <p:nvPr/>
          </p:nvPicPr>
          <p:blipFill>
            <a:blip r:embed="rId2"/>
            <a:srcRect r="70589"/>
            <a:stretch>
              <a:fillRect/>
            </a:stretch>
          </p:blipFill>
          <p:spPr bwMode="auto">
            <a:xfrm>
              <a:off x="1905000" y="1219200"/>
              <a:ext cx="596900" cy="2057400"/>
            </a:xfrm>
            <a:prstGeom prst="rect">
              <a:avLst/>
            </a:prstGeom>
            <a:noFill/>
          </p:spPr>
        </p:pic>
        <p:sp>
          <p:nvSpPr>
            <p:cNvPr id="15" name="TextBox 14"/>
            <p:cNvSpPr txBox="1"/>
            <p:nvPr/>
          </p:nvSpPr>
          <p:spPr>
            <a:xfrm>
              <a:off x="1676400" y="3276600"/>
              <a:ext cx="1219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/>
                <a:t> </a:t>
              </a: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(খ)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074895" y="2209800"/>
            <a:ext cx="1497105" cy="2642176"/>
            <a:chOff x="3074895" y="1219200"/>
            <a:chExt cx="1497105" cy="2642176"/>
          </a:xfrm>
        </p:grpSpPr>
        <p:pic>
          <p:nvPicPr>
            <p:cNvPr id="4" name="Picture 5" descr="A4biconc"/>
            <p:cNvPicPr>
              <a:picLocks noChangeAspect="1" noChangeArrowheads="1"/>
            </p:cNvPicPr>
            <p:nvPr/>
          </p:nvPicPr>
          <p:blipFill>
            <a:blip r:embed="rId3"/>
            <a:srcRect r="5882" b="4561"/>
            <a:stretch>
              <a:fillRect/>
            </a:stretch>
          </p:blipFill>
          <p:spPr bwMode="auto">
            <a:xfrm>
              <a:off x="3074895" y="1219200"/>
              <a:ext cx="1344705" cy="1905000"/>
            </a:xfrm>
            <a:prstGeom prst="rect">
              <a:avLst/>
            </a:prstGeom>
            <a:noFill/>
          </p:spPr>
        </p:pic>
        <p:sp>
          <p:nvSpPr>
            <p:cNvPr id="16" name="TextBox 15"/>
            <p:cNvSpPr txBox="1"/>
            <p:nvPr/>
          </p:nvSpPr>
          <p:spPr>
            <a:xfrm>
              <a:off x="3429000" y="3276601"/>
              <a:ext cx="1143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(গ)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800600" y="2209800"/>
            <a:ext cx="990600" cy="2642175"/>
            <a:chOff x="4800600" y="1219200"/>
            <a:chExt cx="990600" cy="2642175"/>
          </a:xfrm>
        </p:grpSpPr>
        <p:pic>
          <p:nvPicPr>
            <p:cNvPr id="12" name="Picture 5" descr="3563_16_convex"/>
            <p:cNvPicPr>
              <a:picLocks noChangeAspect="1" noChangeArrowheads="1"/>
            </p:cNvPicPr>
            <p:nvPr/>
          </p:nvPicPr>
          <p:blipFill>
            <a:blip r:embed="rId2"/>
            <a:srcRect l="44118" r="38235"/>
            <a:stretch>
              <a:fillRect/>
            </a:stretch>
          </p:blipFill>
          <p:spPr bwMode="auto">
            <a:xfrm>
              <a:off x="5105400" y="1219200"/>
              <a:ext cx="369583" cy="2209800"/>
            </a:xfrm>
            <a:prstGeom prst="rect">
              <a:avLst/>
            </a:prstGeom>
            <a:noFill/>
          </p:spPr>
        </p:pic>
        <p:sp>
          <p:nvSpPr>
            <p:cNvPr id="18" name="TextBox 17"/>
            <p:cNvSpPr txBox="1"/>
            <p:nvPr/>
          </p:nvSpPr>
          <p:spPr>
            <a:xfrm>
              <a:off x="4800600" y="3276600"/>
              <a:ext cx="990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(ঘ)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486400" y="2209800"/>
            <a:ext cx="1676400" cy="2667000"/>
            <a:chOff x="5486400" y="1219200"/>
            <a:chExt cx="1676400" cy="2667000"/>
          </a:xfrm>
        </p:grpSpPr>
        <p:grpSp>
          <p:nvGrpSpPr>
            <p:cNvPr id="5" name="Group 11"/>
            <p:cNvGrpSpPr>
              <a:grpSpLocks/>
            </p:cNvGrpSpPr>
            <p:nvPr/>
          </p:nvGrpSpPr>
          <p:grpSpPr bwMode="auto">
            <a:xfrm>
              <a:off x="5486400" y="1219200"/>
              <a:ext cx="1143000" cy="2057400"/>
              <a:chOff x="2208" y="864"/>
              <a:chExt cx="1152" cy="1632"/>
            </a:xfrm>
          </p:grpSpPr>
          <p:grpSp>
            <p:nvGrpSpPr>
              <p:cNvPr id="6" name="Group 9"/>
              <p:cNvGrpSpPr>
                <a:grpSpLocks/>
              </p:cNvGrpSpPr>
              <p:nvPr/>
            </p:nvGrpSpPr>
            <p:grpSpPr bwMode="auto">
              <a:xfrm>
                <a:off x="2208" y="864"/>
                <a:ext cx="1152" cy="1632"/>
                <a:chOff x="2064" y="720"/>
                <a:chExt cx="1152" cy="1632"/>
              </a:xfrm>
            </p:grpSpPr>
            <p:pic>
              <p:nvPicPr>
                <p:cNvPr id="8" name="Picture 7" descr="A4biconc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 r="5882" b="4561"/>
                <a:stretch>
                  <a:fillRect/>
                </a:stretch>
              </p:blipFill>
              <p:spPr bwMode="auto">
                <a:xfrm>
                  <a:off x="2064" y="720"/>
                  <a:ext cx="1152" cy="1632"/>
                </a:xfrm>
                <a:prstGeom prst="rect">
                  <a:avLst/>
                </a:prstGeom>
                <a:noFill/>
              </p:spPr>
            </p:pic>
            <p:sp>
              <p:nvSpPr>
                <p:cNvPr id="9" name="Rectangle 8"/>
                <p:cNvSpPr>
                  <a:spLocks noChangeArrowheads="1"/>
                </p:cNvSpPr>
                <p:nvPr/>
              </p:nvSpPr>
              <p:spPr bwMode="auto">
                <a:xfrm>
                  <a:off x="2112" y="720"/>
                  <a:ext cx="480" cy="163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7" name="Line 10"/>
              <p:cNvSpPr>
                <a:spLocks noChangeShapeType="1"/>
              </p:cNvSpPr>
              <p:nvPr/>
            </p:nvSpPr>
            <p:spPr bwMode="auto">
              <a:xfrm>
                <a:off x="2736" y="864"/>
                <a:ext cx="0" cy="15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5943600" y="3301425"/>
              <a:ext cx="12192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(ঙ)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343517" y="2057400"/>
            <a:ext cx="962283" cy="2794575"/>
            <a:chOff x="7343517" y="1066800"/>
            <a:chExt cx="962283" cy="2794575"/>
          </a:xfrm>
        </p:grpSpPr>
        <p:pic>
          <p:nvPicPr>
            <p:cNvPr id="11" name="Picture 4" descr="3563_16_convex"/>
            <p:cNvPicPr>
              <a:picLocks noChangeAspect="1" noChangeArrowheads="1"/>
            </p:cNvPicPr>
            <p:nvPr/>
          </p:nvPicPr>
          <p:blipFill>
            <a:blip r:embed="rId2"/>
            <a:srcRect l="76471" b="5226"/>
            <a:stretch>
              <a:fillRect/>
            </a:stretch>
          </p:blipFill>
          <p:spPr bwMode="auto">
            <a:xfrm rot="10800000">
              <a:off x="7343517" y="1066800"/>
              <a:ext cx="962283" cy="2181176"/>
            </a:xfrm>
            <a:prstGeom prst="rect">
              <a:avLst/>
            </a:prstGeom>
            <a:noFill/>
          </p:spPr>
        </p:pic>
        <p:sp>
          <p:nvSpPr>
            <p:cNvPr id="22" name="TextBox 21"/>
            <p:cNvSpPr txBox="1"/>
            <p:nvPr/>
          </p:nvSpPr>
          <p:spPr>
            <a:xfrm>
              <a:off x="7391400" y="3276600"/>
              <a:ext cx="914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( চ )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990600" y="51816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চিত্রে কোনটি কোন ধরনের লেন্স এবং কেন?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457200" y="2133600"/>
            <a:ext cx="3886200" cy="2057400"/>
            <a:chOff x="304800" y="2743200"/>
            <a:chExt cx="3886200" cy="2057400"/>
          </a:xfrm>
        </p:grpSpPr>
        <p:pic>
          <p:nvPicPr>
            <p:cNvPr id="44" name="Picture 43" descr="3563_16_convex"/>
            <p:cNvPicPr>
              <a:picLocks noChangeAspect="1" noChangeArrowheads="1"/>
            </p:cNvPicPr>
            <p:nvPr/>
          </p:nvPicPr>
          <p:blipFill>
            <a:blip r:embed="rId2"/>
            <a:srcRect r="70589"/>
            <a:stretch>
              <a:fillRect/>
            </a:stretch>
          </p:blipFill>
          <p:spPr bwMode="auto">
            <a:xfrm>
              <a:off x="1905000" y="2743200"/>
              <a:ext cx="596900" cy="2057400"/>
            </a:xfrm>
            <a:prstGeom prst="rect">
              <a:avLst/>
            </a:prstGeom>
            <a:noFill/>
          </p:spPr>
        </p:pic>
        <p:cxnSp>
          <p:nvCxnSpPr>
            <p:cNvPr id="45" name="Straight Connector 44"/>
            <p:cNvCxnSpPr/>
            <p:nvPr/>
          </p:nvCxnSpPr>
          <p:spPr>
            <a:xfrm>
              <a:off x="304800" y="3733800"/>
              <a:ext cx="38862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44" idx="0"/>
            </p:cNvCxnSpPr>
            <p:nvPr/>
          </p:nvCxnSpPr>
          <p:spPr>
            <a:xfrm rot="16200000" flipH="1" flipV="1">
              <a:off x="1216025" y="3660775"/>
              <a:ext cx="1905000" cy="698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>
            <a:off x="685800" y="2514600"/>
            <a:ext cx="1676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4572000" y="2209800"/>
            <a:ext cx="3886200" cy="1905794"/>
            <a:chOff x="4800600" y="2743200"/>
            <a:chExt cx="3886200" cy="1905794"/>
          </a:xfrm>
        </p:grpSpPr>
        <p:grpSp>
          <p:nvGrpSpPr>
            <p:cNvPr id="49" name="Group 14"/>
            <p:cNvGrpSpPr/>
            <p:nvPr/>
          </p:nvGrpSpPr>
          <p:grpSpPr>
            <a:xfrm>
              <a:off x="4800600" y="2743200"/>
              <a:ext cx="3886200" cy="1905000"/>
              <a:chOff x="4800600" y="2743200"/>
              <a:chExt cx="3886200" cy="1905000"/>
            </a:xfrm>
          </p:grpSpPr>
          <p:pic>
            <p:nvPicPr>
              <p:cNvPr id="52" name="Picture 5" descr="A4biconc"/>
              <p:cNvPicPr>
                <a:picLocks noChangeAspect="1" noChangeArrowheads="1"/>
              </p:cNvPicPr>
              <p:nvPr/>
            </p:nvPicPr>
            <p:blipFill>
              <a:blip r:embed="rId3"/>
              <a:srcRect r="5882" b="4561"/>
              <a:stretch>
                <a:fillRect/>
              </a:stretch>
            </p:blipFill>
            <p:spPr bwMode="auto">
              <a:xfrm>
                <a:off x="6172200" y="2743200"/>
                <a:ext cx="1344705" cy="1905000"/>
              </a:xfrm>
              <a:prstGeom prst="rect">
                <a:avLst/>
              </a:prstGeom>
              <a:noFill/>
            </p:spPr>
          </p:pic>
          <p:cxnSp>
            <p:nvCxnSpPr>
              <p:cNvPr id="53" name="Straight Connector 52"/>
              <p:cNvCxnSpPr/>
              <p:nvPr/>
            </p:nvCxnSpPr>
            <p:spPr>
              <a:xfrm>
                <a:off x="4800600" y="3656012"/>
                <a:ext cx="3886200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/>
            <p:cNvCxnSpPr>
              <a:stCxn id="52" idx="0"/>
              <a:endCxn id="52" idx="2"/>
            </p:cNvCxnSpPr>
            <p:nvPr/>
          </p:nvCxnSpPr>
          <p:spPr>
            <a:xfrm rot="16200000" flipH="1">
              <a:off x="5892053" y="3695700"/>
              <a:ext cx="1905000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5791200" y="3790890"/>
              <a:ext cx="381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NikoshBAN" pitchFamily="2" charset="0"/>
                  <a:cs typeface="NikoshBAN" pitchFamily="2" charset="0"/>
                </a:rPr>
                <a:t>F</a:t>
              </a:r>
              <a:endParaRPr lang="en-US" sz="2000" dirty="0">
                <a:latin typeface="NikoshBAN" pitchFamily="2" charset="0"/>
                <a:cs typeface="NikoshBAN" pitchFamily="2" charset="0"/>
              </a:endParaRPr>
            </a:p>
          </p:txBody>
        </p:sp>
      </p:grpSp>
      <p:cxnSp>
        <p:nvCxnSpPr>
          <p:cNvPr id="54" name="Straight Connector 53"/>
          <p:cNvCxnSpPr/>
          <p:nvPr/>
        </p:nvCxnSpPr>
        <p:spPr>
          <a:xfrm flipV="1">
            <a:off x="4495800" y="2362200"/>
            <a:ext cx="2133600" cy="1600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762000" y="5181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চিত্রে প্রতিসরিত রশ্মি কোন পথে যাবে?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133600" y="335340"/>
            <a:ext cx="4343400" cy="1323439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3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5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222409"/>
            <a:ext cx="8077200" cy="1862048"/>
          </a:xfrm>
          <a:prstGeom prst="rect">
            <a:avLst/>
          </a:prstGeom>
          <a:solidFill>
            <a:schemeClr val="bg1">
              <a:lumMod val="75000"/>
            </a:schemeClr>
          </a:solidFill>
          <a:ln w="571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742950" indent="-742950" algn="ctr"/>
            <a:r>
              <a:rPr lang="bn-BD" sz="11500" dirty="0" smtClean="0">
                <a:solidFill>
                  <a:srgbClr val="00B050"/>
                </a:solidFill>
                <a:latin typeface="SutonnyMJ" pitchFamily="2" charset="0"/>
                <a:cs typeface="NikoshBAN" pitchFamily="2" charset="0"/>
              </a:rPr>
              <a:t>বাড়ির কাজ</a:t>
            </a:r>
            <a:endParaRPr lang="bn-BD" sz="6000" dirty="0" smtClean="0">
              <a:solidFill>
                <a:srgbClr val="00B050"/>
              </a:solidFill>
              <a:latin typeface="SutonnyMJ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895600"/>
            <a:ext cx="8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একটি উত্তল লেন্সে প্রধান অক্ষের </a:t>
            </a:r>
            <a:r>
              <a:rPr lang="bn-BD" sz="4000" smtClean="0">
                <a:latin typeface="NikoshBAN" pitchFamily="2" charset="0"/>
                <a:cs typeface="NikoshBAN" pitchFamily="2" charset="0"/>
              </a:rPr>
              <a:t>উপর লক্ষ্যবস্তুর 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বিম্ব অংকন কর।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simple-green-floral-print-2.jpg"/>
          <p:cNvPicPr>
            <a:picLocks noChangeAspect="1"/>
          </p:cNvPicPr>
          <p:nvPr/>
        </p:nvPicPr>
        <p:blipFill>
          <a:blip r:embed="rId2"/>
          <a:srcRect t="15217" r="-125" b="12542"/>
          <a:stretch>
            <a:fillRect/>
          </a:stretch>
        </p:blipFill>
        <p:spPr>
          <a:xfrm>
            <a:off x="0" y="4724400"/>
            <a:ext cx="9143999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1068050"/>
            <a:ext cx="6096000" cy="14465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 সবাইকে</a:t>
            </a:r>
            <a:endParaRPr lang="en-US" sz="8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%5Bwallcoo_com%5D_cosmos_wallpaper_162574.jpg"/>
          <p:cNvPicPr>
            <a:picLocks noChangeAspect="1"/>
          </p:cNvPicPr>
          <p:nvPr/>
        </p:nvPicPr>
        <p:blipFill>
          <a:blip r:embed="rId2"/>
          <a:srcRect b="10162"/>
          <a:stretch>
            <a:fillRect/>
          </a:stretch>
        </p:blipFill>
        <p:spPr>
          <a:xfrm>
            <a:off x="0" y="3457992"/>
            <a:ext cx="9144000" cy="34000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accel="100000" fill="hold">
                                          <p:stCondLst>
                                            <p:cond delay="4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eade-travelview-16x50-binocula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1" y="652653"/>
            <a:ext cx="2706606" cy="2395347"/>
          </a:xfrm>
          <a:prstGeom prst="rect">
            <a:avLst/>
          </a:prstGeom>
        </p:spPr>
      </p:pic>
      <p:pic>
        <p:nvPicPr>
          <p:cNvPr id="11" name="Picture 10" descr="master_CELE26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67000" y="3352800"/>
            <a:ext cx="3429000" cy="3429000"/>
          </a:xfrm>
          <a:prstGeom prst="rect">
            <a:avLst/>
          </a:prstGeom>
        </p:spPr>
      </p:pic>
      <p:pic>
        <p:nvPicPr>
          <p:cNvPr id="15" name="Picture 14" descr="e-p3-black--rightside-ez-m1442iir-x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9400" y="762000"/>
            <a:ext cx="3448468" cy="2286000"/>
          </a:xfrm>
          <a:prstGeom prst="rect">
            <a:avLst/>
          </a:prstGeom>
        </p:spPr>
      </p:pic>
      <p:pic>
        <p:nvPicPr>
          <p:cNvPr id="16" name="Picture 13" descr="3563_16_convex"/>
          <p:cNvPicPr>
            <a:picLocks noChangeAspect="1" noChangeArrowheads="1"/>
          </p:cNvPicPr>
          <p:nvPr/>
        </p:nvPicPr>
        <p:blipFill>
          <a:blip r:embed="rId5"/>
          <a:srcRect l="76471" b="5226"/>
          <a:stretch>
            <a:fillRect/>
          </a:stretch>
        </p:blipFill>
        <p:spPr bwMode="auto">
          <a:xfrm>
            <a:off x="7086600" y="3733800"/>
            <a:ext cx="1143000" cy="2590800"/>
          </a:xfrm>
          <a:prstGeom prst="rect">
            <a:avLst/>
          </a:prstGeom>
          <a:noFill/>
        </p:spPr>
      </p:pic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200400" y="3886200"/>
            <a:ext cx="1828800" cy="2590800"/>
            <a:chOff x="2208" y="864"/>
            <a:chExt cx="1152" cy="1632"/>
          </a:xfrm>
        </p:grpSpPr>
        <p:grpSp>
          <p:nvGrpSpPr>
            <p:cNvPr id="18" name="Group 16"/>
            <p:cNvGrpSpPr>
              <a:grpSpLocks/>
            </p:cNvGrpSpPr>
            <p:nvPr/>
          </p:nvGrpSpPr>
          <p:grpSpPr bwMode="auto">
            <a:xfrm>
              <a:off x="2208" y="864"/>
              <a:ext cx="1152" cy="1632"/>
              <a:chOff x="2064" y="720"/>
              <a:chExt cx="1152" cy="1632"/>
            </a:xfrm>
          </p:grpSpPr>
          <p:pic>
            <p:nvPicPr>
              <p:cNvPr id="20" name="Picture 17" descr="A4biconc"/>
              <p:cNvPicPr>
                <a:picLocks noChangeAspect="1" noChangeArrowheads="1"/>
              </p:cNvPicPr>
              <p:nvPr/>
            </p:nvPicPr>
            <p:blipFill>
              <a:blip r:embed="rId6"/>
              <a:srcRect r="5882" b="4561"/>
              <a:stretch>
                <a:fillRect/>
              </a:stretch>
            </p:blipFill>
            <p:spPr bwMode="auto">
              <a:xfrm>
                <a:off x="2064" y="720"/>
                <a:ext cx="1152" cy="1632"/>
              </a:xfrm>
              <a:prstGeom prst="rect">
                <a:avLst/>
              </a:prstGeom>
              <a:noFill/>
            </p:spPr>
          </p:pic>
          <p:sp>
            <p:nvSpPr>
              <p:cNvPr id="21" name="Rectangle 18"/>
              <p:cNvSpPr>
                <a:spLocks noChangeArrowheads="1"/>
              </p:cNvSpPr>
              <p:nvPr/>
            </p:nvSpPr>
            <p:spPr bwMode="auto">
              <a:xfrm>
                <a:off x="2112" y="720"/>
                <a:ext cx="480" cy="16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>
              <a:off x="2736" y="864"/>
              <a:ext cx="0" cy="15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2" name="Picture 4" descr="3563_16_convex"/>
          <p:cNvPicPr>
            <a:picLocks noChangeAspect="1" noChangeArrowheads="1"/>
          </p:cNvPicPr>
          <p:nvPr/>
        </p:nvPicPr>
        <p:blipFill>
          <a:blip r:embed="rId5"/>
          <a:srcRect r="70589"/>
          <a:stretch>
            <a:fillRect/>
          </a:stretch>
        </p:blipFill>
        <p:spPr bwMode="auto">
          <a:xfrm>
            <a:off x="1600200" y="457200"/>
            <a:ext cx="762000" cy="2733675"/>
          </a:xfrm>
          <a:prstGeom prst="rect">
            <a:avLst/>
          </a:prstGeom>
          <a:noFill/>
        </p:spPr>
      </p:pic>
      <p:pic>
        <p:nvPicPr>
          <p:cNvPr id="23" name="Picture 5" descr="3563_16_convex"/>
          <p:cNvPicPr>
            <a:picLocks noChangeAspect="1" noChangeArrowheads="1"/>
          </p:cNvPicPr>
          <p:nvPr/>
        </p:nvPicPr>
        <p:blipFill>
          <a:blip r:embed="rId5"/>
          <a:srcRect l="44118" r="38235"/>
          <a:stretch>
            <a:fillRect/>
          </a:stretch>
        </p:blipFill>
        <p:spPr bwMode="auto">
          <a:xfrm>
            <a:off x="4419600" y="457200"/>
            <a:ext cx="457200" cy="2733675"/>
          </a:xfrm>
          <a:prstGeom prst="rect">
            <a:avLst/>
          </a:prstGeom>
          <a:noFill/>
        </p:spPr>
      </p:pic>
      <p:pic>
        <p:nvPicPr>
          <p:cNvPr id="24" name="Picture 14" descr="A4biconc"/>
          <p:cNvPicPr>
            <a:picLocks noChangeAspect="1" noChangeArrowheads="1"/>
          </p:cNvPicPr>
          <p:nvPr/>
        </p:nvPicPr>
        <p:blipFill>
          <a:blip r:embed="rId6"/>
          <a:srcRect r="5882" b="4561"/>
          <a:stretch>
            <a:fillRect/>
          </a:stretch>
        </p:blipFill>
        <p:spPr bwMode="auto">
          <a:xfrm>
            <a:off x="990600" y="3886200"/>
            <a:ext cx="1828800" cy="2590800"/>
          </a:xfrm>
          <a:prstGeom prst="rect">
            <a:avLst/>
          </a:prstGeom>
          <a:noFill/>
        </p:spPr>
      </p:pic>
      <p:pic>
        <p:nvPicPr>
          <p:cNvPr id="10" name="Picture 9" descr="1267215981_76743171_1-Telescope-Hyderabad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" y="3581400"/>
            <a:ext cx="3211976" cy="2819400"/>
          </a:xfrm>
          <a:prstGeom prst="rect">
            <a:avLst/>
          </a:prstGeom>
        </p:spPr>
      </p:pic>
      <p:pic>
        <p:nvPicPr>
          <p:cNvPr id="7" name="Picture 6" descr="contact-lens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7400" y="4034769"/>
            <a:ext cx="3074099" cy="2289831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828800" y="2133600"/>
            <a:ext cx="56388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লেন্স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         LENS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8" name="Picture 27" descr="3554.16.concave.jpg"/>
          <p:cNvPicPr>
            <a:picLocks noChangeAspect="1"/>
          </p:cNvPicPr>
          <p:nvPr/>
        </p:nvPicPr>
        <p:blipFill>
          <a:blip r:embed="rId9"/>
          <a:srcRect l="66445" r="-3655" b="7368"/>
          <a:stretch>
            <a:fillRect/>
          </a:stretch>
        </p:blipFill>
        <p:spPr>
          <a:xfrm>
            <a:off x="7315200" y="381000"/>
            <a:ext cx="1066800" cy="2514600"/>
          </a:xfrm>
          <a:prstGeom prst="rect">
            <a:avLst/>
          </a:prstGeom>
        </p:spPr>
      </p:pic>
      <p:pic>
        <p:nvPicPr>
          <p:cNvPr id="25" name="Picture 24" descr="ss-2009-eyewear-eyeglasses-spectacles-3-470x300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6200" y="533400"/>
            <a:ext cx="2498245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6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1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52600" y="306050"/>
            <a:ext cx="5867400" cy="14465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571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8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8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2401669"/>
            <a:ext cx="39084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শিক্ষার্থীরাঃ</a:t>
            </a:r>
            <a:endParaRPr lang="en-US" sz="36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424297"/>
            <a:ext cx="8534400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লেন্স কী তা বলতে পারবে।</a:t>
            </a:r>
          </a:p>
          <a:p>
            <a:pPr>
              <a:buFont typeface="Wingdings" pitchFamily="2" charset="2"/>
              <a:buChar char="v"/>
            </a:pP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লেন্স এর শ্রেনীবিন্যাস করতে পারবে।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লেন্সের এর সাথে সংশ্লিষ্ট বিষয় গুলো ব্যাখ্যা করতে পারবে।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লেন্সে রশ্মি চিত্রের সাহায্যে বস্তুর বিম্ব অংকন করতে পারবে।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62000" y="2970212"/>
            <a:ext cx="3505200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aperweight_blue_white_pinch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1371600"/>
            <a:ext cx="6096000" cy="4572000"/>
          </a:xfrm>
          <a:prstGeom prst="rect">
            <a:avLst/>
          </a:prstGeom>
        </p:spPr>
      </p:pic>
      <p:pic>
        <p:nvPicPr>
          <p:cNvPr id="7" name="Picture 6" descr="kora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85800"/>
            <a:ext cx="7472149" cy="5562600"/>
          </a:xfrm>
          <a:prstGeom prst="rect">
            <a:avLst/>
          </a:prstGeom>
        </p:spPr>
      </p:pic>
      <p:pic>
        <p:nvPicPr>
          <p:cNvPr id="9" name="Picture 8" descr="bugatti_du_spoon0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762500" y="723900"/>
            <a:ext cx="3733800" cy="4114800"/>
          </a:xfrm>
          <a:prstGeom prst="rect">
            <a:avLst/>
          </a:prstGeom>
        </p:spPr>
      </p:pic>
      <p:sp>
        <p:nvSpPr>
          <p:cNvPr id="10" name="Down Arrow 9"/>
          <p:cNvSpPr/>
          <p:nvPr/>
        </p:nvSpPr>
        <p:spPr>
          <a:xfrm>
            <a:off x="4267200" y="914400"/>
            <a:ext cx="457200" cy="1143000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-1219200" y="55626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উত্তল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81400" y="6044625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পেপার ওয়েট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2400" y="54102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কড়াই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43400" y="863025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অবতল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0" y="7391400"/>
            <a:ext cx="1219200" cy="304800"/>
          </a:xfrm>
          <a:prstGeom prst="righ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962400" y="38100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উত্তল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4572000" y="1447800"/>
            <a:ext cx="381000" cy="1600200"/>
          </a:xfrm>
          <a:prstGeom prst="down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merican coin silver tablespoon - New York City_Back of spoo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1143000"/>
            <a:ext cx="4343400" cy="35814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90600" y="48006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উত্তল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62600" y="4724401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অবতল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/>
      <p:bldP spid="12" grpId="1"/>
      <p:bldP spid="13" grpId="0"/>
      <p:bldP spid="13" grpId="1"/>
      <p:bldP spid="14" grpId="0"/>
      <p:bldP spid="14" grpId="1"/>
      <p:bldP spid="17" grpId="0"/>
      <p:bldP spid="17" grpId="1"/>
      <p:bldP spid="18" grpId="0" animBg="1"/>
      <p:bldP spid="18" grpId="1" animBg="1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24200" y="203537"/>
            <a:ext cx="28377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লেন্স কী</a:t>
            </a:r>
            <a:r>
              <a:rPr 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/>
          </a:p>
        </p:txBody>
      </p:sp>
      <p:pic>
        <p:nvPicPr>
          <p:cNvPr id="6" name="Picture 5" descr="A4biconc"/>
          <p:cNvPicPr>
            <a:picLocks noChangeAspect="1" noChangeArrowheads="1"/>
          </p:cNvPicPr>
          <p:nvPr/>
        </p:nvPicPr>
        <p:blipFill>
          <a:blip r:embed="rId2"/>
          <a:srcRect r="5882" b="4561"/>
          <a:stretch>
            <a:fillRect/>
          </a:stretch>
        </p:blipFill>
        <p:spPr bwMode="auto">
          <a:xfrm>
            <a:off x="5181600" y="1447800"/>
            <a:ext cx="1828800" cy="2590800"/>
          </a:xfrm>
          <a:prstGeom prst="rect">
            <a:avLst/>
          </a:prstGeom>
          <a:noFill/>
        </p:spPr>
      </p:pic>
      <p:pic>
        <p:nvPicPr>
          <p:cNvPr id="7" name="Picture 4" descr="3563_16_convex"/>
          <p:cNvPicPr>
            <a:picLocks noChangeAspect="1" noChangeArrowheads="1"/>
          </p:cNvPicPr>
          <p:nvPr/>
        </p:nvPicPr>
        <p:blipFill>
          <a:blip r:embed="rId3"/>
          <a:srcRect r="70589"/>
          <a:stretch>
            <a:fillRect/>
          </a:stretch>
        </p:blipFill>
        <p:spPr bwMode="auto">
          <a:xfrm>
            <a:off x="2438400" y="1457325"/>
            <a:ext cx="762000" cy="27336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5115342"/>
            <a:ext cx="579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দুটি গোলীয় পৃষ্ঠ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*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v"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স্বচ্ছ প্রতিসারক মাধ্যম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91200" y="4572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53000" y="4267200"/>
            <a:ext cx="2837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ক্ষীণমধ্য বা অবতল লেন্স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19200" y="4191000"/>
            <a:ext cx="2534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স্থূলমধ্য বা উত্তল লেন্স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5" descr="3563_16_convex"/>
          <p:cNvPicPr>
            <a:picLocks noChangeAspect="1" noChangeArrowheads="1"/>
          </p:cNvPicPr>
          <p:nvPr/>
        </p:nvPicPr>
        <p:blipFill>
          <a:blip r:embed="rId3"/>
          <a:srcRect l="44118" r="38235"/>
          <a:stretch>
            <a:fillRect/>
          </a:stretch>
        </p:blipFill>
        <p:spPr bwMode="auto">
          <a:xfrm>
            <a:off x="5943600" y="1219200"/>
            <a:ext cx="609600" cy="3644903"/>
          </a:xfrm>
          <a:prstGeom prst="rect">
            <a:avLst/>
          </a:prstGeom>
          <a:noFill/>
        </p:spPr>
      </p:pic>
      <p:grpSp>
        <p:nvGrpSpPr>
          <p:cNvPr id="16" name="Group 11"/>
          <p:cNvGrpSpPr>
            <a:grpSpLocks/>
          </p:cNvGrpSpPr>
          <p:nvPr/>
        </p:nvGrpSpPr>
        <p:grpSpPr bwMode="auto">
          <a:xfrm>
            <a:off x="1219200" y="1295400"/>
            <a:ext cx="2286000" cy="3429000"/>
            <a:chOff x="2208" y="864"/>
            <a:chExt cx="1152" cy="1632"/>
          </a:xfrm>
        </p:grpSpPr>
        <p:grpSp>
          <p:nvGrpSpPr>
            <p:cNvPr id="18" name="Group 9"/>
            <p:cNvGrpSpPr>
              <a:grpSpLocks/>
            </p:cNvGrpSpPr>
            <p:nvPr/>
          </p:nvGrpSpPr>
          <p:grpSpPr bwMode="auto">
            <a:xfrm>
              <a:off x="2208" y="864"/>
              <a:ext cx="1152" cy="1632"/>
              <a:chOff x="2064" y="720"/>
              <a:chExt cx="1152" cy="1632"/>
            </a:xfrm>
          </p:grpSpPr>
          <p:pic>
            <p:nvPicPr>
              <p:cNvPr id="20" name="Picture 7" descr="A4biconc"/>
              <p:cNvPicPr>
                <a:picLocks noChangeAspect="1" noChangeArrowheads="1"/>
              </p:cNvPicPr>
              <p:nvPr/>
            </p:nvPicPr>
            <p:blipFill>
              <a:blip r:embed="rId2"/>
              <a:srcRect r="5882" b="4561"/>
              <a:stretch>
                <a:fillRect/>
              </a:stretch>
            </p:blipFill>
            <p:spPr bwMode="auto">
              <a:xfrm>
                <a:off x="2064" y="720"/>
                <a:ext cx="1152" cy="1632"/>
              </a:xfrm>
              <a:prstGeom prst="rect">
                <a:avLst/>
              </a:prstGeom>
              <a:noFill/>
            </p:spPr>
          </p:pic>
          <p:sp>
            <p:nvSpPr>
              <p:cNvPr id="21" name="Rectangle 20"/>
              <p:cNvSpPr>
                <a:spLocks noChangeArrowheads="1"/>
              </p:cNvSpPr>
              <p:nvPr/>
            </p:nvSpPr>
            <p:spPr bwMode="auto">
              <a:xfrm>
                <a:off x="2112" y="720"/>
                <a:ext cx="480" cy="16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2736" y="864"/>
              <a:ext cx="0" cy="15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  <p:bldP spid="11" grpId="0"/>
      <p:bldP spid="11" grpId="1"/>
      <p:bldP spid="12" grpId="0"/>
      <p:bldP spid="1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 descr="3554.16.concave.jpg"/>
          <p:cNvPicPr>
            <a:picLocks noChangeAspect="1"/>
          </p:cNvPicPr>
          <p:nvPr/>
        </p:nvPicPr>
        <p:blipFill>
          <a:blip r:embed="rId2"/>
          <a:srcRect l="66445" r="-3655" b="7368"/>
          <a:stretch>
            <a:fillRect/>
          </a:stretch>
        </p:blipFill>
        <p:spPr>
          <a:xfrm>
            <a:off x="6781800" y="685800"/>
            <a:ext cx="937491" cy="2209800"/>
          </a:xfrm>
          <a:prstGeom prst="rect">
            <a:avLst/>
          </a:prstGeom>
        </p:spPr>
      </p:pic>
      <p:pic>
        <p:nvPicPr>
          <p:cNvPr id="10" name="Picture 4" descr="3563_16_convex"/>
          <p:cNvPicPr>
            <a:picLocks noChangeAspect="1" noChangeArrowheads="1"/>
          </p:cNvPicPr>
          <p:nvPr/>
        </p:nvPicPr>
        <p:blipFill>
          <a:blip r:embed="rId3"/>
          <a:srcRect l="76471" b="5226"/>
          <a:stretch>
            <a:fillRect/>
          </a:stretch>
        </p:blipFill>
        <p:spPr bwMode="auto">
          <a:xfrm>
            <a:off x="7162800" y="4175760"/>
            <a:ext cx="914400" cy="2072640"/>
          </a:xfrm>
          <a:prstGeom prst="rect">
            <a:avLst/>
          </a:prstGeom>
          <a:noFill/>
        </p:spPr>
      </p:pic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3581400" y="4191000"/>
            <a:ext cx="1981200" cy="2133600"/>
            <a:chOff x="2208" y="864"/>
            <a:chExt cx="1152" cy="1632"/>
          </a:xfrm>
        </p:grpSpPr>
        <p:grpSp>
          <p:nvGrpSpPr>
            <p:cNvPr id="13" name="Group 9"/>
            <p:cNvGrpSpPr>
              <a:grpSpLocks/>
            </p:cNvGrpSpPr>
            <p:nvPr/>
          </p:nvGrpSpPr>
          <p:grpSpPr bwMode="auto">
            <a:xfrm>
              <a:off x="2208" y="864"/>
              <a:ext cx="1152" cy="1632"/>
              <a:chOff x="2064" y="720"/>
              <a:chExt cx="1152" cy="1632"/>
            </a:xfrm>
          </p:grpSpPr>
          <p:pic>
            <p:nvPicPr>
              <p:cNvPr id="15" name="Picture 7" descr="A4biconc"/>
              <p:cNvPicPr>
                <a:picLocks noChangeAspect="1" noChangeArrowheads="1"/>
              </p:cNvPicPr>
              <p:nvPr/>
            </p:nvPicPr>
            <p:blipFill>
              <a:blip r:embed="rId4"/>
              <a:srcRect r="5882" b="4561"/>
              <a:stretch>
                <a:fillRect/>
              </a:stretch>
            </p:blipFill>
            <p:spPr bwMode="auto">
              <a:xfrm>
                <a:off x="2064" y="720"/>
                <a:ext cx="1152" cy="1632"/>
              </a:xfrm>
              <a:prstGeom prst="rect">
                <a:avLst/>
              </a:prstGeom>
              <a:noFill/>
            </p:spPr>
          </p:pic>
          <p:sp>
            <p:nvSpPr>
              <p:cNvPr id="16" name="Rectangle 8"/>
              <p:cNvSpPr>
                <a:spLocks noChangeArrowheads="1"/>
              </p:cNvSpPr>
              <p:nvPr/>
            </p:nvSpPr>
            <p:spPr bwMode="auto">
              <a:xfrm>
                <a:off x="2112" y="720"/>
                <a:ext cx="480" cy="16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2736" y="864"/>
              <a:ext cx="0" cy="15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1268" name="Picture 4" descr="3563_16_convex"/>
          <p:cNvPicPr>
            <a:picLocks noChangeAspect="1" noChangeArrowheads="1"/>
          </p:cNvPicPr>
          <p:nvPr/>
        </p:nvPicPr>
        <p:blipFill>
          <a:blip r:embed="rId3"/>
          <a:srcRect r="70589"/>
          <a:stretch>
            <a:fillRect/>
          </a:stretch>
        </p:blipFill>
        <p:spPr bwMode="auto">
          <a:xfrm>
            <a:off x="1295400" y="914400"/>
            <a:ext cx="679693" cy="2438400"/>
          </a:xfrm>
          <a:prstGeom prst="rect">
            <a:avLst/>
          </a:prstGeom>
          <a:noFill/>
        </p:spPr>
      </p:pic>
      <p:pic>
        <p:nvPicPr>
          <p:cNvPr id="11269" name="Picture 5" descr="3563_16_convex"/>
          <p:cNvPicPr>
            <a:picLocks noChangeAspect="1" noChangeArrowheads="1"/>
          </p:cNvPicPr>
          <p:nvPr/>
        </p:nvPicPr>
        <p:blipFill>
          <a:blip r:embed="rId3"/>
          <a:srcRect l="44118" r="38235"/>
          <a:stretch>
            <a:fillRect/>
          </a:stretch>
        </p:blipFill>
        <p:spPr bwMode="auto">
          <a:xfrm>
            <a:off x="4114800" y="762000"/>
            <a:ext cx="407816" cy="2438400"/>
          </a:xfrm>
          <a:prstGeom prst="rect">
            <a:avLst/>
          </a:prstGeom>
          <a:noFill/>
        </p:spPr>
      </p:pic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457200" y="1981200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272" name="AutoShape 8"/>
          <p:cNvSpPr>
            <a:spLocks noChangeArrowheads="1"/>
          </p:cNvSpPr>
          <p:nvPr/>
        </p:nvSpPr>
        <p:spPr bwMode="auto">
          <a:xfrm rot="10800000">
            <a:off x="2061920" y="1995574"/>
            <a:ext cx="6858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3505200" y="5181600"/>
            <a:ext cx="900113" cy="228600"/>
          </a:xfrm>
          <a:prstGeom prst="rightArrow">
            <a:avLst>
              <a:gd name="adj1" fmla="val 50000"/>
              <a:gd name="adj2" fmla="val 734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 rot="10800000">
            <a:off x="7625630" y="5010994"/>
            <a:ext cx="908769" cy="323006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AutoShape 11"/>
          <p:cNvSpPr>
            <a:spLocks noChangeArrowheads="1"/>
          </p:cNvSpPr>
          <p:nvPr/>
        </p:nvSpPr>
        <p:spPr bwMode="auto">
          <a:xfrm rot="10800000">
            <a:off x="7696200" y="1676400"/>
            <a:ext cx="990600" cy="2286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AutoShape 12"/>
          <p:cNvSpPr>
            <a:spLocks noChangeArrowheads="1"/>
          </p:cNvSpPr>
          <p:nvPr/>
        </p:nvSpPr>
        <p:spPr bwMode="auto">
          <a:xfrm>
            <a:off x="6172200" y="5029200"/>
            <a:ext cx="914400" cy="304800"/>
          </a:xfrm>
          <a:prstGeom prst="rightArrow">
            <a:avLst>
              <a:gd name="adj1" fmla="val 50000"/>
              <a:gd name="adj2" fmla="val 7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5" descr="A4biconc"/>
          <p:cNvPicPr>
            <a:picLocks noChangeAspect="1" noChangeArrowheads="1"/>
          </p:cNvPicPr>
          <p:nvPr/>
        </p:nvPicPr>
        <p:blipFill>
          <a:blip r:embed="rId4"/>
          <a:srcRect r="5882" b="4561"/>
          <a:stretch>
            <a:fillRect/>
          </a:stretch>
        </p:blipFill>
        <p:spPr bwMode="auto">
          <a:xfrm>
            <a:off x="1214718" y="4267200"/>
            <a:ext cx="1452282" cy="2057400"/>
          </a:xfrm>
          <a:prstGeom prst="rect">
            <a:avLst/>
          </a:prstGeom>
          <a:noFill/>
        </p:spPr>
      </p:pic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609600" y="5181600"/>
            <a:ext cx="976313" cy="228600"/>
          </a:xfrm>
          <a:prstGeom prst="rightArrow">
            <a:avLst>
              <a:gd name="adj1" fmla="val 50000"/>
              <a:gd name="adj2" fmla="val 800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14"/>
          <p:cNvSpPr>
            <a:spLocks noChangeArrowheads="1"/>
          </p:cNvSpPr>
          <p:nvPr/>
        </p:nvSpPr>
        <p:spPr bwMode="auto">
          <a:xfrm rot="10800000">
            <a:off x="4572000" y="1752600"/>
            <a:ext cx="838200" cy="228600"/>
          </a:xfrm>
          <a:prstGeom prst="rightArrow">
            <a:avLst>
              <a:gd name="adj1" fmla="val 50000"/>
              <a:gd name="adj2" fmla="val 732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15"/>
          <p:cNvSpPr>
            <a:spLocks noChangeArrowheads="1"/>
          </p:cNvSpPr>
          <p:nvPr/>
        </p:nvSpPr>
        <p:spPr bwMode="auto">
          <a:xfrm rot="10800000">
            <a:off x="5029201" y="5097529"/>
            <a:ext cx="913563" cy="236470"/>
          </a:xfrm>
          <a:prstGeom prst="rightArrow">
            <a:avLst>
              <a:gd name="adj1" fmla="val 50000"/>
              <a:gd name="adj2" fmla="val 800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16"/>
          <p:cNvSpPr>
            <a:spLocks noChangeArrowheads="1"/>
          </p:cNvSpPr>
          <p:nvPr/>
        </p:nvSpPr>
        <p:spPr bwMode="auto">
          <a:xfrm>
            <a:off x="6172200" y="1676400"/>
            <a:ext cx="976313" cy="228600"/>
          </a:xfrm>
          <a:prstGeom prst="rightArrow">
            <a:avLst>
              <a:gd name="adj1" fmla="val 50000"/>
              <a:gd name="adj2" fmla="val 800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17"/>
          <p:cNvSpPr>
            <a:spLocks noChangeArrowheads="1"/>
          </p:cNvSpPr>
          <p:nvPr/>
        </p:nvSpPr>
        <p:spPr bwMode="auto">
          <a:xfrm rot="10800000">
            <a:off x="2296838" y="5181598"/>
            <a:ext cx="979762" cy="228602"/>
          </a:xfrm>
          <a:prstGeom prst="rightArrow">
            <a:avLst>
              <a:gd name="adj1" fmla="val 50000"/>
              <a:gd name="adj2" fmla="val 901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3124200" y="1752600"/>
            <a:ext cx="823913" cy="228600"/>
          </a:xfrm>
          <a:prstGeom prst="rightArrow">
            <a:avLst>
              <a:gd name="adj1" fmla="val 50000"/>
              <a:gd name="adj2" fmla="val 675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381007" y="-76200"/>
            <a:ext cx="30844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লেন্সের প্রকারভেদ </a:t>
            </a:r>
            <a:endParaRPr lang="en-US" sz="4000" dirty="0"/>
          </a:p>
        </p:txBody>
      </p:sp>
      <p:sp>
        <p:nvSpPr>
          <p:cNvPr id="25" name="Rectangle 24"/>
          <p:cNvSpPr/>
          <p:nvPr/>
        </p:nvSpPr>
        <p:spPr>
          <a:xfrm>
            <a:off x="304800" y="1396425"/>
            <a:ext cx="731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উত্তল</a:t>
            </a:r>
            <a:endParaRPr lang="en-US" sz="1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772400" y="1244025"/>
            <a:ext cx="8194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উত্তল 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724400" y="1320225"/>
            <a:ext cx="731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উত্তল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24600" y="4572000"/>
            <a:ext cx="731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উত্তল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8600" y="304800"/>
            <a:ext cx="14750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32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উত্তল লেন্স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133600" y="1472625"/>
            <a:ext cx="7312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উত্তল</a:t>
            </a:r>
            <a:endParaRPr lang="en-US" sz="1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2400" y="313438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দ্বি-উত্তল বা উভোত্তল লেন্স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48000" y="12954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সমতল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429000" y="30480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সমতলোত্তল লেন্স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931703" y="1219200"/>
            <a:ext cx="13072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অবতল</a:t>
            </a:r>
            <a:endParaRPr lang="en-US" sz="2800" dirty="0"/>
          </a:p>
        </p:txBody>
      </p:sp>
      <p:sp>
        <p:nvSpPr>
          <p:cNvPr id="37" name="TextBox 36"/>
          <p:cNvSpPr txBox="1"/>
          <p:nvPr/>
        </p:nvSpPr>
        <p:spPr>
          <a:xfrm>
            <a:off x="6477000" y="3048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অবতলোত্তল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57200" y="4724400"/>
            <a:ext cx="10668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অবতল</a:t>
            </a:r>
            <a:endParaRPr lang="en-US" sz="2800" dirty="0"/>
          </a:p>
        </p:txBody>
      </p:sp>
      <p:sp>
        <p:nvSpPr>
          <p:cNvPr id="42" name="Rectangle 41"/>
          <p:cNvSpPr/>
          <p:nvPr/>
        </p:nvSpPr>
        <p:spPr>
          <a:xfrm rot="10800000" flipH="1" flipV="1">
            <a:off x="-381000" y="3764578"/>
            <a:ext cx="25580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অবতল লেন্স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438400" y="4658380"/>
            <a:ext cx="946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অবতল</a:t>
            </a:r>
            <a:endParaRPr lang="en-US" sz="2800" dirty="0"/>
          </a:p>
        </p:txBody>
      </p:sp>
      <p:sp>
        <p:nvSpPr>
          <p:cNvPr id="44" name="Rectangle 43"/>
          <p:cNvSpPr/>
          <p:nvPr/>
        </p:nvSpPr>
        <p:spPr>
          <a:xfrm>
            <a:off x="304800" y="6334780"/>
            <a:ext cx="32784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দ্বি-অবতল বা উভাবতল লেন্স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429000" y="4734580"/>
            <a:ext cx="934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সমতল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105400" y="4658380"/>
            <a:ext cx="946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অবতল</a:t>
            </a:r>
            <a:endParaRPr lang="en-US" sz="2800" dirty="0"/>
          </a:p>
        </p:txBody>
      </p:sp>
      <p:sp>
        <p:nvSpPr>
          <p:cNvPr id="47" name="TextBox 46"/>
          <p:cNvSpPr txBox="1"/>
          <p:nvPr/>
        </p:nvSpPr>
        <p:spPr>
          <a:xfrm>
            <a:off x="3810000" y="62484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সমতলাবতল লেন্স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664507" y="4572000"/>
            <a:ext cx="946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অবতল</a:t>
            </a:r>
            <a:endParaRPr lang="en-US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7010400" y="6197025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উত্তলাবতল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8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9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animBg="1"/>
      <p:bldP spid="11271" grpId="1" animBg="1"/>
      <p:bldP spid="11272" grpId="0" animBg="1"/>
      <p:bldP spid="11272" grpId="1" animBg="1"/>
      <p:bldP spid="11273" grpId="0" animBg="1"/>
      <p:bldP spid="11273" grpId="1" animBg="1"/>
      <p:bldP spid="11274" grpId="0" animBg="1"/>
      <p:bldP spid="11274" grpId="1" animBg="1"/>
      <p:bldP spid="11275" grpId="0" animBg="1"/>
      <p:bldP spid="11275" grpId="1" animBg="1"/>
      <p:bldP spid="11276" grpId="0" animBg="1"/>
      <p:bldP spid="1127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31" grpId="0"/>
      <p:bldP spid="31" grpId="1"/>
      <p:bldP spid="32" grpId="0"/>
      <p:bldP spid="33" grpId="0"/>
      <p:bldP spid="33" grpId="1"/>
      <p:bldP spid="36" grpId="0"/>
      <p:bldP spid="36" grpId="1"/>
      <p:bldP spid="37" grpId="0"/>
      <p:bldP spid="41" grpId="0"/>
      <p:bldP spid="41" grpId="1"/>
      <p:bldP spid="43" grpId="0"/>
      <p:bldP spid="43" grpId="1"/>
      <p:bldP spid="44" grpId="0"/>
      <p:bldP spid="45" grpId="0"/>
      <p:bldP spid="45" grpId="1"/>
      <p:bldP spid="46" grpId="0"/>
      <p:bldP spid="46" grpId="1"/>
      <p:bldP spid="47" grpId="1"/>
      <p:bldP spid="49" grpId="0"/>
      <p:bldP spid="49" grpId="1"/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5" descr="3563_16_convex"/>
          <p:cNvPicPr>
            <a:picLocks noChangeAspect="1" noChangeArrowheads="1"/>
          </p:cNvPicPr>
          <p:nvPr/>
        </p:nvPicPr>
        <p:blipFill>
          <a:blip r:embed="rId2"/>
          <a:srcRect r="70589" b="8188"/>
          <a:stretch>
            <a:fillRect/>
          </a:stretch>
        </p:blipFill>
        <p:spPr bwMode="auto">
          <a:xfrm>
            <a:off x="4038600" y="2438400"/>
            <a:ext cx="871728" cy="1981200"/>
          </a:xfrm>
          <a:prstGeom prst="rect">
            <a:avLst/>
          </a:prstGeom>
          <a:noFill/>
        </p:spPr>
      </p:pic>
      <p:sp>
        <p:nvSpPr>
          <p:cNvPr id="3" name="Oval 2"/>
          <p:cNvSpPr/>
          <p:nvPr/>
        </p:nvSpPr>
        <p:spPr>
          <a:xfrm>
            <a:off x="0" y="2133600"/>
            <a:ext cx="2590800" cy="2590800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477000" y="2133600"/>
            <a:ext cx="2590800" cy="2590800"/>
          </a:xfrm>
          <a:prstGeom prst="ellipse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14800" y="304800"/>
            <a:ext cx="457200" cy="1524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066800" y="3429000"/>
            <a:ext cx="72390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 flipH="1" flipV="1">
            <a:off x="3550919" y="3428999"/>
            <a:ext cx="45719" cy="45719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}}}}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3124200" y="3733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কেন্দ্র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334000" y="3429000"/>
            <a:ext cx="76200" cy="45719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684681" y="3576935"/>
            <a:ext cx="6399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কেন্দ্র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0" y="37338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বক্রতার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6403" y="3581400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বক্রতার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62200" y="2895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প্রধান অক্ষ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29000" y="46482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উত্তল লেন্স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295400" y="1143000"/>
            <a:ext cx="6477000" cy="4648200"/>
            <a:chOff x="1295400" y="1143000"/>
            <a:chExt cx="6477000" cy="464820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295400" y="1143000"/>
              <a:ext cx="2895600" cy="16764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648200" y="4114800"/>
              <a:ext cx="3124200" cy="16764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3771900" y="3238500"/>
              <a:ext cx="129540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4267200" y="1900535"/>
            <a:ext cx="1752600" cy="1380530"/>
            <a:chOff x="4267200" y="1900535"/>
            <a:chExt cx="1752600" cy="1380530"/>
          </a:xfrm>
        </p:grpSpPr>
        <p:sp>
          <p:nvSpPr>
            <p:cNvPr id="28" name="TextBox 27"/>
            <p:cNvSpPr txBox="1"/>
            <p:nvPr/>
          </p:nvSpPr>
          <p:spPr>
            <a:xfrm>
              <a:off x="4419600" y="1900535"/>
              <a:ext cx="1600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 আলোক কেন্দ্র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267200" y="2819400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4381500" y="2552700"/>
              <a:ext cx="838200" cy="6096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914400" y="57150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শর্তঃ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আপতিত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প্রতিসরিত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রশ্মি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সমান্তরাল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77556E-17 0 L 0.25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 L -0.26667 0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ou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1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  <p:bldP spid="6" grpId="1" animBg="1"/>
      <p:bldP spid="26" grpId="0" animBg="1"/>
      <p:bldP spid="30" grpId="0"/>
      <p:bldP spid="27" grpId="0" animBg="1"/>
      <p:bldP spid="31" grpId="0"/>
      <p:bldP spid="13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A4biconc"/>
          <p:cNvPicPr>
            <a:picLocks noChangeAspect="1" noChangeArrowheads="1"/>
          </p:cNvPicPr>
          <p:nvPr/>
        </p:nvPicPr>
        <p:blipFill>
          <a:blip r:embed="rId2"/>
          <a:srcRect l="2942" r="2942" b="5171"/>
          <a:stretch>
            <a:fillRect/>
          </a:stretch>
        </p:blipFill>
        <p:spPr bwMode="auto">
          <a:xfrm>
            <a:off x="3962400" y="2667000"/>
            <a:ext cx="914400" cy="1219200"/>
          </a:xfrm>
          <a:prstGeom prst="rect">
            <a:avLst/>
          </a:prstGeom>
          <a:noFill/>
        </p:spPr>
      </p:pic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1600200" y="2057400"/>
            <a:ext cx="2667000" cy="2362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4572000" y="2057400"/>
            <a:ext cx="2667000" cy="2362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2819400" y="3200400"/>
            <a:ext cx="45719" cy="4571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 flipH="1">
            <a:off x="5867399" y="3200400"/>
            <a:ext cx="45719" cy="4571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447800" y="3200400"/>
            <a:ext cx="5943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743200" y="3276601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কেন্দ্র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837081" y="3210580"/>
            <a:ext cx="639919" cy="523220"/>
            <a:chOff x="5335833" y="3286780"/>
            <a:chExt cx="639919" cy="523220"/>
          </a:xfrm>
        </p:grpSpPr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5715000" y="3286780"/>
              <a:ext cx="18473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8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335833" y="3348335"/>
              <a:ext cx="63991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কেন্দ্র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6019800" y="2667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প্রধান অক্ষ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4200" y="4572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অবতল লেন্স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05000" y="32766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বক্রতার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972603" y="3272135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বক্রতার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371600" y="1295400"/>
            <a:ext cx="6019800" cy="3810000"/>
            <a:chOff x="1371600" y="1295400"/>
            <a:chExt cx="6019800" cy="38100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1371600" y="1295400"/>
              <a:ext cx="2819400" cy="1524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572000" y="3581400"/>
              <a:ext cx="2819400" cy="15240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4000500" y="3009900"/>
              <a:ext cx="838200" cy="457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3886200" y="1824335"/>
            <a:ext cx="1600200" cy="1376065"/>
            <a:chOff x="3886200" y="1824335"/>
            <a:chExt cx="1600200" cy="1376065"/>
          </a:xfrm>
        </p:grpSpPr>
        <p:grpSp>
          <p:nvGrpSpPr>
            <p:cNvPr id="39" name="Group 38"/>
            <p:cNvGrpSpPr/>
            <p:nvPr/>
          </p:nvGrpSpPr>
          <p:grpSpPr>
            <a:xfrm>
              <a:off x="3886200" y="1824335"/>
              <a:ext cx="1600200" cy="1223665"/>
              <a:chOff x="3886200" y="1824335"/>
              <a:chExt cx="1600200" cy="1223665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3886200" y="1824335"/>
                <a:ext cx="1600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dirty="0" smtClean="0">
                    <a:latin typeface="NikoshBAN" pitchFamily="2" charset="0"/>
                    <a:cs typeface="NikoshBAN" pitchFamily="2" charset="0"/>
                  </a:rPr>
                  <a:t> আলোক কেন্দ্র</a:t>
                </a:r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</p:txBody>
          </p:sp>
          <p:cxnSp>
            <p:nvCxnSpPr>
              <p:cNvPr id="37" name="Straight Arrow Connector 36"/>
              <p:cNvCxnSpPr/>
              <p:nvPr/>
            </p:nvCxnSpPr>
            <p:spPr>
              <a:xfrm rot="5400000" flipH="1" flipV="1">
                <a:off x="4114800" y="2514600"/>
                <a:ext cx="914400" cy="152400"/>
              </a:xfrm>
              <a:prstGeom prst="straightConnector1">
                <a:avLst/>
              </a:prstGeom>
              <a:ln>
                <a:solidFill>
                  <a:srgbClr val="7030A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Rectangle 37"/>
            <p:cNvSpPr/>
            <p:nvPr/>
          </p:nvSpPr>
          <p:spPr>
            <a:xfrm>
              <a:off x="4223828" y="2738735"/>
              <a:ext cx="34817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1219200" y="5562600"/>
            <a:ext cx="6282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শর্তঃ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আপতিত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প্রতিসরিত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রশ্মি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সমান্তরাল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9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2056" grpId="0" animBg="1"/>
      <p:bldP spid="16" grpId="0"/>
      <p:bldP spid="23" grpId="0"/>
      <p:bldP spid="24" grpId="0"/>
      <p:bldP spid="19" grpId="0"/>
      <p:bldP spid="22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685800"/>
            <a:ext cx="4572000" cy="2733675"/>
            <a:chOff x="528" y="672"/>
            <a:chExt cx="2880" cy="1722"/>
          </a:xfrm>
        </p:grpSpPr>
        <p:pic>
          <p:nvPicPr>
            <p:cNvPr id="13316" name="Picture 4" descr="3563_16_convex"/>
            <p:cNvPicPr>
              <a:picLocks noChangeAspect="1" noChangeArrowheads="1"/>
            </p:cNvPicPr>
            <p:nvPr/>
          </p:nvPicPr>
          <p:blipFill>
            <a:blip r:embed="rId2"/>
            <a:srcRect r="70589"/>
            <a:stretch>
              <a:fillRect/>
            </a:stretch>
          </p:blipFill>
          <p:spPr bwMode="auto">
            <a:xfrm>
              <a:off x="1680" y="672"/>
              <a:ext cx="480" cy="1722"/>
            </a:xfrm>
            <a:prstGeom prst="rect">
              <a:avLst/>
            </a:prstGeom>
            <a:noFill/>
          </p:spPr>
        </p:pic>
        <p:sp>
          <p:nvSpPr>
            <p:cNvPr id="13317" name="Line 5"/>
            <p:cNvSpPr>
              <a:spLocks noChangeShapeType="1"/>
            </p:cNvSpPr>
            <p:nvPr/>
          </p:nvSpPr>
          <p:spPr bwMode="auto">
            <a:xfrm>
              <a:off x="528" y="1488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1920" y="672"/>
              <a:ext cx="0" cy="15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990600" y="1066800"/>
            <a:ext cx="4800600" cy="1752600"/>
            <a:chOff x="576" y="912"/>
            <a:chExt cx="3216" cy="1296"/>
          </a:xfrm>
        </p:grpSpPr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>
              <a:off x="576" y="912"/>
              <a:ext cx="13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>
              <a:off x="1920" y="912"/>
              <a:ext cx="1872" cy="12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914400" y="1524000"/>
            <a:ext cx="4953000" cy="914400"/>
            <a:chOff x="576" y="1200"/>
            <a:chExt cx="3120" cy="624"/>
          </a:xfrm>
        </p:grpSpPr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>
              <a:off x="576" y="1200"/>
              <a:ext cx="13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>
              <a:off x="1920" y="1200"/>
              <a:ext cx="1776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914400" y="1600200"/>
            <a:ext cx="4800600" cy="762000"/>
            <a:chOff x="576" y="1248"/>
            <a:chExt cx="3024" cy="480"/>
          </a:xfrm>
        </p:grpSpPr>
        <p:sp>
          <p:nvSpPr>
            <p:cNvPr id="13325" name="Line 13"/>
            <p:cNvSpPr>
              <a:spLocks noChangeShapeType="1"/>
            </p:cNvSpPr>
            <p:nvPr/>
          </p:nvSpPr>
          <p:spPr bwMode="auto">
            <a:xfrm>
              <a:off x="576" y="1728"/>
              <a:ext cx="13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 flipV="1">
              <a:off x="1920" y="1248"/>
              <a:ext cx="1680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914400" y="1295400"/>
            <a:ext cx="4800600" cy="1447800"/>
            <a:chOff x="576" y="1056"/>
            <a:chExt cx="3024" cy="912"/>
          </a:xfrm>
        </p:grpSpPr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>
              <a:off x="576" y="1968"/>
              <a:ext cx="134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 flipV="1">
              <a:off x="1920" y="1056"/>
              <a:ext cx="1680" cy="9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3581400" y="3581400"/>
            <a:ext cx="4648200" cy="2514600"/>
            <a:chOff x="2544" y="2448"/>
            <a:chExt cx="2928" cy="1584"/>
          </a:xfrm>
        </p:grpSpPr>
        <p:pic>
          <p:nvPicPr>
            <p:cNvPr id="13338" name="Picture 26" descr="A4biconc"/>
            <p:cNvPicPr>
              <a:picLocks noChangeAspect="1" noChangeArrowheads="1"/>
            </p:cNvPicPr>
            <p:nvPr/>
          </p:nvPicPr>
          <p:blipFill>
            <a:blip r:embed="rId3"/>
            <a:srcRect r="5882" b="4561"/>
            <a:stretch>
              <a:fillRect/>
            </a:stretch>
          </p:blipFill>
          <p:spPr bwMode="auto">
            <a:xfrm>
              <a:off x="3456" y="2448"/>
              <a:ext cx="972" cy="1584"/>
            </a:xfrm>
            <a:prstGeom prst="rect">
              <a:avLst/>
            </a:prstGeom>
            <a:noFill/>
          </p:spPr>
        </p:pic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2544" y="312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>
              <a:off x="3984" y="244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32"/>
          <p:cNvGrpSpPr>
            <a:grpSpLocks/>
          </p:cNvGrpSpPr>
          <p:nvPr/>
        </p:nvGrpSpPr>
        <p:grpSpPr bwMode="auto">
          <a:xfrm>
            <a:off x="3200400" y="2590800"/>
            <a:ext cx="5257800" cy="1295400"/>
            <a:chOff x="2016" y="1968"/>
            <a:chExt cx="3312" cy="816"/>
          </a:xfrm>
        </p:grpSpPr>
        <p:sp>
          <p:nvSpPr>
            <p:cNvPr id="13342" name="Line 30"/>
            <p:cNvSpPr>
              <a:spLocks noChangeShapeType="1"/>
            </p:cNvSpPr>
            <p:nvPr/>
          </p:nvSpPr>
          <p:spPr bwMode="auto">
            <a:xfrm flipV="1">
              <a:off x="3696" y="1968"/>
              <a:ext cx="1632" cy="8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Line 31"/>
            <p:cNvSpPr>
              <a:spLocks noChangeShapeType="1"/>
            </p:cNvSpPr>
            <p:nvPr/>
          </p:nvSpPr>
          <p:spPr bwMode="auto">
            <a:xfrm>
              <a:off x="2016" y="2784"/>
              <a:ext cx="168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3200400" y="3200400"/>
            <a:ext cx="5715000" cy="990600"/>
            <a:chOff x="2016" y="2256"/>
            <a:chExt cx="3600" cy="624"/>
          </a:xfrm>
        </p:grpSpPr>
        <p:sp>
          <p:nvSpPr>
            <p:cNvPr id="13346" name="Line 34"/>
            <p:cNvSpPr>
              <a:spLocks noChangeShapeType="1"/>
            </p:cNvSpPr>
            <p:nvPr/>
          </p:nvSpPr>
          <p:spPr bwMode="auto">
            <a:xfrm flipV="1">
              <a:off x="3696" y="2256"/>
              <a:ext cx="1920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Line 35"/>
            <p:cNvSpPr>
              <a:spLocks noChangeShapeType="1"/>
            </p:cNvSpPr>
            <p:nvPr/>
          </p:nvSpPr>
          <p:spPr bwMode="auto">
            <a:xfrm>
              <a:off x="2016" y="2880"/>
              <a:ext cx="168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4419600" y="4953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 flipV="1">
            <a:off x="4114800" y="3886200"/>
            <a:ext cx="17526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 flipV="1">
            <a:off x="4191000" y="4191000"/>
            <a:ext cx="175260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3124200" y="5105400"/>
            <a:ext cx="5562600" cy="533400"/>
            <a:chOff x="1968" y="3456"/>
            <a:chExt cx="3504" cy="384"/>
          </a:xfrm>
        </p:grpSpPr>
        <p:sp>
          <p:nvSpPr>
            <p:cNvPr id="13352" name="Line 40"/>
            <p:cNvSpPr>
              <a:spLocks noChangeShapeType="1"/>
            </p:cNvSpPr>
            <p:nvPr/>
          </p:nvSpPr>
          <p:spPr bwMode="auto">
            <a:xfrm>
              <a:off x="1968" y="3456"/>
              <a:ext cx="172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Line 41"/>
            <p:cNvSpPr>
              <a:spLocks noChangeShapeType="1"/>
            </p:cNvSpPr>
            <p:nvPr/>
          </p:nvSpPr>
          <p:spPr bwMode="auto">
            <a:xfrm>
              <a:off x="3696" y="3456"/>
              <a:ext cx="1776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4191000" y="4648200"/>
            <a:ext cx="1752600" cy="4572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1" name="Group 52"/>
          <p:cNvGrpSpPr>
            <a:grpSpLocks/>
          </p:cNvGrpSpPr>
          <p:nvPr/>
        </p:nvGrpSpPr>
        <p:grpSpPr bwMode="auto">
          <a:xfrm>
            <a:off x="3124200" y="5410200"/>
            <a:ext cx="5029200" cy="914400"/>
            <a:chOff x="1968" y="3648"/>
            <a:chExt cx="3168" cy="576"/>
          </a:xfrm>
        </p:grpSpPr>
        <p:sp>
          <p:nvSpPr>
            <p:cNvPr id="13356" name="Line 44"/>
            <p:cNvSpPr>
              <a:spLocks noChangeShapeType="1"/>
            </p:cNvSpPr>
            <p:nvPr/>
          </p:nvSpPr>
          <p:spPr bwMode="auto">
            <a:xfrm>
              <a:off x="1968" y="3648"/>
              <a:ext cx="172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357" name="Line 45"/>
            <p:cNvSpPr>
              <a:spLocks noChangeShapeType="1"/>
            </p:cNvSpPr>
            <p:nvPr/>
          </p:nvSpPr>
          <p:spPr bwMode="auto">
            <a:xfrm>
              <a:off x="3696" y="3648"/>
              <a:ext cx="1440" cy="57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58" name="Line 46"/>
          <p:cNvSpPr>
            <a:spLocks noChangeShapeType="1"/>
          </p:cNvSpPr>
          <p:nvPr/>
        </p:nvSpPr>
        <p:spPr bwMode="auto">
          <a:xfrm>
            <a:off x="4191000" y="4648200"/>
            <a:ext cx="1676400" cy="762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505200" y="31197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প্রধান ফোকাস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Up Arrow 39"/>
          <p:cNvSpPr/>
          <p:nvPr/>
        </p:nvSpPr>
        <p:spPr>
          <a:xfrm>
            <a:off x="4343400" y="2209800"/>
            <a:ext cx="228600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Up Arrow 40"/>
          <p:cNvSpPr/>
          <p:nvPr/>
        </p:nvSpPr>
        <p:spPr>
          <a:xfrm rot="10800000">
            <a:off x="4114801" y="3505200"/>
            <a:ext cx="228600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3962400" y="4262735"/>
            <a:ext cx="1906649" cy="2447330"/>
            <a:chOff x="3962400" y="4262735"/>
            <a:chExt cx="1906649" cy="2447330"/>
          </a:xfrm>
        </p:grpSpPr>
        <p:grpSp>
          <p:nvGrpSpPr>
            <p:cNvPr id="50" name="Group 49"/>
            <p:cNvGrpSpPr/>
            <p:nvPr/>
          </p:nvGrpSpPr>
          <p:grpSpPr>
            <a:xfrm>
              <a:off x="3962400" y="6172200"/>
              <a:ext cx="1828800" cy="537865"/>
              <a:chOff x="3962400" y="6172200"/>
              <a:chExt cx="1828800" cy="537865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>
                <a:off x="4114800" y="6172200"/>
                <a:ext cx="1676400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3962400" y="6248400"/>
                <a:ext cx="1752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dirty="0" smtClean="0">
                    <a:latin typeface="NikoshBAN" pitchFamily="2" charset="0"/>
                    <a:cs typeface="NikoshBAN" pitchFamily="2" charset="0"/>
                  </a:rPr>
                  <a:t>ফোকাস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2400" dirty="0" smtClean="0">
                    <a:latin typeface="NikoshBAN" pitchFamily="2" charset="0"/>
                    <a:cs typeface="NikoshBAN" pitchFamily="2" charset="0"/>
                  </a:rPr>
                  <a:t>দূরত্ব 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f</a:t>
                </a:r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51" name="Rectangle 50"/>
            <p:cNvSpPr/>
            <p:nvPr/>
          </p:nvSpPr>
          <p:spPr>
            <a:xfrm>
              <a:off x="5562600" y="4262735"/>
              <a:ext cx="30644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743200" y="152400"/>
            <a:ext cx="2362200" cy="1905000"/>
            <a:chOff x="2743200" y="152400"/>
            <a:chExt cx="2362200" cy="1905000"/>
          </a:xfrm>
        </p:grpSpPr>
        <p:grpSp>
          <p:nvGrpSpPr>
            <p:cNvPr id="49" name="Group 48"/>
            <p:cNvGrpSpPr/>
            <p:nvPr/>
          </p:nvGrpSpPr>
          <p:grpSpPr>
            <a:xfrm>
              <a:off x="3048000" y="152400"/>
              <a:ext cx="2057400" cy="461665"/>
              <a:chOff x="3048000" y="152400"/>
              <a:chExt cx="2057400" cy="461665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>
                <a:off x="3048000" y="609600"/>
                <a:ext cx="1447800" cy="1588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3048000" y="152400"/>
                <a:ext cx="2057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BD" sz="2400" dirty="0" smtClean="0">
                    <a:latin typeface="NikoshBAN" pitchFamily="2" charset="0"/>
                    <a:cs typeface="NikoshBAN" pitchFamily="2" charset="0"/>
                  </a:rPr>
                  <a:t>ফোকাস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2400" dirty="0" smtClean="0">
                    <a:latin typeface="NikoshBAN" pitchFamily="2" charset="0"/>
                    <a:cs typeface="NikoshBAN" pitchFamily="2" charset="0"/>
                  </a:rPr>
                  <a:t>দূরত্ব 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 f</a:t>
                </a:r>
                <a:endParaRPr lang="en-US" sz="2400" dirty="0">
                  <a:latin typeface="NikoshBAN" pitchFamily="2" charset="0"/>
                  <a:cs typeface="NikoshBAN" pitchFamily="2" charset="0"/>
                </a:endParaRPr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2743200" y="1600200"/>
              <a:ext cx="304800" cy="4572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/>
                <a:t>C</a:t>
              </a:r>
              <a:endParaRPr lang="en-US" sz="2400" dirty="0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4343400" y="1524000"/>
            <a:ext cx="381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  <p:sp>
        <p:nvSpPr>
          <p:cNvPr id="56" name="Rectangle 55"/>
          <p:cNvSpPr/>
          <p:nvPr/>
        </p:nvSpPr>
        <p:spPr>
          <a:xfrm>
            <a:off x="4038600" y="4643735"/>
            <a:ext cx="2976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F</a:t>
            </a:r>
            <a:endParaRPr lang="en-US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5029200" y="710625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উত্তল বা অভিসারী লেন্স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28600" y="5968425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অবতল বা অপসারী লেন্স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repeatCount="1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3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3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3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3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3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3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20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6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0" grpId="0" animBg="1"/>
      <p:bldP spid="13351" grpId="0" animBg="1"/>
      <p:bldP spid="13354" grpId="0" animBg="1"/>
      <p:bldP spid="13358" grpId="0" animBg="1"/>
      <p:bldP spid="39" grpId="0"/>
      <p:bldP spid="40" grpId="0" animBg="1"/>
      <p:bldP spid="41" grpId="0" animBg="1"/>
      <p:bldP spid="55" grpId="0"/>
      <p:bldP spid="56" grpId="0"/>
      <p:bldP spid="58" grpId="0"/>
      <p:bldP spid="6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1482</TotalTime>
  <Words>351</Words>
  <Application>Microsoft Office PowerPoint</Application>
  <PresentationFormat>On-screen Show (4:3)</PresentationFormat>
  <Paragraphs>114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PMO</cp:lastModifiedBy>
  <cp:revision>301</cp:revision>
  <dcterms:created xsi:type="dcterms:W3CDTF">2006-08-16T00:00:00Z</dcterms:created>
  <dcterms:modified xsi:type="dcterms:W3CDTF">2013-04-03T12:07:32Z</dcterms:modified>
</cp:coreProperties>
</file>