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08" r:id="rId2"/>
  </p:sldMasterIdLst>
  <p:notesMasterIdLst>
    <p:notesMasterId r:id="rId21"/>
  </p:notesMasterIdLst>
  <p:sldIdLst>
    <p:sldId id="258" r:id="rId3"/>
    <p:sldId id="257" r:id="rId4"/>
    <p:sldId id="260" r:id="rId5"/>
    <p:sldId id="261" r:id="rId6"/>
    <p:sldId id="263" r:id="rId7"/>
    <p:sldId id="262" r:id="rId8"/>
    <p:sldId id="270" r:id="rId9"/>
    <p:sldId id="265" r:id="rId10"/>
    <p:sldId id="269" r:id="rId11"/>
    <p:sldId id="267" r:id="rId12"/>
    <p:sldId id="271" r:id="rId13"/>
    <p:sldId id="266" r:id="rId14"/>
    <p:sldId id="273" r:id="rId15"/>
    <p:sldId id="277" r:id="rId16"/>
    <p:sldId id="276" r:id="rId17"/>
    <p:sldId id="275" r:id="rId18"/>
    <p:sldId id="259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96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66B7D8-4D50-4085-8F1A-965EC3D1498E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AAB557-2251-422B-91CA-A9C6430ED17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2C2B8-D2B5-478E-95C4-57867A8F4C49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267F9-9624-4F7B-B3CF-461C2C9683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2C2B8-D2B5-478E-95C4-57867A8F4C49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267F9-9624-4F7B-B3CF-461C2C9683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2C2B8-D2B5-478E-95C4-57867A8F4C49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267F9-9624-4F7B-B3CF-461C2C9683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A02C2B8-D2B5-478E-95C4-57867A8F4C49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84267F9-9624-4F7B-B3CF-461C2C9683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02C2B8-D2B5-478E-95C4-57867A8F4C49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4267F9-9624-4F7B-B3CF-461C2C9683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02C2B8-D2B5-478E-95C4-57867A8F4C49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4267F9-9624-4F7B-B3CF-461C2C9683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02C2B8-D2B5-478E-95C4-57867A8F4C49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4267F9-9624-4F7B-B3CF-461C2C9683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02C2B8-D2B5-478E-95C4-57867A8F4C49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4267F9-9624-4F7B-B3CF-461C2C9683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02C2B8-D2B5-478E-95C4-57867A8F4C49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4267F9-9624-4F7B-B3CF-461C2C9683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02C2B8-D2B5-478E-95C4-57867A8F4C49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4267F9-9624-4F7B-B3CF-461C2C9683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A02C2B8-D2B5-478E-95C4-57867A8F4C49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4267F9-9624-4F7B-B3CF-461C2C9683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2C2B8-D2B5-478E-95C4-57867A8F4C49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267F9-9624-4F7B-B3CF-461C2C9683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A02C2B8-D2B5-478E-95C4-57867A8F4C49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84267F9-9624-4F7B-B3CF-461C2C9683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02C2B8-D2B5-478E-95C4-57867A8F4C49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4267F9-9624-4F7B-B3CF-461C2C9683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A02C2B8-D2B5-478E-95C4-57867A8F4C49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4267F9-9624-4F7B-B3CF-461C2C9683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2C2B8-D2B5-478E-95C4-57867A8F4C49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267F9-9624-4F7B-B3CF-461C2C9683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2C2B8-D2B5-478E-95C4-57867A8F4C49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267F9-9624-4F7B-B3CF-461C2C9683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2C2B8-D2B5-478E-95C4-57867A8F4C49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267F9-9624-4F7B-B3CF-461C2C9683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2C2B8-D2B5-478E-95C4-57867A8F4C49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267F9-9624-4F7B-B3CF-461C2C9683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2C2B8-D2B5-478E-95C4-57867A8F4C49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267F9-9624-4F7B-B3CF-461C2C9683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2C2B8-D2B5-478E-95C4-57867A8F4C49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267F9-9624-4F7B-B3CF-461C2C9683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2C2B8-D2B5-478E-95C4-57867A8F4C49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267F9-9624-4F7B-B3CF-461C2C9683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02C2B8-D2B5-478E-95C4-57867A8F4C49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4267F9-9624-4F7B-B3CF-461C2C9683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A02C2B8-D2B5-478E-95C4-57867A8F4C49}" type="datetimeFigureOut">
              <a:rPr lang="en-US" smtClean="0"/>
              <a:pPr/>
              <a:t>11/16/2011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84267F9-9624-4F7B-B3CF-461C2C9683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gif"/><Relationship Id="rId3" Type="http://schemas.openxmlformats.org/officeDocument/2006/relationships/image" Target="../media/image12.gif"/><Relationship Id="rId7" Type="http://schemas.openxmlformats.org/officeDocument/2006/relationships/image" Target="../media/image16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gif"/><Relationship Id="rId5" Type="http://schemas.openxmlformats.org/officeDocument/2006/relationships/image" Target="../media/image14.gif"/><Relationship Id="rId4" Type="http://schemas.openxmlformats.org/officeDocument/2006/relationships/image" Target="../media/image1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2.jpeg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Lab 47\My Documents\My Pictures\New Folder\CAV166UB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72200" y="0"/>
            <a:ext cx="2971800" cy="2667000"/>
          </a:xfrm>
          <a:prstGeom prst="rect">
            <a:avLst/>
          </a:prstGeom>
          <a:noFill/>
        </p:spPr>
      </p:pic>
      <p:pic>
        <p:nvPicPr>
          <p:cNvPr id="2051" name="Picture 3" descr="C:\Documents and Settings\Lab 47\My Documents\My Pictures\New Folder\ergwrg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00800" y="5257800"/>
            <a:ext cx="2743200" cy="1600200"/>
          </a:xfrm>
          <a:prstGeom prst="rect">
            <a:avLst/>
          </a:prstGeom>
          <a:noFill/>
        </p:spPr>
      </p:pic>
      <p:pic>
        <p:nvPicPr>
          <p:cNvPr id="2052" name="Picture 4" descr="C:\Documents and Settings\Lab 47\My Documents\My Pictures\New Folder\images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81400" y="5181600"/>
            <a:ext cx="2667000" cy="1676400"/>
          </a:xfrm>
          <a:prstGeom prst="rect">
            <a:avLst/>
          </a:prstGeom>
          <a:noFill/>
        </p:spPr>
      </p:pic>
      <p:pic>
        <p:nvPicPr>
          <p:cNvPr id="2054" name="Picture 6" descr="C:\Documents and Settings\Lab 47\My Documents\My Pictures\New Folder\sdfgsdf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295400" y="5334000"/>
            <a:ext cx="2247900" cy="1524000"/>
          </a:xfrm>
          <a:prstGeom prst="rect">
            <a:avLst/>
          </a:prstGeom>
          <a:noFill/>
        </p:spPr>
      </p:pic>
      <p:pic>
        <p:nvPicPr>
          <p:cNvPr id="2055" name="Picture 7" descr="C:\Documents and Settings\Lab 47\My Documents\My Pictures\New Folder\sdgfsd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352800" y="457200"/>
            <a:ext cx="2209800" cy="1447800"/>
          </a:xfrm>
          <a:prstGeom prst="rect">
            <a:avLst/>
          </a:prstGeom>
          <a:noFill/>
        </p:spPr>
      </p:pic>
      <p:pic>
        <p:nvPicPr>
          <p:cNvPr id="2056" name="Picture 8" descr="C:\Documents and Settings\Lab 47\My Documents\My Pictures\New Folder\CAGTYV63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990600" y="76200"/>
            <a:ext cx="1524000" cy="1905000"/>
          </a:xfrm>
          <a:prstGeom prst="rect">
            <a:avLst/>
          </a:prstGeom>
          <a:noFill/>
        </p:spPr>
      </p:pic>
      <p:pic>
        <p:nvPicPr>
          <p:cNvPr id="2057" name="Picture 9" descr="C:\Documents and Settings\Lab 47\My Documents\My Pictures\New Folder\CASTYZWX.jp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810000" y="2438400"/>
            <a:ext cx="2286000" cy="2514600"/>
          </a:xfrm>
          <a:prstGeom prst="rect">
            <a:avLst/>
          </a:prstGeom>
          <a:noFill/>
        </p:spPr>
      </p:pic>
      <p:pic>
        <p:nvPicPr>
          <p:cNvPr id="2058" name="Picture 10" descr="C:\Documents and Settings\Lab 47\My Documents\My Pictures\New Folder (2)\CA03H7ME.jpg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7553325" y="2819400"/>
            <a:ext cx="1590675" cy="2057400"/>
          </a:xfrm>
          <a:prstGeom prst="rect">
            <a:avLst/>
          </a:prstGeom>
          <a:noFill/>
        </p:spPr>
      </p:pic>
      <p:pic>
        <p:nvPicPr>
          <p:cNvPr id="2059" name="Picture 11" descr="C:\Documents and Settings\Lab 47\My Documents\My Pictures\New Folder (2)\CA4NYL6T.jpg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 rot="5716807">
            <a:off x="978390" y="2981088"/>
            <a:ext cx="2114399" cy="1291282"/>
          </a:xfrm>
          <a:prstGeom prst="rect">
            <a:avLst/>
          </a:prstGeom>
          <a:noFill/>
        </p:spPr>
      </p:pic>
      <p:pic>
        <p:nvPicPr>
          <p:cNvPr id="2060" name="Picture 12" descr="C:\Documents and Settings\Lab 47\My Documents\My Pictures\New Folder (2)\Bubbles.gif"/>
          <p:cNvPicPr>
            <a:picLocks noChangeAspect="1" noChangeArrowheads="1" noCrop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0" y="0"/>
            <a:ext cx="942975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  <p:sndAc>
      <p:stSnd>
        <p:snd r:embed="rId2" name="voltage.wav" builtIn="1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Lab 47\My Documents\My Pictures\New Folder\cvsdv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828800"/>
            <a:ext cx="6019800" cy="38862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981200" y="304800"/>
            <a:ext cx="6705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P</a:t>
            </a:r>
            <a:r>
              <a:rPr lang="en-US" sz="6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-</a:t>
            </a:r>
            <a:r>
              <a:rPr lang="en-US" sz="66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টাইপ</a:t>
            </a:r>
            <a:r>
              <a:rPr lang="bn-BD" sz="6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 অর্ধপরিবাহী</a:t>
            </a:r>
            <a:endParaRPr lang="en-US" sz="6600" dirty="0">
              <a:solidFill>
                <a:srgbClr val="7030A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2514600" y="2209800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SI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962400" y="2133600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486400" y="2209800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562600" y="3276600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038600" y="3276600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514600" y="3276600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114800" y="4495800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2590800" y="4495800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562600" y="4419600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667000" y="24384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038600" y="2362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15000" y="24384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715000" y="3505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343400" y="34290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667000" y="3505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743200" y="4648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267200" y="4648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638800" y="4648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5181600" y="3276600"/>
            <a:ext cx="228600" cy="152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5410200" y="2590800"/>
            <a:ext cx="20574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7467600" y="2057400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Hole</a:t>
            </a:r>
            <a:endParaRPr lang="en-US" sz="3600" b="1" dirty="0"/>
          </a:p>
        </p:txBody>
      </p:sp>
      <p:pic>
        <p:nvPicPr>
          <p:cNvPr id="8194" name="Picture 2" descr="C:\Documents and Settings\Lab 47\My Documents\My Pictures\New Folder (2)\Bubbles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42975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33600" y="2590800"/>
            <a:ext cx="5334000" cy="2133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/>
          <p:cNvCxnSpPr>
            <a:stCxn id="2" idx="0"/>
            <a:endCxn id="2" idx="2"/>
          </p:cNvCxnSpPr>
          <p:nvPr/>
        </p:nvCxnSpPr>
        <p:spPr>
          <a:xfrm rot="16200000" flipH="1">
            <a:off x="3733800" y="3657600"/>
            <a:ext cx="2133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895600" y="1524000"/>
            <a:ext cx="1371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/>
              <a:t>P</a:t>
            </a:r>
            <a:endParaRPr lang="en-US" sz="8000" dirty="0"/>
          </a:p>
        </p:txBody>
      </p:sp>
      <p:sp>
        <p:nvSpPr>
          <p:cNvPr id="6" name="TextBox 5"/>
          <p:cNvSpPr txBox="1"/>
          <p:nvPr/>
        </p:nvSpPr>
        <p:spPr>
          <a:xfrm>
            <a:off x="5486400" y="1600200"/>
            <a:ext cx="137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/>
              <a:t>N</a:t>
            </a:r>
            <a:endParaRPr lang="en-US" sz="7200" dirty="0"/>
          </a:p>
        </p:txBody>
      </p:sp>
      <p:sp>
        <p:nvSpPr>
          <p:cNvPr id="7" name="Plus 6"/>
          <p:cNvSpPr/>
          <p:nvPr/>
        </p:nvSpPr>
        <p:spPr>
          <a:xfrm>
            <a:off x="2362200" y="2743200"/>
            <a:ext cx="609600" cy="685800"/>
          </a:xfrm>
          <a:prstGeom prst="mathPlu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lus 8"/>
          <p:cNvSpPr/>
          <p:nvPr/>
        </p:nvSpPr>
        <p:spPr>
          <a:xfrm>
            <a:off x="3048000" y="2743200"/>
            <a:ext cx="609600" cy="685800"/>
          </a:xfrm>
          <a:prstGeom prst="mathPlu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lus 9"/>
          <p:cNvSpPr/>
          <p:nvPr/>
        </p:nvSpPr>
        <p:spPr>
          <a:xfrm>
            <a:off x="3733800" y="2743200"/>
            <a:ext cx="609600" cy="685800"/>
          </a:xfrm>
          <a:prstGeom prst="mathPlu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lus 10"/>
          <p:cNvSpPr/>
          <p:nvPr/>
        </p:nvSpPr>
        <p:spPr>
          <a:xfrm>
            <a:off x="2362200" y="3429000"/>
            <a:ext cx="609600" cy="685800"/>
          </a:xfrm>
          <a:prstGeom prst="mathPlu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lus 11"/>
          <p:cNvSpPr/>
          <p:nvPr/>
        </p:nvSpPr>
        <p:spPr>
          <a:xfrm>
            <a:off x="3733800" y="3429000"/>
            <a:ext cx="609600" cy="685800"/>
          </a:xfrm>
          <a:prstGeom prst="mathPlu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Plus 12"/>
          <p:cNvSpPr/>
          <p:nvPr/>
        </p:nvSpPr>
        <p:spPr>
          <a:xfrm>
            <a:off x="2362200" y="4038600"/>
            <a:ext cx="609600" cy="685800"/>
          </a:xfrm>
          <a:prstGeom prst="mathPlu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lus 13"/>
          <p:cNvSpPr/>
          <p:nvPr/>
        </p:nvSpPr>
        <p:spPr>
          <a:xfrm>
            <a:off x="3733800" y="4038600"/>
            <a:ext cx="609600" cy="685800"/>
          </a:xfrm>
          <a:prstGeom prst="mathPlu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lus 14"/>
          <p:cNvSpPr/>
          <p:nvPr/>
        </p:nvSpPr>
        <p:spPr>
          <a:xfrm>
            <a:off x="3048000" y="3352800"/>
            <a:ext cx="609600" cy="685800"/>
          </a:xfrm>
          <a:prstGeom prst="mathPlu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lus 15"/>
          <p:cNvSpPr/>
          <p:nvPr/>
        </p:nvSpPr>
        <p:spPr>
          <a:xfrm>
            <a:off x="3048000" y="3962400"/>
            <a:ext cx="609600" cy="685800"/>
          </a:xfrm>
          <a:prstGeom prst="mathPlu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Minus 16"/>
          <p:cNvSpPr/>
          <p:nvPr/>
        </p:nvSpPr>
        <p:spPr>
          <a:xfrm>
            <a:off x="5105400" y="2895600"/>
            <a:ext cx="609600" cy="304800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Minus 17"/>
          <p:cNvSpPr/>
          <p:nvPr/>
        </p:nvSpPr>
        <p:spPr>
          <a:xfrm>
            <a:off x="5943600" y="2895600"/>
            <a:ext cx="609600" cy="304800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Minus 18"/>
          <p:cNvSpPr/>
          <p:nvPr/>
        </p:nvSpPr>
        <p:spPr>
          <a:xfrm>
            <a:off x="6781800" y="2895600"/>
            <a:ext cx="609600" cy="304800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Minus 20"/>
          <p:cNvSpPr/>
          <p:nvPr/>
        </p:nvSpPr>
        <p:spPr>
          <a:xfrm>
            <a:off x="5181600" y="3505200"/>
            <a:ext cx="609600" cy="304800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Minus 21"/>
          <p:cNvSpPr/>
          <p:nvPr/>
        </p:nvSpPr>
        <p:spPr>
          <a:xfrm>
            <a:off x="6019800" y="3505200"/>
            <a:ext cx="609600" cy="304800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Minus 22"/>
          <p:cNvSpPr/>
          <p:nvPr/>
        </p:nvSpPr>
        <p:spPr>
          <a:xfrm>
            <a:off x="5105400" y="3505200"/>
            <a:ext cx="609600" cy="304800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Minus 23"/>
          <p:cNvSpPr/>
          <p:nvPr/>
        </p:nvSpPr>
        <p:spPr>
          <a:xfrm>
            <a:off x="6019800" y="3505200"/>
            <a:ext cx="609600" cy="304800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Minus 24"/>
          <p:cNvSpPr/>
          <p:nvPr/>
        </p:nvSpPr>
        <p:spPr>
          <a:xfrm>
            <a:off x="5105400" y="4114800"/>
            <a:ext cx="609600" cy="304800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Minus 25"/>
          <p:cNvSpPr/>
          <p:nvPr/>
        </p:nvSpPr>
        <p:spPr>
          <a:xfrm>
            <a:off x="5943600" y="4114800"/>
            <a:ext cx="609600" cy="304800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Minus 26"/>
          <p:cNvSpPr/>
          <p:nvPr/>
        </p:nvSpPr>
        <p:spPr>
          <a:xfrm>
            <a:off x="6781800" y="3505200"/>
            <a:ext cx="609600" cy="304800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Minus 27"/>
          <p:cNvSpPr/>
          <p:nvPr/>
        </p:nvSpPr>
        <p:spPr>
          <a:xfrm>
            <a:off x="4648200" y="5638800"/>
            <a:ext cx="609600" cy="304800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4572000" y="3124200"/>
            <a:ext cx="381000" cy="1588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4648200" y="3429000"/>
            <a:ext cx="381000" cy="1588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4724400" y="4114800"/>
            <a:ext cx="381000" cy="1588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4648200" y="4495800"/>
            <a:ext cx="381000" cy="1588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Left Arrow 38"/>
          <p:cNvSpPr/>
          <p:nvPr/>
        </p:nvSpPr>
        <p:spPr>
          <a:xfrm>
            <a:off x="4495800" y="3630168"/>
            <a:ext cx="533400" cy="256032"/>
          </a:xfrm>
          <a:prstGeom prst="leftArrow">
            <a:avLst/>
          </a:prstGeom>
          <a:solidFill>
            <a:schemeClr val="tx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Elbow Connector 40"/>
          <p:cNvCxnSpPr>
            <a:stCxn id="2" idx="1"/>
          </p:cNvCxnSpPr>
          <p:nvPr/>
        </p:nvCxnSpPr>
        <p:spPr>
          <a:xfrm rot="10800000" flipH="1" flipV="1">
            <a:off x="2133600" y="3657600"/>
            <a:ext cx="2133600" cy="1828800"/>
          </a:xfrm>
          <a:prstGeom prst="bentConnector3">
            <a:avLst>
              <a:gd name="adj1" fmla="val -10714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Elbow Connector 42"/>
          <p:cNvCxnSpPr>
            <a:stCxn id="2" idx="3"/>
          </p:cNvCxnSpPr>
          <p:nvPr/>
        </p:nvCxnSpPr>
        <p:spPr>
          <a:xfrm flipH="1">
            <a:off x="4419600" y="3657600"/>
            <a:ext cx="3048000" cy="1828800"/>
          </a:xfrm>
          <a:prstGeom prst="bentConnector3">
            <a:avLst>
              <a:gd name="adj1" fmla="val -75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5400000">
            <a:off x="3656806" y="5409406"/>
            <a:ext cx="914400" cy="1588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5400000">
            <a:off x="4153694" y="5447506"/>
            <a:ext cx="532606" cy="794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6" name="Plus 35"/>
          <p:cNvSpPr/>
          <p:nvPr/>
        </p:nvSpPr>
        <p:spPr>
          <a:xfrm>
            <a:off x="3505200" y="5562600"/>
            <a:ext cx="609600" cy="685800"/>
          </a:xfrm>
          <a:prstGeom prst="mathPlu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Minus 36"/>
          <p:cNvSpPr/>
          <p:nvPr/>
        </p:nvSpPr>
        <p:spPr>
          <a:xfrm>
            <a:off x="6705600" y="4114800"/>
            <a:ext cx="609600" cy="304800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1600200" y="187404"/>
            <a:ext cx="70104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6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PN-</a:t>
            </a:r>
            <a:r>
              <a:rPr lang="bn-BD" sz="66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জংশন ডায়োড </a:t>
            </a:r>
            <a:endParaRPr lang="en-US" sz="66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31214E-7 L 0.16666 -0.0055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" y="-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16185E-6 L 0.16666 -0.00554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" y="-3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89017E-7 L 0.16666 -0.0055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667 -6.35838E-7 L -0.14167 -6.35838E-7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" y="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667 0.0111 L -0.15833 0.0222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6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667 0.0111 L -0.14167 0.0111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  <p:bldP spid="17" grpId="0" animBg="1"/>
      <p:bldP spid="23" grpId="0" animBg="1"/>
      <p:bldP spid="2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33600" y="2590800"/>
            <a:ext cx="5334000" cy="2133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/>
          <p:cNvCxnSpPr>
            <a:stCxn id="2" idx="0"/>
            <a:endCxn id="2" idx="2"/>
          </p:cNvCxnSpPr>
          <p:nvPr/>
        </p:nvCxnSpPr>
        <p:spPr>
          <a:xfrm rot="16200000" flipH="1">
            <a:off x="3733800" y="3657600"/>
            <a:ext cx="2133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895600" y="1524000"/>
            <a:ext cx="1371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/>
              <a:t>P</a:t>
            </a:r>
            <a:endParaRPr lang="en-US" sz="8000" dirty="0"/>
          </a:p>
        </p:txBody>
      </p:sp>
      <p:sp>
        <p:nvSpPr>
          <p:cNvPr id="6" name="TextBox 5"/>
          <p:cNvSpPr txBox="1"/>
          <p:nvPr/>
        </p:nvSpPr>
        <p:spPr>
          <a:xfrm>
            <a:off x="5486400" y="1600200"/>
            <a:ext cx="137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/>
              <a:t>N</a:t>
            </a:r>
            <a:endParaRPr lang="en-US" sz="7200" dirty="0"/>
          </a:p>
        </p:txBody>
      </p:sp>
      <p:sp>
        <p:nvSpPr>
          <p:cNvPr id="7" name="Plus 6"/>
          <p:cNvSpPr/>
          <p:nvPr/>
        </p:nvSpPr>
        <p:spPr>
          <a:xfrm>
            <a:off x="2362200" y="2743200"/>
            <a:ext cx="609600" cy="685800"/>
          </a:xfrm>
          <a:prstGeom prst="mathPlu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lus 8"/>
          <p:cNvSpPr/>
          <p:nvPr/>
        </p:nvSpPr>
        <p:spPr>
          <a:xfrm>
            <a:off x="3048000" y="2743200"/>
            <a:ext cx="609600" cy="685800"/>
          </a:xfrm>
          <a:prstGeom prst="mathPlu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lus 9"/>
          <p:cNvSpPr/>
          <p:nvPr/>
        </p:nvSpPr>
        <p:spPr>
          <a:xfrm>
            <a:off x="3733800" y="2743200"/>
            <a:ext cx="609600" cy="685800"/>
          </a:xfrm>
          <a:prstGeom prst="mathPlu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lus 10"/>
          <p:cNvSpPr/>
          <p:nvPr/>
        </p:nvSpPr>
        <p:spPr>
          <a:xfrm>
            <a:off x="2362200" y="3429000"/>
            <a:ext cx="609600" cy="685800"/>
          </a:xfrm>
          <a:prstGeom prst="mathPlu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lus 11"/>
          <p:cNvSpPr/>
          <p:nvPr/>
        </p:nvSpPr>
        <p:spPr>
          <a:xfrm>
            <a:off x="3733800" y="3429000"/>
            <a:ext cx="609600" cy="685800"/>
          </a:xfrm>
          <a:prstGeom prst="mathPlu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Plus 12"/>
          <p:cNvSpPr/>
          <p:nvPr/>
        </p:nvSpPr>
        <p:spPr>
          <a:xfrm>
            <a:off x="2362200" y="4038600"/>
            <a:ext cx="609600" cy="685800"/>
          </a:xfrm>
          <a:prstGeom prst="mathPlu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lus 13"/>
          <p:cNvSpPr/>
          <p:nvPr/>
        </p:nvSpPr>
        <p:spPr>
          <a:xfrm>
            <a:off x="3733800" y="4038600"/>
            <a:ext cx="609600" cy="685800"/>
          </a:xfrm>
          <a:prstGeom prst="mathPlu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lus 14"/>
          <p:cNvSpPr/>
          <p:nvPr/>
        </p:nvSpPr>
        <p:spPr>
          <a:xfrm>
            <a:off x="3048000" y="3352800"/>
            <a:ext cx="609600" cy="685800"/>
          </a:xfrm>
          <a:prstGeom prst="mathPlu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lus 15"/>
          <p:cNvSpPr/>
          <p:nvPr/>
        </p:nvSpPr>
        <p:spPr>
          <a:xfrm>
            <a:off x="3048000" y="3962400"/>
            <a:ext cx="609600" cy="685800"/>
          </a:xfrm>
          <a:prstGeom prst="mathPlu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Minus 16"/>
          <p:cNvSpPr/>
          <p:nvPr/>
        </p:nvSpPr>
        <p:spPr>
          <a:xfrm>
            <a:off x="5105400" y="2895600"/>
            <a:ext cx="609600" cy="304800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Minus 17"/>
          <p:cNvSpPr/>
          <p:nvPr/>
        </p:nvSpPr>
        <p:spPr>
          <a:xfrm>
            <a:off x="5943600" y="2895600"/>
            <a:ext cx="609600" cy="304800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Minus 18"/>
          <p:cNvSpPr/>
          <p:nvPr/>
        </p:nvSpPr>
        <p:spPr>
          <a:xfrm>
            <a:off x="6781800" y="2895600"/>
            <a:ext cx="609600" cy="304800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Minus 20"/>
          <p:cNvSpPr/>
          <p:nvPr/>
        </p:nvSpPr>
        <p:spPr>
          <a:xfrm>
            <a:off x="5181600" y="3505200"/>
            <a:ext cx="609600" cy="304800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Minus 21"/>
          <p:cNvSpPr/>
          <p:nvPr/>
        </p:nvSpPr>
        <p:spPr>
          <a:xfrm>
            <a:off x="6019800" y="3505200"/>
            <a:ext cx="609600" cy="304800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Minus 22"/>
          <p:cNvSpPr/>
          <p:nvPr/>
        </p:nvSpPr>
        <p:spPr>
          <a:xfrm>
            <a:off x="5105400" y="3505200"/>
            <a:ext cx="609600" cy="304800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Minus 23"/>
          <p:cNvSpPr/>
          <p:nvPr/>
        </p:nvSpPr>
        <p:spPr>
          <a:xfrm>
            <a:off x="6019800" y="3505200"/>
            <a:ext cx="609600" cy="304800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Minus 24"/>
          <p:cNvSpPr/>
          <p:nvPr/>
        </p:nvSpPr>
        <p:spPr>
          <a:xfrm>
            <a:off x="5105400" y="4114800"/>
            <a:ext cx="609600" cy="304800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Minus 25"/>
          <p:cNvSpPr/>
          <p:nvPr/>
        </p:nvSpPr>
        <p:spPr>
          <a:xfrm>
            <a:off x="5943600" y="4114800"/>
            <a:ext cx="609600" cy="304800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Minus 26"/>
          <p:cNvSpPr/>
          <p:nvPr/>
        </p:nvSpPr>
        <p:spPr>
          <a:xfrm>
            <a:off x="6781800" y="3505200"/>
            <a:ext cx="609600" cy="304800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Minus 27"/>
          <p:cNvSpPr/>
          <p:nvPr/>
        </p:nvSpPr>
        <p:spPr>
          <a:xfrm>
            <a:off x="6705600" y="4114800"/>
            <a:ext cx="609600" cy="304800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Elbow Connector 40"/>
          <p:cNvCxnSpPr>
            <a:stCxn id="2" idx="1"/>
          </p:cNvCxnSpPr>
          <p:nvPr/>
        </p:nvCxnSpPr>
        <p:spPr>
          <a:xfrm rot="10800000" flipH="1" flipV="1">
            <a:off x="2133600" y="3657600"/>
            <a:ext cx="2133600" cy="1828800"/>
          </a:xfrm>
          <a:prstGeom prst="bentConnector3">
            <a:avLst>
              <a:gd name="adj1" fmla="val -10714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Elbow Connector 42"/>
          <p:cNvCxnSpPr>
            <a:stCxn id="2" idx="3"/>
          </p:cNvCxnSpPr>
          <p:nvPr/>
        </p:nvCxnSpPr>
        <p:spPr>
          <a:xfrm flipH="1">
            <a:off x="4419600" y="3657600"/>
            <a:ext cx="3048000" cy="1828800"/>
          </a:xfrm>
          <a:prstGeom prst="bentConnector3">
            <a:avLst>
              <a:gd name="adj1" fmla="val -75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5400000">
            <a:off x="3581400" y="5486400"/>
            <a:ext cx="914400" cy="1588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5400000">
            <a:off x="4229894" y="5524500"/>
            <a:ext cx="532606" cy="794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5" name="Plus 54"/>
          <p:cNvSpPr/>
          <p:nvPr/>
        </p:nvSpPr>
        <p:spPr>
          <a:xfrm>
            <a:off x="3276600" y="5562600"/>
            <a:ext cx="609600" cy="685800"/>
          </a:xfrm>
          <a:prstGeom prst="mathPlu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Minus 55"/>
          <p:cNvSpPr/>
          <p:nvPr/>
        </p:nvSpPr>
        <p:spPr>
          <a:xfrm>
            <a:off x="4800600" y="5562600"/>
            <a:ext cx="609600" cy="304800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/>
          <p:cNvSpPr txBox="1"/>
          <p:nvPr/>
        </p:nvSpPr>
        <p:spPr>
          <a:xfrm>
            <a:off x="1905000" y="228600"/>
            <a:ext cx="533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ফরোয়ার্ড  বায়াস </a:t>
            </a:r>
            <a:endParaRPr lang="en-US" sz="8000" dirty="0"/>
          </a:p>
        </p:txBody>
      </p:sp>
      <p:sp>
        <p:nvSpPr>
          <p:cNvPr id="58" name="Minus 57"/>
          <p:cNvSpPr/>
          <p:nvPr/>
        </p:nvSpPr>
        <p:spPr>
          <a:xfrm>
            <a:off x="8077200" y="5334000"/>
            <a:ext cx="609600" cy="304800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Minus 58"/>
          <p:cNvSpPr/>
          <p:nvPr/>
        </p:nvSpPr>
        <p:spPr>
          <a:xfrm>
            <a:off x="7848600" y="2971800"/>
            <a:ext cx="609600" cy="304800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Plus 59"/>
          <p:cNvSpPr/>
          <p:nvPr/>
        </p:nvSpPr>
        <p:spPr>
          <a:xfrm>
            <a:off x="1066800" y="5105400"/>
            <a:ext cx="609600" cy="685800"/>
          </a:xfrm>
          <a:prstGeom prst="mathPlu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Plus 60"/>
          <p:cNvSpPr/>
          <p:nvPr/>
        </p:nvSpPr>
        <p:spPr>
          <a:xfrm>
            <a:off x="1295400" y="2971800"/>
            <a:ext cx="609600" cy="685800"/>
          </a:xfrm>
          <a:prstGeom prst="mathPlu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5.78035E-8 L 0.35 5.78035E-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4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95  E" pathEditMode="relative" ptsTypes="">
                                      <p:cBhvr>
                                        <p:cTn id="9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35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2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1665 L -0.23334 -0.01665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3 0.04995 L 0.00833 -0.26081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24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6" grpId="0" animBg="1"/>
      <p:bldP spid="57" grpId="0"/>
      <p:bldP spid="58" grpId="0" animBg="1"/>
      <p:bldP spid="59" grpId="0" animBg="1"/>
      <p:bldP spid="60" grpId="0" animBg="1"/>
      <p:bldP spid="6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33600" y="2590800"/>
            <a:ext cx="5334000" cy="21336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/>
          <p:cNvCxnSpPr>
            <a:stCxn id="2" idx="0"/>
            <a:endCxn id="2" idx="2"/>
          </p:cNvCxnSpPr>
          <p:nvPr/>
        </p:nvCxnSpPr>
        <p:spPr>
          <a:xfrm rot="16200000" flipH="1">
            <a:off x="3733800" y="3657600"/>
            <a:ext cx="2133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895600" y="1524000"/>
            <a:ext cx="1371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/>
              <a:t>P</a:t>
            </a:r>
            <a:endParaRPr lang="en-US" sz="8000" dirty="0"/>
          </a:p>
        </p:txBody>
      </p:sp>
      <p:sp>
        <p:nvSpPr>
          <p:cNvPr id="6" name="TextBox 5"/>
          <p:cNvSpPr txBox="1"/>
          <p:nvPr/>
        </p:nvSpPr>
        <p:spPr>
          <a:xfrm>
            <a:off x="5486400" y="1600200"/>
            <a:ext cx="137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/>
              <a:t>N</a:t>
            </a:r>
            <a:endParaRPr lang="en-US" sz="7200" dirty="0"/>
          </a:p>
        </p:txBody>
      </p:sp>
      <p:sp>
        <p:nvSpPr>
          <p:cNvPr id="7" name="Plus 6"/>
          <p:cNvSpPr/>
          <p:nvPr/>
        </p:nvSpPr>
        <p:spPr>
          <a:xfrm>
            <a:off x="2362200" y="2743200"/>
            <a:ext cx="609600" cy="685800"/>
          </a:xfrm>
          <a:prstGeom prst="mathPlu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lus 8"/>
          <p:cNvSpPr/>
          <p:nvPr/>
        </p:nvSpPr>
        <p:spPr>
          <a:xfrm>
            <a:off x="3048000" y="2743200"/>
            <a:ext cx="609600" cy="685800"/>
          </a:xfrm>
          <a:prstGeom prst="mathPlu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lus 9"/>
          <p:cNvSpPr/>
          <p:nvPr/>
        </p:nvSpPr>
        <p:spPr>
          <a:xfrm>
            <a:off x="3733800" y="2743200"/>
            <a:ext cx="609600" cy="685800"/>
          </a:xfrm>
          <a:prstGeom prst="mathPlu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Plus 10"/>
          <p:cNvSpPr/>
          <p:nvPr/>
        </p:nvSpPr>
        <p:spPr>
          <a:xfrm>
            <a:off x="2362200" y="3429000"/>
            <a:ext cx="609600" cy="685800"/>
          </a:xfrm>
          <a:prstGeom prst="mathPlu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lus 11"/>
          <p:cNvSpPr/>
          <p:nvPr/>
        </p:nvSpPr>
        <p:spPr>
          <a:xfrm>
            <a:off x="3733800" y="3429000"/>
            <a:ext cx="609600" cy="685800"/>
          </a:xfrm>
          <a:prstGeom prst="mathPlu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Plus 12"/>
          <p:cNvSpPr/>
          <p:nvPr/>
        </p:nvSpPr>
        <p:spPr>
          <a:xfrm>
            <a:off x="2362200" y="4038600"/>
            <a:ext cx="609600" cy="685800"/>
          </a:xfrm>
          <a:prstGeom prst="mathPlu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lus 13"/>
          <p:cNvSpPr/>
          <p:nvPr/>
        </p:nvSpPr>
        <p:spPr>
          <a:xfrm>
            <a:off x="3733800" y="4038600"/>
            <a:ext cx="609600" cy="685800"/>
          </a:xfrm>
          <a:prstGeom prst="mathPlu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lus 14"/>
          <p:cNvSpPr/>
          <p:nvPr/>
        </p:nvSpPr>
        <p:spPr>
          <a:xfrm>
            <a:off x="3048000" y="3352800"/>
            <a:ext cx="609600" cy="685800"/>
          </a:xfrm>
          <a:prstGeom prst="mathPlu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lus 15"/>
          <p:cNvSpPr/>
          <p:nvPr/>
        </p:nvSpPr>
        <p:spPr>
          <a:xfrm>
            <a:off x="3048000" y="3962400"/>
            <a:ext cx="609600" cy="685800"/>
          </a:xfrm>
          <a:prstGeom prst="mathPlu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Minus 16"/>
          <p:cNvSpPr/>
          <p:nvPr/>
        </p:nvSpPr>
        <p:spPr>
          <a:xfrm>
            <a:off x="5105400" y="2895600"/>
            <a:ext cx="609600" cy="304800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Minus 17"/>
          <p:cNvSpPr/>
          <p:nvPr/>
        </p:nvSpPr>
        <p:spPr>
          <a:xfrm>
            <a:off x="5943600" y="2895600"/>
            <a:ext cx="609600" cy="304800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Minus 18"/>
          <p:cNvSpPr/>
          <p:nvPr/>
        </p:nvSpPr>
        <p:spPr>
          <a:xfrm>
            <a:off x="6781800" y="2895600"/>
            <a:ext cx="609600" cy="304800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Minus 21"/>
          <p:cNvSpPr/>
          <p:nvPr/>
        </p:nvSpPr>
        <p:spPr>
          <a:xfrm>
            <a:off x="6019800" y="3505200"/>
            <a:ext cx="609600" cy="304800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Minus 22"/>
          <p:cNvSpPr/>
          <p:nvPr/>
        </p:nvSpPr>
        <p:spPr>
          <a:xfrm>
            <a:off x="5105400" y="3505200"/>
            <a:ext cx="609600" cy="304800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Minus 23"/>
          <p:cNvSpPr/>
          <p:nvPr/>
        </p:nvSpPr>
        <p:spPr>
          <a:xfrm>
            <a:off x="6019800" y="3505200"/>
            <a:ext cx="609600" cy="304800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Minus 24"/>
          <p:cNvSpPr/>
          <p:nvPr/>
        </p:nvSpPr>
        <p:spPr>
          <a:xfrm>
            <a:off x="5105400" y="4114800"/>
            <a:ext cx="609600" cy="304800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Minus 25"/>
          <p:cNvSpPr/>
          <p:nvPr/>
        </p:nvSpPr>
        <p:spPr>
          <a:xfrm>
            <a:off x="5943600" y="4114800"/>
            <a:ext cx="609600" cy="304800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Minus 26"/>
          <p:cNvSpPr/>
          <p:nvPr/>
        </p:nvSpPr>
        <p:spPr>
          <a:xfrm>
            <a:off x="6781800" y="3505200"/>
            <a:ext cx="609600" cy="304800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Minus 27"/>
          <p:cNvSpPr/>
          <p:nvPr/>
        </p:nvSpPr>
        <p:spPr>
          <a:xfrm>
            <a:off x="3429000" y="5638800"/>
            <a:ext cx="609600" cy="304800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Elbow Connector 40"/>
          <p:cNvCxnSpPr>
            <a:stCxn id="2" idx="1"/>
          </p:cNvCxnSpPr>
          <p:nvPr/>
        </p:nvCxnSpPr>
        <p:spPr>
          <a:xfrm rot="10800000" flipH="1" flipV="1">
            <a:off x="2133600" y="3657600"/>
            <a:ext cx="2133600" cy="1828800"/>
          </a:xfrm>
          <a:prstGeom prst="bentConnector3">
            <a:avLst>
              <a:gd name="adj1" fmla="val -10714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Elbow Connector 42"/>
          <p:cNvCxnSpPr>
            <a:stCxn id="2" idx="3"/>
          </p:cNvCxnSpPr>
          <p:nvPr/>
        </p:nvCxnSpPr>
        <p:spPr>
          <a:xfrm flipH="1">
            <a:off x="4419600" y="3657600"/>
            <a:ext cx="3048000" cy="1828800"/>
          </a:xfrm>
          <a:prstGeom prst="bentConnector3">
            <a:avLst>
              <a:gd name="adj1" fmla="val -75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5400000">
            <a:off x="4115594" y="5485606"/>
            <a:ext cx="914400" cy="1588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5400000">
            <a:off x="4001294" y="5523706"/>
            <a:ext cx="532606" cy="794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6" name="Plus 35"/>
          <p:cNvSpPr/>
          <p:nvPr/>
        </p:nvSpPr>
        <p:spPr>
          <a:xfrm>
            <a:off x="4648200" y="5562600"/>
            <a:ext cx="609600" cy="685800"/>
          </a:xfrm>
          <a:prstGeom prst="mathPlu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Minus 36"/>
          <p:cNvSpPr/>
          <p:nvPr/>
        </p:nvSpPr>
        <p:spPr>
          <a:xfrm>
            <a:off x="6705600" y="4114800"/>
            <a:ext cx="609600" cy="304800"/>
          </a:xfrm>
          <a:prstGeom prst="mathMinus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2362200" y="76200"/>
            <a:ext cx="6096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9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রিভার্স বায়াস </a:t>
            </a:r>
            <a:endParaRPr lang="en-US" sz="9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31214E-7 L -0.21667 0.0055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8" y="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16185E-6 L -0.21667 0.00555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8" y="3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89017E-7 L -0.20834 -0.0055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7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  <p:bldP spid="17" grpId="0" animBg="1"/>
      <p:bldP spid="23" grpId="0" animBg="1"/>
      <p:bldP spid="25" grpId="0" animBg="1"/>
      <p:bldP spid="3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eft-Right Arrow 1"/>
          <p:cNvSpPr/>
          <p:nvPr/>
        </p:nvSpPr>
        <p:spPr>
          <a:xfrm>
            <a:off x="838200" y="0"/>
            <a:ext cx="7772400" cy="28194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743200" y="609600"/>
            <a:ext cx="4495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800" dirty="0" smtClean="0">
                <a:latin typeface="NikoshBAN" pitchFamily="2" charset="0"/>
                <a:cs typeface="NikoshBAN" pitchFamily="2" charset="0"/>
              </a:rPr>
              <a:t>দলীয় কাজঃ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ounded Rectangular Callout 3"/>
          <p:cNvSpPr/>
          <p:nvPr/>
        </p:nvSpPr>
        <p:spPr>
          <a:xfrm>
            <a:off x="6477000" y="3048000"/>
            <a:ext cx="2133600" cy="2667000"/>
          </a:xfrm>
          <a:prstGeom prst="wedgeRoundRectCallou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477000" y="3276600"/>
            <a:ext cx="22098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অর্ধপরিবাহী গুলোর </a:t>
            </a:r>
          </a:p>
          <a:p>
            <a:r>
              <a:rPr lang="bn-BD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ধর্ম লিখ।</a:t>
            </a:r>
          </a:p>
          <a:p>
            <a:endParaRPr lang="en-US" sz="4400" dirty="0"/>
          </a:p>
        </p:txBody>
      </p:sp>
      <p:sp>
        <p:nvSpPr>
          <p:cNvPr id="7" name="Rounded Rectangular Callout 6"/>
          <p:cNvSpPr/>
          <p:nvPr/>
        </p:nvSpPr>
        <p:spPr>
          <a:xfrm>
            <a:off x="1447800" y="2971800"/>
            <a:ext cx="2133600" cy="2667000"/>
          </a:xfrm>
          <a:prstGeom prst="wedgeRoundRectCallou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600200" y="3200400"/>
            <a:ext cx="1981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চিত্র একে বায়াসিং দেখাও। 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050" name="Picture 2" descr="C:\Documents and Settings\Lab 47\My Documents\My Pictures\New Folder (2)\Bubbles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42975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6" grpId="0"/>
      <p:bldP spid="7" grpId="0" animBg="1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2209800" y="304800"/>
            <a:ext cx="4419600" cy="1752600"/>
          </a:xfrm>
          <a:prstGeom prst="horizontalScroll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667000" y="304800"/>
            <a:ext cx="3962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মূল্যায়নঃ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1219200" y="30480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09800" y="2920425"/>
            <a:ext cx="5715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ডায়োড কিভাবে গঠিত হয়?</a:t>
            </a:r>
            <a:endParaRPr lang="en-US" sz="48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1219200" y="39624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209800" y="3887450"/>
            <a:ext cx="6934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রিভার্স </a:t>
            </a:r>
            <a:r>
              <a:rPr lang="bn-BD" sz="4400" dirty="0" smtClean="0">
                <a:solidFill>
                  <a:schemeClr val="accent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বায়াসে ঘাটতি স্তর বেশী হয় কেন?  </a:t>
            </a:r>
            <a:endParaRPr lang="en-US" sz="44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026" name="Picture 2" descr="C:\Documents and Settings\Lab 47\My Documents\My Pictures\New Folder (2)\Bubbles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625" y="0"/>
            <a:ext cx="942975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5" grpId="0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2362200" y="381000"/>
            <a:ext cx="4800600" cy="1905000"/>
          </a:xfrm>
          <a:prstGeom prst="horizontalScroll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667000" y="685800"/>
            <a:ext cx="4343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বাড়ির কাজঃ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00200" y="2743200"/>
            <a:ext cx="8001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N-</a:t>
            </a:r>
            <a:r>
              <a:rPr lang="en-US" sz="7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টাইপ</a:t>
            </a:r>
            <a:r>
              <a:rPr lang="en-US" sz="7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7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ও </a:t>
            </a:r>
            <a:r>
              <a:rPr lang="en-US" sz="7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P-</a:t>
            </a:r>
            <a:r>
              <a:rPr lang="en-US" sz="7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টাইপ</a:t>
            </a:r>
            <a:r>
              <a:rPr lang="en-US" sz="7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bn-BD" sz="7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অর্ধপরিবাহীর তুলনামূলক আলোচনা । </a:t>
            </a:r>
            <a:endParaRPr lang="en-US" sz="7200" dirty="0"/>
          </a:p>
        </p:txBody>
      </p:sp>
      <p:sp>
        <p:nvSpPr>
          <p:cNvPr id="6" name="Curved Right Arrow 5"/>
          <p:cNvSpPr/>
          <p:nvPr/>
        </p:nvSpPr>
        <p:spPr>
          <a:xfrm>
            <a:off x="1066800" y="2667000"/>
            <a:ext cx="609600" cy="5334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026" name="Picture 2" descr="C:\Documents and Settings\Lab 47\My Documents\My Pictures\New Folder (2)\Bubbles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42975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Lab 47\My Documents\My Pictures\New Folder (2)\Bubbles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42975" cy="6858000"/>
          </a:xfrm>
          <a:prstGeom prst="rect">
            <a:avLst/>
          </a:prstGeom>
          <a:noFill/>
        </p:spPr>
      </p:pic>
      <p:pic>
        <p:nvPicPr>
          <p:cNvPr id="3075" name="Picture 3" descr="C:\Documents and Settings\Lab 47\My Documents\My Pictures\New Folder (2)\Teacher_4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00" y="533400"/>
            <a:ext cx="3048000" cy="51816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886200" y="3276601"/>
            <a:ext cx="5257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আর কোন প্রশ্ন ?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repeatCount="300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295400"/>
            <a:ext cx="80772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dirty="0" smtClean="0">
                <a:solidFill>
                  <a:srgbClr val="7030A0"/>
                </a:solidFill>
              </a:rPr>
              <a:t>THANKS </a:t>
            </a:r>
            <a:r>
              <a:rPr lang="en-US" sz="13800" dirty="0" smtClean="0"/>
              <a:t> </a:t>
            </a:r>
            <a:r>
              <a:rPr lang="en-US" sz="13800" dirty="0" smtClean="0">
                <a:solidFill>
                  <a:srgbClr val="FF0000"/>
                </a:solidFill>
              </a:rPr>
              <a:t>TO ALL</a:t>
            </a:r>
            <a:endParaRPr lang="en-US" sz="13800" dirty="0">
              <a:solidFill>
                <a:srgbClr val="FF0000"/>
              </a:solidFill>
            </a:endParaRPr>
          </a:p>
        </p:txBody>
      </p:sp>
      <p:pic>
        <p:nvPicPr>
          <p:cNvPr id="11266" name="Picture 2" descr="C:\Documents and Settings\Lab 47\My Documents\My Pictures\New Folder (2)\Bubbles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42975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Documents and Settings\Lab 47\My Documents\My Pictures\New Folder (2)\c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86200" y="0"/>
            <a:ext cx="1371600" cy="1981200"/>
          </a:xfrm>
          <a:prstGeom prst="rect">
            <a:avLst/>
          </a:prstGeom>
          <a:noFill/>
        </p:spPr>
      </p:pic>
      <p:pic>
        <p:nvPicPr>
          <p:cNvPr id="1029" name="Picture 5" descr="C:\Documents and Settings\Lab 47\My Documents\My Pictures\New Folder (2)\e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24800" y="0"/>
            <a:ext cx="1219200" cy="1981200"/>
          </a:xfrm>
          <a:prstGeom prst="rect">
            <a:avLst/>
          </a:prstGeom>
          <a:noFill/>
        </p:spPr>
      </p:pic>
      <p:pic>
        <p:nvPicPr>
          <p:cNvPr id="1032" name="Picture 8" descr="C:\Documents and Settings\Lab 47\My Documents\My Pictures\New Folder (2)\o.gif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181600" y="0"/>
            <a:ext cx="1371600" cy="1981200"/>
          </a:xfrm>
          <a:prstGeom prst="rect">
            <a:avLst/>
          </a:prstGeom>
          <a:noFill/>
        </p:spPr>
      </p:pic>
      <p:pic>
        <p:nvPicPr>
          <p:cNvPr id="1034" name="Picture 10" descr="C:\Documents and Settings\Lab 47\My Documents\My Pictures\New Folder (2)\w.gif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0"/>
            <a:ext cx="1219200" cy="1981200"/>
          </a:xfrm>
          <a:prstGeom prst="rect">
            <a:avLst/>
          </a:prstGeom>
          <a:noFill/>
        </p:spPr>
      </p:pic>
      <p:pic>
        <p:nvPicPr>
          <p:cNvPr id="1036" name="Picture 12" descr="C:\Documents and Settings\Lab 47\My Documents\My Pictures\New Folder (2)\e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19200" y="0"/>
            <a:ext cx="1219200" cy="1981200"/>
          </a:xfrm>
          <a:prstGeom prst="rect">
            <a:avLst/>
          </a:prstGeom>
          <a:noFill/>
        </p:spPr>
      </p:pic>
      <p:pic>
        <p:nvPicPr>
          <p:cNvPr id="1038" name="Picture 14" descr="C:\Documents and Settings\Lab 47\My Documents\My Pictures\New Folder (2)\m.gif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553200" y="0"/>
            <a:ext cx="1371600" cy="1981200"/>
          </a:xfrm>
          <a:prstGeom prst="rect">
            <a:avLst/>
          </a:prstGeom>
          <a:noFill/>
        </p:spPr>
      </p:pic>
      <p:pic>
        <p:nvPicPr>
          <p:cNvPr id="1040" name="Picture 16" descr="C:\Documents and Settings\Lab 47\My Documents\My Pictures\New Folder (2)\l.gif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362200" y="0"/>
            <a:ext cx="1295400" cy="1981200"/>
          </a:xfrm>
          <a:prstGeom prst="rect">
            <a:avLst/>
          </a:prstGeom>
          <a:noFill/>
        </p:spPr>
      </p:pic>
      <p:sp>
        <p:nvSpPr>
          <p:cNvPr id="18" name="TextBox 17"/>
          <p:cNvSpPr txBox="1"/>
          <p:nvPr/>
        </p:nvSpPr>
        <p:spPr>
          <a:xfrm>
            <a:off x="0" y="1752600"/>
            <a:ext cx="9144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smtClean="0">
                <a:solidFill>
                  <a:schemeClr val="accent2">
                    <a:lumMod val="50000"/>
                  </a:schemeClr>
                </a:solidFill>
              </a:rPr>
              <a:t>TO MY PRESENTATION</a:t>
            </a:r>
          </a:p>
          <a:p>
            <a:r>
              <a:rPr lang="en-US" sz="4800" dirty="0" smtClean="0">
                <a:solidFill>
                  <a:srgbClr val="002060"/>
                </a:solidFill>
              </a:rPr>
              <a:t>MD. SHOBHAN</a:t>
            </a:r>
          </a:p>
          <a:p>
            <a:r>
              <a:rPr lang="en-US" sz="4800" b="1" dirty="0" smtClean="0">
                <a:solidFill>
                  <a:schemeClr val="bg2">
                    <a:lumMod val="10000"/>
                  </a:schemeClr>
                </a:solidFill>
              </a:rPr>
              <a:t>LECTURER,DEPART OF PHYSICS</a:t>
            </a:r>
          </a:p>
          <a:p>
            <a:r>
              <a:rPr lang="en-US" sz="4800" b="1" dirty="0" smtClean="0">
                <a:solidFill>
                  <a:schemeClr val="bg2">
                    <a:lumMod val="10000"/>
                  </a:schemeClr>
                </a:solidFill>
              </a:rPr>
              <a:t>MILESTONE COLLEGE, DHAKA</a:t>
            </a:r>
            <a:endParaRPr lang="en-US" sz="4800" b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split orient="vert"/>
    <p:sndAc>
      <p:stSnd>
        <p:snd r:embed="rId2" name="suction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066800"/>
            <a:ext cx="9144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ত্রয়োবিংশ</a:t>
            </a:r>
            <a:r>
              <a:rPr lang="bn-BD" sz="8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bn-BD" sz="8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অধ্যায়</a:t>
            </a:r>
          </a:p>
          <a:p>
            <a:r>
              <a:rPr lang="bn-BD" sz="8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ইলেকট্রনিক্স</a:t>
            </a:r>
          </a:p>
          <a:p>
            <a:r>
              <a:rPr lang="bn-BD" sz="8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নবম  শ্রেণী</a:t>
            </a:r>
            <a:endParaRPr lang="en-US" sz="88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42" name="Picture 2" descr="C:\Documents and Settings\Lab 47\My Documents\My Pictures\New Folder (2)\Bubbles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42975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split/>
    <p:sndAc>
      <p:stSnd>
        <p:snd r:embed="rId2" name="suction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rizontal Scroll 2"/>
          <p:cNvSpPr/>
          <p:nvPr/>
        </p:nvSpPr>
        <p:spPr>
          <a:xfrm>
            <a:off x="2286000" y="152400"/>
            <a:ext cx="4876800" cy="2209800"/>
          </a:xfrm>
          <a:prstGeom prst="horizontalScroll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43200" y="563940"/>
            <a:ext cx="5943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শিখন ফলঃ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Curved Right Arrow 5"/>
          <p:cNvSpPr/>
          <p:nvPr/>
        </p:nvSpPr>
        <p:spPr>
          <a:xfrm>
            <a:off x="228600" y="2895600"/>
            <a:ext cx="381000" cy="45415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Curved Right Arrow 6"/>
          <p:cNvSpPr/>
          <p:nvPr/>
        </p:nvSpPr>
        <p:spPr>
          <a:xfrm>
            <a:off x="228600" y="3581400"/>
            <a:ext cx="381000" cy="45415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Curved Right Arrow 7"/>
          <p:cNvSpPr/>
          <p:nvPr/>
        </p:nvSpPr>
        <p:spPr>
          <a:xfrm>
            <a:off x="228600" y="4267200"/>
            <a:ext cx="381000" cy="45415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Curved Right Arrow 8"/>
          <p:cNvSpPr/>
          <p:nvPr/>
        </p:nvSpPr>
        <p:spPr>
          <a:xfrm>
            <a:off x="228600" y="4956048"/>
            <a:ext cx="381000" cy="45415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85800" y="2971800"/>
            <a:ext cx="845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অর্ধপরিবাহী ও তার প্রকারভেদ করতে পারবে।</a:t>
            </a:r>
            <a:endParaRPr lang="en-US" sz="40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62000" y="3657600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N-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টাইপ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ও 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P-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টাইপ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bn-BD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অর্ধপরিবাহী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bn-BD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বলতে  পারবে।</a:t>
            </a:r>
            <a:endParaRPr lang="en-US" sz="3600" dirty="0">
              <a:solidFill>
                <a:srgbClr val="0070C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5800" y="4245114"/>
            <a:ext cx="7315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NikoshBAN" pitchFamily="2" charset="0"/>
                <a:cs typeface="NikoshBAN" pitchFamily="2" charset="0"/>
              </a:rPr>
              <a:t>PN-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জংশন ডায়োড ব্যাখ্যা করতে পারবে।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85800" y="4953000"/>
            <a:ext cx="777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ফরোয়ার্ড ও রিভার্স বায়াস  ব্যাখ্যা করতে  পারবে।</a:t>
            </a:r>
            <a:endParaRPr lang="en-US" sz="36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11" grpId="0"/>
      <p:bldP spid="12" grpId="0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Lab 47\My Documents\My Pictures\New Folder (2)\CAVAFAF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1295400"/>
            <a:ext cx="5029200" cy="4724400"/>
          </a:xfrm>
          <a:prstGeom prst="rect">
            <a:avLst/>
          </a:prstGeom>
          <a:noFill/>
        </p:spPr>
      </p:pic>
      <p:pic>
        <p:nvPicPr>
          <p:cNvPr id="6147" name="Picture 3" descr="C:\Documents and Settings\Lab 47\My Documents\My Pictures\New Folder (2)\CA2B89U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609600"/>
            <a:ext cx="2428875" cy="2514600"/>
          </a:xfrm>
          <a:prstGeom prst="rect">
            <a:avLst/>
          </a:prstGeom>
          <a:noFill/>
        </p:spPr>
      </p:pic>
      <p:pic>
        <p:nvPicPr>
          <p:cNvPr id="6148" name="Picture 4" descr="C:\Documents and Settings\Lab 47\My Documents\My Pictures\New Folder (2)\CA5Z3D7H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105400"/>
            <a:ext cx="2971800" cy="1752600"/>
          </a:xfrm>
          <a:prstGeom prst="rect">
            <a:avLst/>
          </a:prstGeom>
          <a:noFill/>
        </p:spPr>
      </p:pic>
      <p:pic>
        <p:nvPicPr>
          <p:cNvPr id="6149" name="Picture 5" descr="C:\Documents and Settings\Lab 47\My Documents\My Pictures\New Folder (2)\CAOQ4TC1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86600" y="4876800"/>
            <a:ext cx="2057400" cy="1981200"/>
          </a:xfrm>
          <a:prstGeom prst="rect">
            <a:avLst/>
          </a:prstGeom>
          <a:noFill/>
        </p:spPr>
      </p:pic>
      <p:pic>
        <p:nvPicPr>
          <p:cNvPr id="6150" name="Picture 6" descr="C:\Documents and Settings\Lab 47\My Documents\My Pictures\New Folder (2)\CAQFRG90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19800" y="609600"/>
            <a:ext cx="2667000" cy="20574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143000" y="3048000"/>
            <a:ext cx="1676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 smtClean="0"/>
              <a:t>si</a:t>
            </a:r>
            <a:endParaRPr lang="en-US" sz="6600" dirty="0"/>
          </a:p>
        </p:txBody>
      </p:sp>
      <p:sp>
        <p:nvSpPr>
          <p:cNvPr id="10" name="TextBox 9"/>
          <p:cNvSpPr txBox="1"/>
          <p:nvPr/>
        </p:nvSpPr>
        <p:spPr>
          <a:xfrm>
            <a:off x="3048000" y="5486400"/>
            <a:ext cx="1676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 smtClean="0"/>
              <a:t>si</a:t>
            </a:r>
            <a:endParaRPr lang="en-US" sz="6600" dirty="0"/>
          </a:p>
        </p:txBody>
      </p:sp>
      <p:sp>
        <p:nvSpPr>
          <p:cNvPr id="11" name="TextBox 10"/>
          <p:cNvSpPr txBox="1"/>
          <p:nvPr/>
        </p:nvSpPr>
        <p:spPr>
          <a:xfrm>
            <a:off x="6858000" y="2438400"/>
            <a:ext cx="1676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 smtClean="0"/>
              <a:t>Ge</a:t>
            </a:r>
            <a:endParaRPr lang="en-US" sz="6600" dirty="0"/>
          </a:p>
        </p:txBody>
      </p:sp>
      <p:sp>
        <p:nvSpPr>
          <p:cNvPr id="12" name="TextBox 11"/>
          <p:cNvSpPr txBox="1"/>
          <p:nvPr/>
        </p:nvSpPr>
        <p:spPr>
          <a:xfrm>
            <a:off x="5715000" y="5750004"/>
            <a:ext cx="1676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 smtClean="0"/>
              <a:t>Ge</a:t>
            </a:r>
            <a:endParaRPr lang="en-US" sz="6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Lab 47\My Documents\My Pictures\New Folder\cvsdv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828800"/>
            <a:ext cx="6019800" cy="38862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590800" y="304800"/>
            <a:ext cx="4114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অর্ধপরিবাহী</a:t>
            </a:r>
            <a:endParaRPr lang="en-US" sz="8000" dirty="0"/>
          </a:p>
        </p:txBody>
      </p:sp>
      <p:sp>
        <p:nvSpPr>
          <p:cNvPr id="4" name="Oval 3"/>
          <p:cNvSpPr/>
          <p:nvPr/>
        </p:nvSpPr>
        <p:spPr>
          <a:xfrm>
            <a:off x="2514600" y="2209800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SI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962400" y="2133600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486400" y="2209800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562600" y="3276600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038600" y="3276600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514600" y="3276600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114800" y="4495800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2590800" y="4495800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562600" y="4419600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667000" y="24384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038600" y="2362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15000" y="24384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715000" y="3505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114800" y="34290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667000" y="3505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743200" y="4648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267200" y="4648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638800" y="4648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00" name="Picture 4" descr="C:\Documents and Settings\Lab 47\My Documents\My Pictures\New Folder (2)\Bubbles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42975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Lab 47\My Documents\My Pictures\New Folder\cvsdv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828800"/>
            <a:ext cx="6019800" cy="38862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981200" y="304800"/>
            <a:ext cx="6705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শুদ্ধ অর্ধপরিবাহী</a:t>
            </a:r>
            <a:endParaRPr lang="en-US" sz="8000" dirty="0"/>
          </a:p>
        </p:txBody>
      </p:sp>
      <p:sp>
        <p:nvSpPr>
          <p:cNvPr id="4" name="Oval 3"/>
          <p:cNvSpPr/>
          <p:nvPr/>
        </p:nvSpPr>
        <p:spPr>
          <a:xfrm>
            <a:off x="2514600" y="2209800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SI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962400" y="2133600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486400" y="2209800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562600" y="3276600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038600" y="3276600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514600" y="3276600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114800" y="4495800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2590800" y="4495800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562600" y="4419600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667000" y="24384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038600" y="2362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15000" y="24384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715000" y="3505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191000" y="34290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667000" y="3505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743200" y="4648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267200" y="4648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638800" y="4648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8" name="Picture 2" descr="C:\Documents and Settings\Lab 47\My Documents\My Pictures\New Folder (2)\Bubbles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42975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Lab 47\My Documents\My Pictures\New Folder\cvsdv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828800"/>
            <a:ext cx="6019800" cy="38862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981200" y="304800"/>
            <a:ext cx="6705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অশুদ্ধ অর্ধপরিবাহী</a:t>
            </a:r>
            <a:endParaRPr lang="en-US" sz="8000" dirty="0"/>
          </a:p>
        </p:txBody>
      </p:sp>
      <p:sp>
        <p:nvSpPr>
          <p:cNvPr id="4" name="Oval 3"/>
          <p:cNvSpPr/>
          <p:nvPr/>
        </p:nvSpPr>
        <p:spPr>
          <a:xfrm>
            <a:off x="2514600" y="2209800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SI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962400" y="2133600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486400" y="2209800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562600" y="3276600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038600" y="3276600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514600" y="3276600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114800" y="4495800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2590800" y="4495800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562600" y="4419600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667000" y="24384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038600" y="2362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15000" y="24384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715000" y="3505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191000" y="34290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As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667000" y="3505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743200" y="4648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267200" y="4648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638800" y="4648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5181600" y="3276600"/>
            <a:ext cx="2286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5410200" y="2590800"/>
            <a:ext cx="20574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7467600" y="2057400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Free electron</a:t>
            </a:r>
            <a:endParaRPr lang="en-US" b="1" dirty="0"/>
          </a:p>
        </p:txBody>
      </p:sp>
      <p:pic>
        <p:nvPicPr>
          <p:cNvPr id="9218" name="Picture 2" descr="C:\Documents and Settings\Lab 47\My Documents\My Pictures\New Folder (2)\Bubbles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42975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Lab 47\My Documents\My Pictures\New Folder\cvsdv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828800"/>
            <a:ext cx="6019800" cy="38862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524000" y="304800"/>
            <a:ext cx="6705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N-</a:t>
            </a:r>
            <a:r>
              <a:rPr lang="en-US" sz="7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টাইপ</a:t>
            </a:r>
            <a:r>
              <a:rPr lang="en-US" sz="7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7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অর্ধপরিবাহী</a:t>
            </a:r>
            <a:endParaRPr lang="en-US" sz="7200" dirty="0">
              <a:solidFill>
                <a:srgbClr val="7030A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2514600" y="2209800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SI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962400" y="2133600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486400" y="2209800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562600" y="3276600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038600" y="3276600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514600" y="3276600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114800" y="4495800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2590800" y="4495800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562600" y="4419600"/>
            <a:ext cx="914400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667000" y="24384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038600" y="2362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15000" y="24384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715000" y="3505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191000" y="34290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As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667000" y="3505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743200" y="4648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267200" y="4648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638800" y="4648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5181600" y="3276600"/>
            <a:ext cx="2286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5410200" y="2590800"/>
            <a:ext cx="20574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7467600" y="2057400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Free electron</a:t>
            </a:r>
            <a:endParaRPr lang="en-US" b="1" dirty="0"/>
          </a:p>
        </p:txBody>
      </p:sp>
      <p:pic>
        <p:nvPicPr>
          <p:cNvPr id="9218" name="Picture 2" descr="C:\Documents and Settings\Lab 47\My Documents\My Pictures\New Folder (2)\Bubbles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42975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277</TotalTime>
  <Words>174</Words>
  <Application>Microsoft Office PowerPoint</Application>
  <PresentationFormat>On-screen Show (4:3)</PresentationFormat>
  <Paragraphs>94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Office Theme</vt:lpstr>
      <vt:lpstr>Concourse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Dhaka-TTC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Lab47</dc:creator>
  <cp:lastModifiedBy>Lab47</cp:lastModifiedBy>
  <cp:revision>37</cp:revision>
  <dcterms:created xsi:type="dcterms:W3CDTF">2011-11-16T05:03:05Z</dcterms:created>
  <dcterms:modified xsi:type="dcterms:W3CDTF">2011-11-16T09:55:34Z</dcterms:modified>
</cp:coreProperties>
</file>