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89014-3FDB-4D51-9880-37F93B85822C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9F13DC-276F-4344-B808-53712304B7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5110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F13DC-276F-4344-B808-53712304B71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F13DC-276F-4344-B808-53712304B71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68E50-881F-47E6-AB67-CCD750FB2306}" type="datetimeFigureOut">
              <a:rPr lang="en-US" smtClean="0"/>
              <a:pPr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814315-16D8-4153-9183-FFAC0F1B9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2060288"/>
            <a:ext cx="5334000" cy="31057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6350">
            <a:solidFill>
              <a:schemeClr val="bg1">
                <a:lumMod val="5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endParaRPr lang="bn-BD" sz="1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আ.স.ম.সাইফুদ্দীন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হাটহাজারী কলেজ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সহকারী অধ্যাপক</a:t>
            </a:r>
          </a:p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আই.ডি.নম্বার-২০</a:t>
            </a:r>
          </a:p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Email-saifuddinhc@gmail.com</a:t>
            </a:r>
            <a:endParaRPr lang="bn-BD" sz="28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19200" y="5562600"/>
            <a:ext cx="5334000" cy="830997"/>
          </a:xfrm>
          <a:prstGeom prst="rect">
            <a:avLst/>
          </a:prstGeom>
          <a:ln w="12700">
            <a:solidFill>
              <a:srgbClr val="7030A0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ভ্যানুঃটি.টি.কলেজ,চট্টগ্রাম  </a:t>
            </a:r>
            <a:endParaRPr lang="en-US" sz="4800" dirty="0">
              <a:solidFill>
                <a:srgbClr val="7030A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3000" y="306050"/>
            <a:ext cx="5486400" cy="1446550"/>
          </a:xfrm>
          <a:prstGeom prst="rect">
            <a:avLst/>
          </a:prstGeom>
          <a:effectLst>
            <a:glow rad="101600">
              <a:schemeClr val="accent1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8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user\Desktop\sifuddin\electroplating-of-silver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3590925"/>
            <a:ext cx="3352800" cy="2276475"/>
          </a:xfrm>
          <a:prstGeom prst="rect">
            <a:avLst/>
          </a:prstGeom>
          <a:noFill/>
        </p:spPr>
      </p:pic>
      <p:pic>
        <p:nvPicPr>
          <p:cNvPr id="3" name="Picture 4" descr="C:\Users\user\Desktop\sifuddin\images (1)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486229"/>
            <a:ext cx="3429001" cy="2141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4" name="TextBox 3"/>
          <p:cNvSpPr txBox="1"/>
          <p:nvPr/>
        </p:nvSpPr>
        <p:spPr>
          <a:xfrm>
            <a:off x="457200" y="2819400"/>
            <a:ext cx="3450772" cy="5232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সোডিয়াম দ্রবণ(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bn-BD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3400" y="6096000"/>
            <a:ext cx="3581400" cy="5232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সিলভার নাইট্রেট(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AgNO</a:t>
            </a:r>
            <a:r>
              <a:rPr lang="en-US" sz="2800" baseline="-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baseline="-30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508337"/>
            <a:ext cx="3499794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0" y="2659082"/>
            <a:ext cx="3429000" cy="39703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পাশের ছবি দুইটি দেখঃ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১।উভয় সেলে কোন ধরনের রাসায়নিক 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বিক্রিয়া সংগঠিত হয় তাহা লিখ?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২।চিত্রদুটি সুন্দর করে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অঙ্কন করে আনবে?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457200"/>
            <a:ext cx="662940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6000" dirty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</a:t>
            </a:r>
            <a:r>
              <a:rPr lang="bn-BD" sz="6000" dirty="0" smtClean="0">
                <a:solidFill>
                  <a:schemeClr val="accent5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ত্তর বলিঃ</a:t>
            </a:r>
            <a:endParaRPr lang="en-US" sz="6000" dirty="0">
              <a:solidFill>
                <a:schemeClr val="accent5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1828800"/>
            <a:ext cx="670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4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তড়িৎ কি?</a:t>
            </a:r>
            <a:endParaRPr lang="en-US" sz="44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2590800"/>
            <a:ext cx="7467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4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বিগলিত দ্রবণ কাকে বলে?কয়েকটি বিগলিত দ্রবণের নাম লিখ?</a:t>
            </a:r>
            <a:endParaRPr lang="en-US" sz="44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40386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0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ইলেক্টোপ্লেটিং বলতে কি বুঝ?</a:t>
            </a:r>
            <a:endParaRPr lang="bn-BD" dirty="0" smtClean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1600" y="495300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অ্যানোড বলতে কি বুঝ?</a:t>
            </a:r>
            <a:endParaRPr lang="en-US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71600" y="5867400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ক্যাথোড বলতে কিবুঝ?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73440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allAtOnce"/>
      <p:bldP spid="6" grpId="0" build="allAtOnce"/>
      <p:bldP spid="7" grpId="0" build="allAtOnce"/>
      <p:bldP spid="8" grpId="0" build="allAtOnce"/>
      <p:bldP spid="9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33600" y="2363450"/>
            <a:ext cx="4724400" cy="144655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4934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7772400" cy="512028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75000"/>
              </a:schemeClr>
            </a:solidFill>
            <a:prstDash val="sysDot"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bn-BD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বিষয়ঃ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 উচ্চমাধ্যমিক রসায়ন</a:t>
            </a:r>
          </a:p>
          <a:p>
            <a:pPr algn="ctr"/>
            <a:r>
              <a:rPr lang="bn-BD" sz="66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শ্রেনীঃ </a:t>
            </a:r>
            <a:r>
              <a:rPr lang="bn-BD" sz="6600" dirty="0" smtClean="0">
                <a:latin typeface="NikoshBAN" pitchFamily="2" charset="0"/>
                <a:cs typeface="NikoshBAN" pitchFamily="2" charset="0"/>
              </a:rPr>
              <a:t>একাদশ </a:t>
            </a: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endParaRPr lang="bn-BD" sz="48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( ডঃগাজী মোঃ আহসানুল কবীর )</a:t>
            </a:r>
          </a:p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 সময়ঃ৪০মিনিট</a:t>
            </a:r>
          </a:p>
          <a:p>
            <a:pPr algn="ctr"/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371600" y="228600"/>
            <a:ext cx="6553200" cy="9233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ছবিগুলোর দিকে খেয়াল কর</a:t>
            </a:r>
            <a:endParaRPr lang="en-US" sz="5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7" name="Picture 3" descr="C:\Users\user\Downloads\1738hair_dry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09800" y="1447800"/>
            <a:ext cx="1447800" cy="1752600"/>
          </a:xfrm>
          <a:prstGeom prst="rect">
            <a:avLst/>
          </a:prstGeom>
          <a:noFill/>
        </p:spPr>
      </p:pic>
      <p:pic>
        <p:nvPicPr>
          <p:cNvPr id="1028" name="Picture 4" descr="C:\Users\user\Downloads\10847643_Electric_Fa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" y="1371600"/>
            <a:ext cx="1295400" cy="1752600"/>
          </a:xfrm>
          <a:prstGeom prst="rect">
            <a:avLst/>
          </a:prstGeom>
          <a:noFill/>
        </p:spPr>
      </p:pic>
      <p:pic>
        <p:nvPicPr>
          <p:cNvPr id="1029" name="Picture 5" descr="C:\Users\user\Downloads\samsung-four-door-fridge_12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705600" y="3657600"/>
            <a:ext cx="1924050" cy="2438400"/>
          </a:xfrm>
          <a:prstGeom prst="rect">
            <a:avLst/>
          </a:prstGeom>
          <a:noFill/>
        </p:spPr>
      </p:pic>
      <p:pic>
        <p:nvPicPr>
          <p:cNvPr id="1031" name="Picture 7" descr="C:\Users\user\Downloads\wall-split-air-conditioner-new-colorful-model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4800" y="4114800"/>
            <a:ext cx="1752600" cy="1752600"/>
          </a:xfrm>
          <a:prstGeom prst="rect">
            <a:avLst/>
          </a:prstGeom>
          <a:noFill/>
        </p:spPr>
      </p:pic>
      <p:pic>
        <p:nvPicPr>
          <p:cNvPr id="1033" name="Picture 9" descr="C:\Users\user\Downloads\ln40a750t,ln46a750t,ln52a750t,ln65a750tsmall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14600" y="4114800"/>
            <a:ext cx="1752600" cy="1828800"/>
          </a:xfrm>
          <a:prstGeom prst="rect">
            <a:avLst/>
          </a:prstGeom>
          <a:noFill/>
        </p:spPr>
      </p:pic>
      <p:pic>
        <p:nvPicPr>
          <p:cNvPr id="1034" name="Picture 10" descr="C:\Users\user\Downloads\tumblr_mb2fjkKkue1rhjqreo1_500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114800" y="1524000"/>
            <a:ext cx="1447800" cy="1752600"/>
          </a:xfrm>
          <a:prstGeom prst="rect">
            <a:avLst/>
          </a:prstGeom>
          <a:noFill/>
        </p:spPr>
      </p:pic>
      <p:pic>
        <p:nvPicPr>
          <p:cNvPr id="1035" name="Picture 11" descr="C:\Users\user\Downloads\13738-z800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324600" y="1371600"/>
            <a:ext cx="2438400" cy="15240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685800" y="32004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ফ্যান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86000" y="3276600"/>
            <a:ext cx="16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হেয়ার ড্রাইয়ার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419600" y="34290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ফোন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93569" y="5943600"/>
            <a:ext cx="6447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এ.সি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819400" y="6019800"/>
            <a:ext cx="167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টেলিভিশন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05600" y="3124200"/>
            <a:ext cx="175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ক্যামেরা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010400" y="6172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ফ্রিজ্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36" name="Picture 12" descr="C:\Users\user\Downloads\lenovo-c540-all-in-one-desktop-pc-100021362-large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495800" y="4114800"/>
            <a:ext cx="2305050" cy="1728788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4800600" y="6107668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কম্পিউটার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762000"/>
            <a:ext cx="7162800" cy="230832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7200" dirty="0" smtClean="0">
                <a:latin typeface="NikoshBAN" pitchFamily="2" charset="0"/>
                <a:cs typeface="NikoshBAN" pitchFamily="2" charset="0"/>
              </a:rPr>
              <a:t>“তড়িৎ পরিবাহিতা এবং            বৈদ্যুতিক বিশ্লেষণ”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33600" y="3960674"/>
            <a:ext cx="5410200" cy="1754326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অধ্যায়ঃ১১</a:t>
            </a: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পৃষ্ঠাঃ৪০১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609600"/>
            <a:ext cx="4572000" cy="92333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 ফলঃ</a:t>
            </a:r>
            <a:endParaRPr lang="en-US" sz="5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95400" y="1981200"/>
            <a:ext cx="739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bn-BD" sz="36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বিদ্যুৎ পরিবাহী কি জানব।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95400" y="26670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ধাতব বা ইলেক্ট্রনীয় পরিবাহী কি জানব।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295400" y="3352800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তড়িৎ বিশ্লেষ্য কি জানব।</a:t>
            </a:r>
            <a:endParaRPr lang="en-US" sz="3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95400" y="40386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তড়িৎ অবিশ্লেষ্য কি জানব।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5400" y="46482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bn-BD" sz="3600" dirty="0" smtClean="0">
                <a:solidFill>
                  <a:schemeClr val="tx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তড়িৎ বিশ্লেষণ সম্পর্কে জানব।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flipH="1">
            <a:off x="1295400" y="5257800"/>
            <a:ext cx="6368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rgbClr val="7030A0"/>
              </a:buClr>
              <a:buFont typeface="Wingdings" pitchFamily="2" charset="2"/>
              <a:buChar char="v"/>
            </a:pPr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ইলেক্ট্রোপ্লেটিং কি জানব।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09600" y="152400"/>
            <a:ext cx="8077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chemeClr val="accent2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তড়িৎ বিশ্লেষণঃ</a:t>
            </a:r>
            <a:r>
              <a:rPr lang="bn-BD" sz="3600" dirty="0" smtClean="0">
                <a:solidFill>
                  <a:schemeClr val="accent3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যে সকল যৌগ দ্রবীভূত অবস্থায় বিদ্যু পরিবহন করে এবং সেই সাথে রাসায়নিক পরিবর্তন ঘটে তাদেরকে তড়িৎ বিশ্লেষ্য বলে।</a:t>
            </a:r>
            <a:endParaRPr lang="en-US" sz="3600" dirty="0">
              <a:solidFill>
                <a:schemeClr val="accent3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" name="Picture 4" descr="nacl bangla.png"/>
          <p:cNvPicPr>
            <a:picLocks noChangeAspect="1"/>
          </p:cNvPicPr>
          <p:nvPr/>
        </p:nvPicPr>
        <p:blipFill>
          <a:blip r:embed="rId2">
            <a:lum bright="-20000" contrast="20000"/>
          </a:blip>
          <a:srcRect l="19151" t="1532" r="33325" b="56885"/>
          <a:stretch>
            <a:fillRect/>
          </a:stretch>
        </p:blipFill>
        <p:spPr>
          <a:xfrm>
            <a:off x="2667000" y="2133600"/>
            <a:ext cx="5562600" cy="39624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TextBox 5"/>
          <p:cNvSpPr txBox="1"/>
          <p:nvPr/>
        </p:nvSpPr>
        <p:spPr>
          <a:xfrm>
            <a:off x="2895600" y="6248400"/>
            <a:ext cx="5334000" cy="5232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বিগলিত সোডিয়াম ক্লোরাইডের তড়িৎ বিশ্লেষণ</a:t>
            </a:r>
            <a:endParaRPr lang="en-US" sz="2800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2547878"/>
            <a:ext cx="1600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এই প্রক্রিয়াকে তড়িৎ বিশ্লেষণ বলে।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7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7696200" cy="40934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তড়িৎ এক প্রকার শক্তি। </a:t>
            </a:r>
            <a:r>
              <a:rPr lang="bn-BD" sz="32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তাপ</a:t>
            </a:r>
            <a:r>
              <a:rPr lang="bn-BD" sz="3200" u="sng" dirty="0" smtClean="0">
                <a:solidFill>
                  <a:schemeClr val="bg2">
                    <a:lumMod val="25000"/>
                  </a:schemeClr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আলো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প্রভৃতির যেমন স্থানান্তর বা বিকিরণ ঘটে,তেমনি </a:t>
            </a:r>
            <a:r>
              <a:rPr lang="bn-BD" sz="32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তড়িৎ শক্তি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ও এক স্থান</a:t>
            </a:r>
          </a:p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থেকে অন্য স্থানে প্রবাহিত হতে পারে ।</a:t>
            </a:r>
            <a:r>
              <a:rPr lang="bn-BD" sz="32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বিশেষ মাধ্যমে তড়িৎ শক্তির এ প্রবাহিত বা স্থানান্ত্রিত হওয়ার বিষয়</a:t>
            </a:r>
          </a:p>
          <a:p>
            <a:r>
              <a:rPr lang="bn-BD" sz="32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কে তড়িৎ পরিবাহিতা বলে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।তড়িৎ পরিবাহিতা দু’ধরনের মাধ্যমে হতে পারে </a:t>
            </a:r>
            <a:r>
              <a:rPr lang="bn-BD" sz="32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ধাতুর মাধ্যমে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এবং</a:t>
            </a:r>
            <a:r>
              <a:rPr lang="bn-BD" sz="3200" u="sng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বিগলিত অবস্তায় আয়নিক যৌগের মাধ্যমে।</a:t>
            </a:r>
          </a:p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user\Desktop\sifuddin\image0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419600"/>
            <a:ext cx="3276600" cy="2133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1027" name="Picture 3" descr="C:\Users\user\Desktop\sifuddin\electrolysis_basic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4419600"/>
            <a:ext cx="3352800" cy="2209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cxnSp>
        <p:nvCxnSpPr>
          <p:cNvPr id="6" name="Straight Arrow Connector 5"/>
          <p:cNvCxnSpPr/>
          <p:nvPr/>
        </p:nvCxnSpPr>
        <p:spPr>
          <a:xfrm rot="10800000">
            <a:off x="2133600" y="5791200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2590800" y="5562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user\Desktop\sifuddin\fir_m04_t08_0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15025" y="228600"/>
            <a:ext cx="2085975" cy="2847975"/>
          </a:xfrm>
          <a:prstGeom prst="rect">
            <a:avLst/>
          </a:prstGeom>
          <a:noFill/>
        </p:spPr>
      </p:pic>
      <p:pic>
        <p:nvPicPr>
          <p:cNvPr id="2052" name="Picture 4" descr="C:\Users\user\Desktop\sifuddin\images (1)3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14399" y="373380"/>
            <a:ext cx="3429001" cy="2141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5" name="TextBox 4"/>
          <p:cNvSpPr txBox="1"/>
          <p:nvPr/>
        </p:nvSpPr>
        <p:spPr>
          <a:xfrm>
            <a:off x="5334000" y="3276600"/>
            <a:ext cx="3657600" cy="353943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তড়িৎ বিশ্লেষণের মাধ্যমে একটি ধাতুর তৈরি জিনিস- পত্রের উপর অন্য একটি ধাতুর প্রলেপ সৃষ্টি করাকে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ইলেকট্রোপ্লেটিং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বা </a:t>
            </a:r>
            <a:r>
              <a:rPr lang="bn-BD" sz="32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তড়িৎ প্রলেপন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 বলে।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এর ফলে অনেক উজ্জ্বলতা বৃদ্ধি পায়।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43000" y="4321076"/>
            <a:ext cx="2895600" cy="23083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Na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+ 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+e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Na</a:t>
            </a: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Cl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-e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Cl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Cl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-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=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Cl+e</a:t>
            </a:r>
            <a:r>
              <a:rPr lang="en-US" sz="3600" baseline="30000" dirty="0" smtClean="0">
                <a:latin typeface="NikoshBAN" pitchFamily="2" charset="0"/>
                <a:cs typeface="NikoshBAN" pitchFamily="2" charset="0"/>
              </a:rPr>
              <a:t>-</a:t>
            </a:r>
          </a:p>
          <a:p>
            <a:r>
              <a:rPr lang="en-US" sz="3600" dirty="0" smtClean="0">
                <a:latin typeface="NikoshBAN" pitchFamily="2" charset="0"/>
                <a:cs typeface="NikoshBAN" pitchFamily="2" charset="0"/>
              </a:rPr>
              <a:t>2Cl=Cl</a:t>
            </a:r>
            <a:r>
              <a:rPr lang="en-US" sz="3600" baseline="-25000" dirty="0" smtClean="0">
                <a:latin typeface="NikoshBAN" pitchFamily="2" charset="0"/>
                <a:cs typeface="NikoshBAN" pitchFamily="2" charset="0"/>
              </a:rPr>
              <a:t>2</a:t>
            </a:r>
            <a:endParaRPr lang="en-US" sz="3600" baseline="-25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096782" y="2758476"/>
            <a:ext cx="3170418" cy="5847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এর জ্বলীয় দ্রবণ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9199" y="3530025"/>
            <a:ext cx="2819401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রাসায়নিক পরিবর্তন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58184" y="2406363"/>
            <a:ext cx="2872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lowchart: Terminator 2"/>
          <p:cNvSpPr/>
          <p:nvPr/>
        </p:nvSpPr>
        <p:spPr>
          <a:xfrm>
            <a:off x="3810000" y="228600"/>
            <a:ext cx="1447800" cy="381000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ক্যাটায়ন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Flowchart: Terminator 3"/>
          <p:cNvSpPr/>
          <p:nvPr/>
        </p:nvSpPr>
        <p:spPr>
          <a:xfrm>
            <a:off x="1905000" y="990600"/>
            <a:ext cx="1219200" cy="381000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ক্যাথোড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762000" y="1981200"/>
            <a:ext cx="1219200" cy="304800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ইলেকট্রন্স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Flowchart: Terminator 5"/>
          <p:cNvSpPr/>
          <p:nvPr/>
        </p:nvSpPr>
        <p:spPr>
          <a:xfrm>
            <a:off x="2514600" y="2743200"/>
            <a:ext cx="1524000" cy="609600"/>
          </a:xfrm>
          <a:prstGeom prst="flowChartTerminator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latin typeface="NikoshBAN" pitchFamily="2" charset="0"/>
                <a:cs typeface="NikoshBAN" pitchFamily="2" charset="0"/>
              </a:rPr>
              <a:t>তড়িৎবিশ্লেষণ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6172200" y="2743200"/>
            <a:ext cx="1447800" cy="533400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000" b="1" dirty="0" smtClean="0">
                <a:latin typeface="NikoshBAN" pitchFamily="2" charset="0"/>
                <a:cs typeface="NikoshBAN" pitchFamily="2" charset="0"/>
              </a:rPr>
              <a:t>তড়িৎবিশ্লেষ্য </a:t>
            </a:r>
            <a:endParaRPr lang="en-US" sz="2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1447800" y="4343400"/>
            <a:ext cx="1143000" cy="381000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এনোড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3505200" y="5486400"/>
            <a:ext cx="1371600" cy="381000"/>
          </a:xfrm>
          <a:prstGeom prst="flowChartTerminato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2400" b="1" dirty="0" smtClean="0">
                <a:latin typeface="NikoshBAN" pitchFamily="2" charset="0"/>
                <a:cs typeface="NikoshBAN" pitchFamily="2" charset="0"/>
              </a:rPr>
              <a:t>এনায়ন</a:t>
            </a:r>
            <a:endParaRPr lang="en-US" sz="2400" b="1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11" name="Straight Arrow Connector 10"/>
          <p:cNvCxnSpPr>
            <a:endCxn id="3" idx="3"/>
          </p:cNvCxnSpPr>
          <p:nvPr/>
        </p:nvCxnSpPr>
        <p:spPr>
          <a:xfrm rot="10800000">
            <a:off x="5257800" y="419100"/>
            <a:ext cx="1524000" cy="38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3124200" y="609600"/>
            <a:ext cx="7620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066800" y="457200"/>
            <a:ext cx="1066800" cy="495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5" idx="0"/>
          </p:cNvCxnSpPr>
          <p:nvPr/>
        </p:nvCxnSpPr>
        <p:spPr>
          <a:xfrm rot="5400000" flipH="1" flipV="1">
            <a:off x="1447800" y="1371600"/>
            <a:ext cx="5334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2209800" y="21336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1752600" y="304800"/>
            <a:ext cx="2057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6" idx="3"/>
            <a:endCxn id="7" idx="1"/>
          </p:cNvCxnSpPr>
          <p:nvPr/>
        </p:nvCxnSpPr>
        <p:spPr>
          <a:xfrm flipV="1">
            <a:off x="4038600" y="3009900"/>
            <a:ext cx="2133600" cy="38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8" idx="0"/>
          </p:cNvCxnSpPr>
          <p:nvPr/>
        </p:nvCxnSpPr>
        <p:spPr>
          <a:xfrm rot="5400000" flipH="1" flipV="1">
            <a:off x="1733550" y="3486150"/>
            <a:ext cx="1143000" cy="5715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762794" y="2666206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V="1">
            <a:off x="914400" y="44958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 flipH="1" flipV="1">
            <a:off x="914400" y="4876800"/>
            <a:ext cx="9144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9" idx="0"/>
            <a:endCxn id="8" idx="3"/>
          </p:cNvCxnSpPr>
          <p:nvPr/>
        </p:nvCxnSpPr>
        <p:spPr>
          <a:xfrm rot="16200000" flipV="1">
            <a:off x="2914650" y="4210050"/>
            <a:ext cx="9525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3962400" y="3276600"/>
            <a:ext cx="30480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rot="5400000">
            <a:off x="6858000" y="5715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>
            <a:off x="5676900" y="46101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>
            <a:off x="5905500" y="59055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019800" y="4267200"/>
            <a:ext cx="20574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8458200" y="51816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62000" y="152400"/>
            <a:ext cx="152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ধনাত্মক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858000" y="228600"/>
            <a:ext cx="198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হাইড্রজেন অথবা ধাতু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4343400" y="1371600"/>
            <a:ext cx="1524000" cy="40011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পরিবাহিত </a:t>
            </a:r>
            <a:r>
              <a:rPr lang="bn-BD" sz="20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আয়ন</a:t>
            </a:r>
            <a:endParaRPr lang="en-US" sz="20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6324600" y="1381780"/>
            <a:ext cx="259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আয়নিক যৌগ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457200" y="3048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ব্যাটারি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152400" y="4343400"/>
            <a:ext cx="91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অধাতু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381000" y="5562600"/>
            <a:ext cx="1981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ঋনাত্মক আয়ন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5486400" y="4953000"/>
            <a:ext cx="1219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ধাতুর পরিশোধন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5638800" y="60960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কপার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6553200" y="4800600"/>
            <a:ext cx="144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ইলেক্ট্রো প্লেটিং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629400" y="5867400"/>
            <a:ext cx="91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itchFamily="2" charset="0"/>
                <a:cs typeface="NikoshBAN" pitchFamily="2" charset="0"/>
              </a:rPr>
              <a:t>ক্রোমিয়াম প্লেটিং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8077200" y="4114800"/>
            <a:ext cx="1066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ধাতু নিষ্কাশন</a:t>
            </a:r>
            <a:endParaRPr lang="en-US" sz="2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7696200" y="5410200"/>
            <a:ext cx="1447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000" dirty="0" smtClean="0">
                <a:latin typeface="NikoshBAN" pitchFamily="2" charset="0"/>
                <a:cs typeface="NikoshBAN" pitchFamily="2" charset="0"/>
              </a:rPr>
              <a:t>অ্যালুমিনিয়াম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rot="16200000" flipH="1">
            <a:off x="1030933" y="3697932"/>
            <a:ext cx="757535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>
            <a:stCxn id="73" idx="3"/>
          </p:cNvCxnSpPr>
          <p:nvPr/>
        </p:nvCxnSpPr>
        <p:spPr>
          <a:xfrm flipV="1">
            <a:off x="2362200" y="5791200"/>
            <a:ext cx="1143000" cy="330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rot="5400000">
            <a:off x="3390900" y="1866900"/>
            <a:ext cx="1143000" cy="762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7" idx="0"/>
          </p:cNvCxnSpPr>
          <p:nvPr/>
        </p:nvCxnSpPr>
        <p:spPr>
          <a:xfrm rot="5400000">
            <a:off x="6724650" y="2076450"/>
            <a:ext cx="838200" cy="4953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69" idx="3"/>
          </p:cNvCxnSpPr>
          <p:nvPr/>
        </p:nvCxnSpPr>
        <p:spPr>
          <a:xfrm rot="10800000">
            <a:off x="5867400" y="1571656"/>
            <a:ext cx="838200" cy="2854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609600" y="2819400"/>
            <a:ext cx="381000" cy="158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8" name="TextBox 117"/>
          <p:cNvSpPr txBox="1"/>
          <p:nvPr/>
        </p:nvSpPr>
        <p:spPr>
          <a:xfrm>
            <a:off x="1371600" y="32004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/>
              <a:t>+</a:t>
            </a:r>
            <a:endParaRPr lang="en-US" sz="2800" dirty="0"/>
          </a:p>
        </p:txBody>
      </p:sp>
      <p:sp>
        <p:nvSpPr>
          <p:cNvPr id="2" name="TextBox 1"/>
          <p:cNvSpPr txBox="1"/>
          <p:nvPr/>
        </p:nvSpPr>
        <p:spPr>
          <a:xfrm>
            <a:off x="152400" y="6248400"/>
            <a:ext cx="525780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ছবির মাধ্যমে সারসংক্ষেপ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 spd="med">
    <p:sndAc>
      <p:stSnd>
        <p:snd r:embed="rId3" name="bomb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</TotalTime>
  <Words>318</Words>
  <Application>Microsoft Office PowerPoint</Application>
  <PresentationFormat>On-screen Show (4:3)</PresentationFormat>
  <Paragraphs>88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Sujon</cp:lastModifiedBy>
  <cp:revision>122</cp:revision>
  <dcterms:created xsi:type="dcterms:W3CDTF">2013-03-12T10:59:41Z</dcterms:created>
  <dcterms:modified xsi:type="dcterms:W3CDTF">2013-03-18T12:36:40Z</dcterms:modified>
</cp:coreProperties>
</file>