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6" r:id="rId1"/>
    <p:sldMasterId id="2147485578" r:id="rId2"/>
  </p:sldMasterIdLst>
  <p:notesMasterIdLst>
    <p:notesMasterId r:id="rId20"/>
  </p:notesMasterIdLst>
  <p:sldIdLst>
    <p:sldId id="343" r:id="rId3"/>
    <p:sldId id="344" r:id="rId4"/>
    <p:sldId id="373" r:id="rId5"/>
    <p:sldId id="350" r:id="rId6"/>
    <p:sldId id="354" r:id="rId7"/>
    <p:sldId id="355" r:id="rId8"/>
    <p:sldId id="356" r:id="rId9"/>
    <p:sldId id="367" r:id="rId10"/>
    <p:sldId id="368" r:id="rId11"/>
    <p:sldId id="339" r:id="rId12"/>
    <p:sldId id="372" r:id="rId13"/>
    <p:sldId id="369" r:id="rId14"/>
    <p:sldId id="370" r:id="rId15"/>
    <p:sldId id="360" r:id="rId16"/>
    <p:sldId id="263" r:id="rId17"/>
    <p:sldId id="361" r:id="rId18"/>
    <p:sldId id="3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ADE5EF-884B-40B5-8B23-1562B14BF8AD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786479-2A0F-4B86-86BF-8230D3AC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23A65-0FD2-41B7-B7AA-65899EFCB9A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455E-1AA3-44BA-AD82-5213792F0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91F4-E279-4165-B588-A2A68AC3F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CD89-F0FE-4195-A8B5-E62EC3A9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7461-CA7F-49A3-AE04-93E553D7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6C4E-FFF9-48EC-8080-E6EA03591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5F06-D6A6-45F5-8E6C-5C0B93B2F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EA34-DF5A-4ABA-873C-2F6FF4CDE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6EF4-D59C-4FA9-9ADC-C310EE987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FA83-9BD3-4A86-8185-87121371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6D26-1EA2-45C1-AFFC-4CD631FA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ED3B-D9AD-4D1F-929D-40228866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88C2-3D1F-4215-A903-D9D8F7F4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0CDD-204C-4DD0-B834-F8967E00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DAC6-D59A-444D-BE63-299D94AD8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9C69-CC33-46A5-BE30-3DDE743E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3DF9-AC12-45A7-BAC4-93F9F430E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CD3C-C743-49F9-BD0B-DF55D824F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DD28-0D49-4CB4-B03A-8895452F0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304A-633C-4DE7-84A6-C00036A0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D046-E458-48FC-B518-736BAA5B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FEC5-CBD6-4A0C-87B6-912C4756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7CE-18D2-42DB-AB98-EDDCAE6F8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DF6649-2E1C-4C28-9420-46B1957E6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89" r:id="rId1"/>
    <p:sldLayoutId id="2147485770" r:id="rId2"/>
    <p:sldLayoutId id="2147485790" r:id="rId3"/>
    <p:sldLayoutId id="2147485771" r:id="rId4"/>
    <p:sldLayoutId id="214748579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F7F1DF-A302-402F-A7E3-AFE1DEC22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ctrTitle"/>
          </p:nvPr>
        </p:nvSpPr>
        <p:spPr>
          <a:xfrm>
            <a:off x="2895600" y="533400"/>
            <a:ext cx="3200400" cy="12192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bn-BD" sz="6600" b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3" name="Picture 3" descr="2012-09-13 13.14.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2057400"/>
            <a:ext cx="7473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sz="4000" b="1" smtClean="0">
                <a:latin typeface="NikoshBAN" pitchFamily="2" charset="0"/>
                <a:cs typeface="NikoshBAN" pitchFamily="2" charset="0"/>
              </a:rPr>
            </a:br>
            <a:r>
              <a:rPr lang="bn-BD" sz="4000" b="1" smtClean="0">
                <a:latin typeface="NikoshBAN" pitchFamily="2" charset="0"/>
                <a:cs typeface="NikoshBAN" pitchFamily="2" charset="0"/>
              </a:rPr>
              <a:t>এই পাঠ থেকে শিক্ষার্থীরা ---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১। বিজ্ঞাপন কী বলতে পারবে ।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২। বিজ্ঞাপনের বিভিন্ন মাধ্যম উল্লেখ করতে  পারবে।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৩। বিজ্ঞাপনের গুরুত্ব বর্ণনা করতে পারবে।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৪। প্রচার কী বলতে পারবে ।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৫। বিজ্ঞাপন ও প্রচারের মধ্যে পার্থক্য বলতে পারবে।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228600"/>
            <a:ext cx="26670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tv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7200"/>
            <a:ext cx="1622425" cy="1250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172200" y="1981200"/>
            <a:ext cx="25908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purch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362200"/>
            <a:ext cx="2054225" cy="1143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181600" y="4724400"/>
            <a:ext cx="28194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10200" y="4876800"/>
            <a:ext cx="2709863" cy="1522413"/>
            <a:chOff x="4089208" y="3086191"/>
            <a:chExt cx="2221704" cy="1370260"/>
          </a:xfrm>
        </p:grpSpPr>
        <p:sp>
          <p:nvSpPr>
            <p:cNvPr id="9" name="Oval 8"/>
            <p:cNvSpPr/>
            <p:nvPr/>
          </p:nvSpPr>
          <p:spPr>
            <a:xfrm>
              <a:off x="4089208" y="3086191"/>
              <a:ext cx="1849468" cy="1370260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004181" y="3223360"/>
              <a:ext cx="1306731" cy="970184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2070" tIns="52070" rIns="52070" bIns="5207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685800" y="4419600"/>
            <a:ext cx="26670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990600" y="4572000"/>
            <a:ext cx="2057400" cy="1676400"/>
            <a:chOff x="767170" y="1029948"/>
            <a:chExt cx="1370260" cy="1370260"/>
          </a:xfrm>
        </p:grpSpPr>
        <p:sp>
          <p:nvSpPr>
            <p:cNvPr id="13" name="Oval 12"/>
            <p:cNvSpPr/>
            <p:nvPr/>
          </p:nvSpPr>
          <p:spPr>
            <a:xfrm>
              <a:off x="767170" y="1029948"/>
              <a:ext cx="1370260" cy="137026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968057" y="1231076"/>
              <a:ext cx="968486" cy="968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28600" y="1828800"/>
            <a:ext cx="24384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5" descr="direct sellin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172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Vertical Scroll 16"/>
          <p:cNvSpPr/>
          <p:nvPr/>
        </p:nvSpPr>
        <p:spPr>
          <a:xfrm>
            <a:off x="2895600" y="2286000"/>
            <a:ext cx="3048000" cy="2209800"/>
          </a:xfrm>
          <a:prstGeom prst="vertic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প্রসারের হাতিয়ার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800" b="1" smtClean="0">
                <a:latin typeface="NikoshBAN" pitchFamily="2" charset="0"/>
                <a:cs typeface="NikoshBAN" pitchFamily="2" charset="0"/>
              </a:rPr>
              <a:t>বিজ্ঞাপন ও প্রচারের মধ্যে পার্থক্য</a:t>
            </a:r>
            <a:endParaRPr lang="en-US" sz="48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3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bn-BD" sz="3200" smtClean="0">
                <a:latin typeface="NikoshBAN" pitchFamily="2" charset="0"/>
                <a:cs typeface="NikoshBAN" pitchFamily="2" charset="0"/>
              </a:rPr>
              <a:t>বিজ্ঞাপন	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4497388" cy="4419600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বিজ্ঞাপন এমন একটি নৈর্ব্যক্তিক উপস্থাপনা ,যা 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পণ্য বা সেবা সম্পর্কে ক্রেতা বা ভোক্তাকে 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অবহিত করে, আকৃ্ষ্ট করে পণ্যের গুণাগুন তুলে 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ধরে এবং ক্রেতাকে পণ্য ক্রয়ে উৎসাহিত করে।</a:t>
            </a:r>
          </a:p>
          <a:p>
            <a:pPr eaLnBrk="1" hangingPunct="1">
              <a:buFont typeface="Arial" charset="0"/>
              <a:buNone/>
            </a:pPr>
            <a:endParaRPr lang="bn-BD" sz="10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বিজ্ঞাপনের উদ্দেশ্য হলো বিক্রয় বৃদ্ধি করে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অধিক মুনাফা অর্জন নিশ্চিত করা।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041775" cy="609600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bn-BD" sz="3200" smtClean="0"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6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270375" cy="4343400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 প্রদান ব্যতীত কোনো মাধ্যমে সংবাদ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উপস্থাপন বা নিবন্ধ প্রকাশের মাধ্যমে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জনগণকে কোনো পণ্য বা সেবা সম্পর্কে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অবগত করানো হলো প্রচার।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প্রচারের উদ্দেশ্য হলো প্রতিষ্টান সম্পর্কে বা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কোনো পণ্য বা সেবা সম্পর্কে ক্রেতা বা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জনসাধারণের মাঝে ইতিবাচক মনোভাব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গড়ে তোলা।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6096000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বিজ্ঞাপনের কার্যক্ষেত্র সীমিত।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বিজ্ঞাপন মূলত লিখিত বা মুদ্রিত এর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মাধ্যমে প্রকাশ করা হয়।</a:t>
            </a:r>
          </a:p>
          <a:p>
            <a:pPr eaLnBrk="1" hangingPunct="1">
              <a:buFont typeface="Arial" charset="0"/>
              <a:buNone/>
              <a:defRPr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sz="4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bn-BD" sz="4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এটি বাণিজ্যের একটি মাধ্যম।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9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বিজ্ঞাপনের ব্যয় বেশি।</a:t>
            </a:r>
          </a:p>
          <a:p>
            <a:pPr eaLnBrk="1" hangingPunct="1">
              <a:buFont typeface="Arial" charset="0"/>
              <a:buNone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3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267200" cy="6019800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প্রচারের আওতা ব্যাপক।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11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প্রচার মুদ্রিত বা অমুদ্রিত,মৌখিক বা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দৃশ্যমান যে কোনো মাধ্যমে প্রকাশ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করা যায়।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8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এটি গণযোগাযোগের একটি মাধ্যম।</a:t>
            </a:r>
          </a:p>
          <a:p>
            <a:pPr eaLnBrk="1" hangingPunct="1">
              <a:buFont typeface="Arial" charset="0"/>
              <a:buNone/>
              <a:defRPr/>
            </a:pP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তুলনামুলকভাবে প্রচারের ব্যয়ের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পরিমাণ কম।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3733800" cy="1020763"/>
          </a:xfrm>
          <a:solidFill>
            <a:srgbClr val="00B0F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b="1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smtClean="0">
                <a:latin typeface="NikoshBAN" pitchFamily="2" charset="0"/>
                <a:cs typeface="NikoshBAN" pitchFamily="2" charset="0"/>
              </a:rPr>
            </a:br>
            <a:r>
              <a:rPr lang="bn-BD" sz="6000" b="1" smtClean="0">
                <a:latin typeface="NikoshBAN" pitchFamily="2" charset="0"/>
                <a:cs typeface="NikoshBAN" pitchFamily="2" charset="0"/>
              </a:rPr>
              <a:t>দলীয় কাজ</a:t>
            </a:r>
            <a:br>
              <a:rPr lang="bn-BD" sz="6000" b="1" smtClean="0">
                <a:latin typeface="NikoshBAN" pitchFamily="2" charset="0"/>
                <a:cs typeface="NikoshBAN" pitchFamily="2" charset="0"/>
              </a:rPr>
            </a:br>
            <a:endParaRPr lang="en-US" sz="60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বিপণন প্রসারের হাতিয়ারগুলো কী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n-BD" sz="1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বিজ্ঞাপনের পাঁচটি মাধ্যম উল্লেখ কর।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4876800" cy="762000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5715000"/>
          </a:xfrm>
          <a:solidFill>
            <a:srgbClr val="00B05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১। বিজ্ঞাপন কী ?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২। প্রচার কী ?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৩। বিজ্ঞাপনের মাধ্যমগুলো লিখ।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৪। “অবিশ্বাস্য মূল্যহ্রাস” –এর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ঘোষণা বাজারজাতকরণ প্রসারের কোন কৌশলের অধীন?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৫। গুঁড়ো দুধের সাথে গ্লাস প্রদান কোন ধরণের বাজারজাতকরণ প্রসার কৌশল?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৬। কোম্পানি তাদের পণ্যের পরিচয় তুলে ধরে প্রতি বছর ছয় পাতার সুদৃশ্য ক্যালেন্ডার বের করে। এটা বাজারজাতকরণ প্রসারের কোন ধরনের কোশল?</a:t>
            </a:r>
          </a:p>
          <a:p>
            <a:pPr eaLnBrk="1" hangingPunct="1">
              <a:buFont typeface="Wingdings" pitchFamily="2" charset="2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   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তুমি একটি প্রতিষ্ষ্ঠানের ব্যবস্থাপক। পণ্যের </a:t>
            </a:r>
          </a:p>
          <a:p>
            <a:pPr eaLnBrk="1" hangingPunct="1">
              <a:buFont typeface="Arial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বিক্রয় বৃদ্ধির জন্য বিপণন প্রসারের কোন কৌশলটি</a:t>
            </a:r>
          </a:p>
          <a:p>
            <a:pPr eaLnBrk="1" hangingPunct="1">
              <a:buFont typeface="Arial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নির্বাচন করবে এবং কেন?</a:t>
            </a:r>
          </a:p>
          <a:p>
            <a:pPr eaLnBrk="1" hangingPunct="1">
              <a:buFont typeface="Arial" charset="0"/>
              <a:buNone/>
            </a:pPr>
            <a:endParaRPr lang="en-US" sz="40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n-BD" sz="66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USER\Desktop\video\flowe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1990725"/>
            <a:ext cx="4762500" cy="3638550"/>
          </a:xfrm>
          <a:noFill/>
        </p:spPr>
      </p:pic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7200" b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sz="7200" b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800600" cy="9144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bn-BD" sz="5400" b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4530725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নামঃ এ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সামসুজ্জামান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পদবীঃ সহকারী অধ্যাপক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 ব্যবস্থাপনা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         আনন্দমোহন কলেজ, ময়মনসিংহ 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962400" cy="4525963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বিষয়ঃ ব্যবসায় নীতি ও প্রয়োগ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বিষয়বস্তুঃ বিপণন প্রসার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eaLnBrk="1" hangingPunct="1">
              <a:buFont typeface="Arial" charset="0"/>
              <a:buNone/>
            </a:pPr>
            <a:r>
              <a:rPr lang="bn-BD" b="1" smtClean="0">
                <a:latin typeface="NikoshBAN" pitchFamily="2" charset="0"/>
                <a:cs typeface="NikoshBAN" pitchFamily="2" charset="0"/>
              </a:rPr>
              <a:t>তারিখঃ ১৬/০৩/২০১৩</a:t>
            </a:r>
            <a:endParaRPr lang="bn-BD" sz="2400" b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62213" y="3086100"/>
          <a:ext cx="4217987" cy="685800"/>
        </p:xfrm>
        <a:graphic>
          <a:graphicData uri="http://schemas.openxmlformats.org/presentationml/2006/ole">
            <p:oleObj spid="_x0000_s1026" name="Packager Shell Object" showAsIcon="1" r:id="rId3" imgW="421740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advertiseemnt 21 t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6450" y="2562225"/>
            <a:ext cx="4991100" cy="2771775"/>
          </a:xfrm>
        </p:spPr>
      </p:pic>
      <p:pic>
        <p:nvPicPr>
          <p:cNvPr id="8195" name="Picture 4" descr="advertis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"/>
            <a:ext cx="27352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advertisement 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57225"/>
            <a:ext cx="6096000" cy="54991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2013-03-16 02.07.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bn-BD" sz="66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বিপণন  প্রসার</a:t>
            </a:r>
            <a:endParaRPr lang="en-US" sz="6600" b="1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Documents\gt5300\2013-03-15 22.44.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2063" y="685800"/>
            <a:ext cx="4079875" cy="5440363"/>
          </a:xfr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C:\Users\Public\Documents\gt5300\2013-03-15 22.51.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6363" y="381000"/>
            <a:ext cx="4308475" cy="5745163"/>
          </a:xfrm>
          <a:noFill/>
        </p:spPr>
      </p:pic>
      <p:pic>
        <p:nvPicPr>
          <p:cNvPr id="14339" name="Picture 3" descr="C:\Users\Public\Documents\gt5300\2013-03-15 22.49.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1048</TotalTime>
  <Words>332</Words>
  <Application>Microsoft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Black</vt:lpstr>
      <vt:lpstr>Arial</vt:lpstr>
      <vt:lpstr>Constantia</vt:lpstr>
      <vt:lpstr>Wingdings 2</vt:lpstr>
      <vt:lpstr>Calibri</vt:lpstr>
      <vt:lpstr>NikoshBAN</vt:lpstr>
      <vt:lpstr>Wingdings</vt:lpstr>
      <vt:lpstr>Paper</vt:lpstr>
      <vt:lpstr>Office Theme</vt:lpstr>
      <vt:lpstr>Package</vt:lpstr>
      <vt:lpstr>স্বাগতম</vt:lpstr>
      <vt:lpstr>পরিচিতি</vt:lpstr>
      <vt:lpstr>Slide 3</vt:lpstr>
      <vt:lpstr>Slide 4</vt:lpstr>
      <vt:lpstr>Slide 5</vt:lpstr>
      <vt:lpstr>Slide 6</vt:lpstr>
      <vt:lpstr>বিপণন  প্রসার</vt:lpstr>
      <vt:lpstr>Slide 8</vt:lpstr>
      <vt:lpstr>Slide 9</vt:lpstr>
      <vt:lpstr>শিখনফল এই পাঠ থেকে শিক্ষার্থীরা ---</vt:lpstr>
      <vt:lpstr>Slide 11</vt:lpstr>
      <vt:lpstr>বিজ্ঞাপন ও প্রচারের মধ্যে পার্থক্য</vt:lpstr>
      <vt:lpstr>Slide 13</vt:lpstr>
      <vt:lpstr> 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Sujon</dc:creator>
  <cp:lastModifiedBy>Sujon</cp:lastModifiedBy>
  <cp:revision>374</cp:revision>
  <dcterms:created xsi:type="dcterms:W3CDTF">1601-01-01T00:00:00Z</dcterms:created>
  <dcterms:modified xsi:type="dcterms:W3CDTF">2013-03-18T12:31:15Z</dcterms:modified>
</cp:coreProperties>
</file>