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92" r:id="rId2"/>
    <p:sldId id="294" r:id="rId3"/>
    <p:sldId id="265" r:id="rId4"/>
    <p:sldId id="266" r:id="rId5"/>
    <p:sldId id="267" r:id="rId6"/>
    <p:sldId id="270" r:id="rId7"/>
    <p:sldId id="269" r:id="rId8"/>
    <p:sldId id="263" r:id="rId9"/>
    <p:sldId id="272" r:id="rId10"/>
    <p:sldId id="274" r:id="rId11"/>
    <p:sldId id="289" r:id="rId12"/>
    <p:sldId id="290" r:id="rId13"/>
    <p:sldId id="275" r:id="rId14"/>
    <p:sldId id="276" r:id="rId15"/>
    <p:sldId id="278" r:id="rId16"/>
    <p:sldId id="279" r:id="rId17"/>
    <p:sldId id="280" r:id="rId18"/>
    <p:sldId id="282" r:id="rId19"/>
    <p:sldId id="295" r:id="rId20"/>
    <p:sldId id="296" r:id="rId21"/>
    <p:sldId id="281" r:id="rId22"/>
    <p:sldId id="285" r:id="rId23"/>
    <p:sldId id="291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66FFFF"/>
    <a:srgbClr val="009900"/>
    <a:srgbClr val="FF0066"/>
    <a:srgbClr val="FFFF00"/>
    <a:srgbClr val="008000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4660"/>
  </p:normalViewPr>
  <p:slideViewPr>
    <p:cSldViewPr>
      <p:cViewPr>
        <p:scale>
          <a:sx n="75" d="100"/>
          <a:sy n="75" d="100"/>
        </p:scale>
        <p:origin x="-12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8ED3-3CB1-475E-AEDA-93250438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CF44-02BB-4B4F-AB65-4AF04A0D5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008E-8D4D-469E-A90D-9765B42FC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3534D-C1C6-4DF6-8BD6-D596FD011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6B81-F5E0-4A50-AED6-165F94DD7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61581-8D9E-418A-9B11-FB726E55F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BAB3-B846-48B6-825B-96A001A30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EEBB-0A8E-4D25-8BE2-0E8217F6E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D196-54ED-4FAC-8A6C-E8D55A80F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B67C-92C2-47BA-A5EB-26F8AD547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EE7F-140E-4D96-BB0A-C538F3AD6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0847-6C70-428B-AD74-D1E11F351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63F381-22C3-40B6-825E-16282E1D7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387px-Semper_Augustus_Tulip_17th_century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457200"/>
            <a:ext cx="4419600" cy="5105400"/>
          </a:xfrm>
          <a:noFill/>
        </p:spPr>
      </p:pic>
      <p:pic>
        <p:nvPicPr>
          <p:cNvPr id="3075" name="Picture 2" descr="Tulip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45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17500"/>
            <a:ext cx="8610600" cy="990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IN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62100"/>
            <a:ext cx="8610600" cy="5041900"/>
          </a:xfrm>
          <a:ln w="28575" cap="flat">
            <a:solidFill>
              <a:srgbClr val="FF0066"/>
            </a:solidFill>
            <a:prstDash val="lgDash"/>
          </a:ln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 ভাইরাস </a:t>
            </a:r>
            <a:r>
              <a:rPr lang="bn-IN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 তা </a:t>
            </a:r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বলতে পারবে।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২। ভাইরাসের শ্রেণিবিন্যাস করতে পারবে।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৩। ভাইরাসের গঠন উপাদানগুলোর নাম উল্লেখ করতে  পারবে।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ভাইরাসের চিত্র আঁকতে পারবে।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৫। ভাইরাস জীব নাকি জড় বস্তু তা বলতে পারবে।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4452" name="Picture 4" descr="rna viru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2400" y="0"/>
            <a:ext cx="9372600" cy="8356600"/>
          </a:xfrm>
          <a:solidFill>
            <a:srgbClr val="FF0000"/>
          </a:solidFill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0" y="2590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0" y="2209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229600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5477" name="Picture 5" descr="rod_shaped_vir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90600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n-IN" sz="6600" smtClean="0">
                <a:latin typeface="NikoshBAN" pitchFamily="2" charset="0"/>
                <a:cs typeface="NikoshBAN" pitchFamily="2" charset="0"/>
              </a:rPr>
              <a:t>ভাইরাস কি</a:t>
            </a:r>
            <a:r>
              <a:rPr lang="bn-IN" sz="660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4800600"/>
          </a:xfrm>
          <a:solidFill>
            <a:schemeClr val="bg1"/>
          </a:solidFill>
          <a:ln w="38100">
            <a:solidFill>
              <a:srgbClr val="FF0066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n-IN" sz="4000" b="1" smtClean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নিউক্লিক এসিড ও প্রোটিন</a:t>
            </a:r>
            <a:r>
              <a:rPr lang="bn-IN" sz="4000" b="1" smtClean="0">
                <a:latin typeface="NikoshBAN" pitchFamily="2" charset="0"/>
                <a:cs typeface="NikoshBAN" pitchFamily="2" charset="0"/>
              </a:rPr>
              <a:t> দিয়ে গঠিত,</a:t>
            </a:r>
          </a:p>
          <a:p>
            <a:pPr eaLnBrk="1" hangingPunct="1">
              <a:lnSpc>
                <a:spcPct val="90000"/>
              </a:lnSpc>
            </a:pPr>
            <a:r>
              <a:rPr lang="bn-IN" sz="40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mtClean="0">
                <a:latin typeface="NikoshBAN" pitchFamily="2" charset="0"/>
                <a:cs typeface="NikoshBAN" pitchFamily="2" charset="0"/>
              </a:rPr>
              <a:t>অতি আনুবীক্ষনিক, </a:t>
            </a:r>
          </a:p>
          <a:p>
            <a:pPr eaLnBrk="1" hangingPunct="1">
              <a:lnSpc>
                <a:spcPct val="90000"/>
              </a:lnSpc>
            </a:pPr>
            <a:r>
              <a:rPr lang="bn-IN" sz="4000" smtClean="0">
                <a:latin typeface="NikoshBAN" pitchFamily="2" charset="0"/>
                <a:cs typeface="NikoshBAN" pitchFamily="2" charset="0"/>
              </a:rPr>
              <a:t> অকোষীয় জীবানু বা রাসায়নিক বস্তু </a:t>
            </a:r>
          </a:p>
          <a:p>
            <a:pPr eaLnBrk="1" hangingPunct="1">
              <a:lnSpc>
                <a:spcPct val="90000"/>
              </a:lnSpc>
            </a:pPr>
            <a:r>
              <a:rPr lang="bn-IN" sz="4000" smtClean="0">
                <a:latin typeface="NikoshBAN" pitchFamily="2" charset="0"/>
                <a:cs typeface="NikoshBAN" pitchFamily="2" charset="0"/>
              </a:rPr>
              <a:t>জীবকোষের ভেতরে সক্রিয় হয়ে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IN" sz="4000" i="1" u="sng" smtClean="0">
                <a:latin typeface="NikoshBAN" pitchFamily="2" charset="0"/>
                <a:cs typeface="NikoshBAN" pitchFamily="2" charset="0"/>
              </a:rPr>
              <a:t>  সংখ্যা বৃদ্ধি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4000" i="1" u="sng" smtClean="0">
                <a:latin typeface="NikoshBAN" pitchFamily="2" charset="0"/>
                <a:cs typeface="NikoshBAN" pitchFamily="2" charset="0"/>
              </a:rPr>
              <a:t>রোগ সৃষ্টি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 করে, কিন্তু - </a:t>
            </a:r>
          </a:p>
          <a:p>
            <a:pPr eaLnBrk="1" hangingPunct="1">
              <a:lnSpc>
                <a:spcPct val="90000"/>
              </a:lnSpc>
            </a:pPr>
            <a:r>
              <a:rPr lang="bn-IN" sz="4000" smtClean="0">
                <a:latin typeface="NikoshBAN" pitchFamily="2" charset="0"/>
                <a:cs typeface="NikoshBAN" pitchFamily="2" charset="0"/>
              </a:rPr>
              <a:t>জীবকোষের বাইরে </a:t>
            </a:r>
            <a:r>
              <a:rPr lang="bn-IN" sz="4000" i="1" u="sng" smtClean="0">
                <a:latin typeface="NikoshBAN" pitchFamily="2" charset="0"/>
                <a:cs typeface="NikoshBAN" pitchFamily="2" charset="0"/>
              </a:rPr>
              <a:t>জড় বস্তুর মতো নিষ্ক্রিয়তার আচরণ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 করে । </a:t>
            </a:r>
            <a:endParaRPr lang="en-US" sz="400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n-IN" sz="6000" b="1" smtClean="0">
                <a:latin typeface="NikoshBAN" pitchFamily="2" charset="0"/>
                <a:cs typeface="NikoshBAN" pitchFamily="2" charset="0"/>
              </a:rPr>
              <a:t>শ্রেণিবিন্যাস </a:t>
            </a:r>
            <a:endParaRPr lang="en-US" sz="6000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28600" y="1981200"/>
            <a:ext cx="4038600" cy="42164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n-IN" b="1" u="sng" smtClean="0">
                <a:latin typeface="NikoshBAN" pitchFamily="2" charset="0"/>
                <a:cs typeface="NikoshBAN" pitchFamily="2" charset="0"/>
              </a:rPr>
              <a:t>আকৃতি অনুসারে –</a:t>
            </a:r>
            <a:endParaRPr lang="en-US" b="1" u="sng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lnSpc>
                <a:spcPct val="90000"/>
              </a:lnSpc>
            </a:pPr>
            <a:endParaRPr lang="bn-IN" b="1" u="sng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IN" sz="3600" smtClean="0">
                <a:latin typeface="NikoshBAN" pitchFamily="2" charset="0"/>
                <a:cs typeface="NikoshBAN" pitchFamily="2" charset="0"/>
              </a:rPr>
              <a:t>১। দন্ডাকার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IN" sz="3600" smtClean="0">
                <a:latin typeface="NikoshBAN" pitchFamily="2" charset="0"/>
                <a:cs typeface="NikoshBAN" pitchFamily="2" charset="0"/>
              </a:rPr>
              <a:t>২। গোলাকার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IN" sz="3600" smtClean="0">
                <a:latin typeface="NikoshBAN" pitchFamily="2" charset="0"/>
                <a:cs typeface="NikoshBAN" pitchFamily="2" charset="0"/>
              </a:rPr>
              <a:t>৩। ঘনক্ষেত্রাকার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IN" sz="3600" smtClean="0">
                <a:latin typeface="NikoshBAN" pitchFamily="2" charset="0"/>
                <a:cs typeface="NikoshBAN" pitchFamily="2" charset="0"/>
              </a:rPr>
              <a:t>৪। ব্যাঙ্গাচি আকার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IN" sz="3600" smtClean="0">
                <a:latin typeface="NikoshBAN" pitchFamily="2" charset="0"/>
                <a:cs typeface="NikoshBAN" pitchFamily="2" charset="0"/>
              </a:rPr>
              <a:t>৫। ডিম্বাকার</a:t>
            </a:r>
          </a:p>
          <a:p>
            <a:pPr eaLnBrk="1" hangingPunct="1">
              <a:lnSpc>
                <a:spcPct val="90000"/>
              </a:lnSpc>
            </a:pPr>
            <a:endParaRPr lang="bn-IN" sz="360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lnSpc>
                <a:spcPct val="90000"/>
              </a:lnSpc>
            </a:pP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85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419600" y="1981200"/>
            <a:ext cx="4343400" cy="41910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n-IN" b="1" u="sng" smtClean="0">
                <a:latin typeface="NikoshBAN" pitchFamily="2" charset="0"/>
                <a:cs typeface="NikoshBAN" pitchFamily="2" charset="0"/>
              </a:rPr>
              <a:t>নিউক্লিক এসিডের ধরনানুসারে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 </a:t>
            </a:r>
            <a:endParaRPr lang="en-US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lnSpc>
                <a:spcPct val="90000"/>
              </a:lnSpc>
            </a:pPr>
            <a:endParaRPr lang="bn-IN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IN" sz="3600" smtClean="0">
                <a:latin typeface="NikoshBAN" pitchFamily="2" charset="0"/>
                <a:cs typeface="NikoshBAN" pitchFamily="2" charset="0"/>
              </a:rPr>
              <a:t>১। আর, এন, এ ভাইরাস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IN" sz="3600" smtClean="0">
                <a:latin typeface="NikoshBAN" pitchFamily="2" charset="0"/>
                <a:cs typeface="NikoshBAN" pitchFamily="2" charset="0"/>
              </a:rPr>
              <a:t>২। ডি, এন, এ ভাইরাস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88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88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88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8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8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8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8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8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8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build="p" animBg="1"/>
      <p:bldP spid="7885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9" name="Picture 7" descr="rod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381000"/>
            <a:ext cx="8839200" cy="5492750"/>
          </a:xfrm>
          <a:noFill/>
        </p:spPr>
      </p:pic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473200" y="6045200"/>
            <a:ext cx="586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IN" sz="4000" b="1">
                <a:latin typeface="NikoshBAN" pitchFamily="2" charset="0"/>
                <a:cs typeface="NikoshBAN" pitchFamily="2" charset="0"/>
              </a:rPr>
              <a:t>দন্ডাকার ভাইরাস (</a:t>
            </a:r>
            <a:r>
              <a:rPr lang="en-US" sz="2800" b="1">
                <a:latin typeface="NikoshBAN" pitchFamily="2" charset="0"/>
                <a:cs typeface="NikoshBAN" pitchFamily="2" charset="0"/>
              </a:rPr>
              <a:t>TMV</a:t>
            </a:r>
            <a:r>
              <a:rPr lang="bn-IN" sz="2800" b="1">
                <a:latin typeface="NikoshBAN" pitchFamily="2" charset="0"/>
                <a:cs typeface="NikoshBAN" pitchFamily="2" charset="0"/>
              </a:rPr>
              <a:t>)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aids virus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1370013"/>
            <a:ext cx="4762500" cy="3571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cubical virus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0"/>
            <a:ext cx="8229600" cy="5943600"/>
          </a:xfrm>
          <a:noFill/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260600" y="60452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IN" sz="3600" b="1">
                <a:latin typeface="NikoshBAN" pitchFamily="2" charset="0"/>
                <a:cs typeface="NikoshBAN" pitchFamily="2" charset="0"/>
              </a:rPr>
              <a:t>ঘণক্ষেত্রাকার 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oval virus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0"/>
            <a:ext cx="6705600" cy="5486400"/>
          </a:xfrm>
          <a:noFill/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447800" y="57912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IN" sz="4400" b="1">
                <a:latin typeface="NikoshBAN" pitchFamily="2" charset="0"/>
                <a:cs typeface="NikoshBAN" pitchFamily="2" charset="0"/>
              </a:rPr>
              <a:t>ডিম্বাকার 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4" descr="t2 viru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04800"/>
            <a:ext cx="7924800" cy="4879975"/>
          </a:xfrm>
          <a:noFill/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828800" y="553085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IN" sz="3600" b="1">
                <a:latin typeface="NikoshBAN" pitchFamily="2" charset="0"/>
                <a:cs typeface="NikoshBAN" pitchFamily="2" charset="0"/>
              </a:rPr>
              <a:t>ব্যাঙ্গাচি আকৃতি 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/>
          <p:cNvSpPr>
            <a:spLocks noChangeArrowheads="1" noChangeShapeType="1" noTextEdit="1"/>
          </p:cNvSpPr>
          <p:nvPr/>
        </p:nvSpPr>
        <p:spPr bwMode="auto">
          <a:xfrm>
            <a:off x="1981200" y="990600"/>
            <a:ext cx="4648200" cy="403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as-IN" sz="3600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NikoshBAN"/>
                <a:cs typeface="NikoshBAN"/>
              </a:rPr>
              <a:t>স্বাগতম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latin typeface="NikoshBAN"/>
              <a:cs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05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bn-IN" b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smtClean="0">
                <a:latin typeface="NikoshBAN" pitchFamily="2" charset="0"/>
                <a:cs typeface="NikoshBAN" pitchFamily="2" charset="0"/>
              </a:rPr>
              <a:t>এন</a:t>
            </a:r>
            <a:r>
              <a:rPr lang="en-US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smtClean="0">
                <a:latin typeface="NikoshBAN" pitchFamily="2" charset="0"/>
                <a:cs typeface="NikoshBAN" pitchFamily="2" charset="0"/>
              </a:rPr>
              <a:t>এ  ও ডি এন এ ভাইরাসের পার্থক্য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4038600" cy="4572000"/>
          </a:xfrm>
          <a:solidFill>
            <a:schemeClr val="bg2"/>
          </a:solidFill>
          <a:ln w="38100">
            <a:solidFill>
              <a:srgbClr val="FF0066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নিউক্লিক এসিডের ধরণ আরএনএ,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bn-IN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সাধারণত উদ্ভিদ কে আক্রমণ করে,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bn-IN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সাধারণত আরএনএ এক সূত্রক,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n-IN" b="1" dirty="0" smtClean="0">
                <a:latin typeface="NikoshBAN" pitchFamily="2" charset="0"/>
                <a:cs typeface="NikoshBAN" pitchFamily="2" charset="0"/>
              </a:rPr>
              <a:t>৪। সাধারণত দন্ডাকার বা সূত্রাকার।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bn-BD" sz="2400" b="1" dirty="0" smtClean="0"/>
              <a:t> </a:t>
            </a:r>
            <a:endParaRPr lang="en-US" sz="2400" b="1" dirty="0" smtClean="0">
              <a:cs typeface="Vrinda" charset="0"/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905000"/>
            <a:ext cx="4038600" cy="4572000"/>
          </a:xfrm>
          <a:solidFill>
            <a:schemeClr val="bg2"/>
          </a:solidFill>
          <a:ln w="38100">
            <a:solidFill>
              <a:srgbClr val="FF0066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n-IN" dirty="0" smtClean="0"/>
              <a:t>১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নিউক্লিক এসিডের ধরণ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ডিএনএ,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২। সাধারণত প্রাণী ও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ব্যাকটেরিয়া কে আক্রমণ করে।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৩। সাধারণত ডিএনএ দ্বি-সূত্রক,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৪। গোলাকার, ব্যাঙ্গাচি বা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পাউরূটি আকৃতির</a:t>
            </a:r>
            <a:r>
              <a:rPr lang="bn-IN" sz="2400" b="1" dirty="0" smtClean="0"/>
              <a:t>।</a:t>
            </a:r>
            <a:endParaRPr lang="en-US" sz="2400" b="1" dirty="0" smtClean="0">
              <a:cs typeface="Vrind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  <p:bldP spid="114693" grpId="0" build="p" animBg="1"/>
      <p:bldP spid="11469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bn-IN" b="1" smtClean="0">
                <a:latin typeface="NikoshBAN" pitchFamily="2" charset="0"/>
                <a:cs typeface="NikoshBAN" pitchFamily="2" charset="0"/>
              </a:rPr>
              <a:t>ভাইরাসের বৈশিষ্ট্য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144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bn-IN" sz="3600" u="sng" smtClean="0">
                <a:latin typeface="NikoshBAN" pitchFamily="2" charset="0"/>
                <a:cs typeface="NikoshBAN" pitchFamily="2" charset="0"/>
              </a:rPr>
              <a:t>জীবীয়</a:t>
            </a:r>
          </a:p>
          <a:p>
            <a:pPr eaLnBrk="1" hangingPunct="1">
              <a:buFontTx/>
              <a:buNone/>
            </a:pPr>
            <a:r>
              <a:rPr lang="bn-IN" b="1" smtClean="0">
                <a:latin typeface="NikoshBAN" pitchFamily="2" charset="0"/>
                <a:cs typeface="NikoshBAN" pitchFamily="2" charset="0"/>
              </a:rPr>
              <a:t>১।  ডিএনএ / আরএনএ ও প্রোটিন দিয়ে গঠিত,</a:t>
            </a:r>
          </a:p>
          <a:p>
            <a:pPr eaLnBrk="1" hangingPunct="1">
              <a:buFontTx/>
              <a:buNone/>
            </a:pPr>
            <a:r>
              <a:rPr lang="bn-IN" b="1" smtClean="0">
                <a:latin typeface="NikoshBAN" pitchFamily="2" charset="0"/>
                <a:cs typeface="NikoshBAN" pitchFamily="2" charset="0"/>
              </a:rPr>
              <a:t>২। জীবকোষে সংখ্যা বৃদ্ধি করতে পারে,</a:t>
            </a:r>
          </a:p>
          <a:p>
            <a:pPr eaLnBrk="1" hangingPunct="1">
              <a:buFontTx/>
              <a:buNone/>
            </a:pPr>
            <a:r>
              <a:rPr lang="bn-IN" b="1" smtClean="0">
                <a:latin typeface="NikoshBAN" pitchFamily="2" charset="0"/>
                <a:cs typeface="NikoshBAN" pitchFamily="2" charset="0"/>
              </a:rPr>
              <a:t>৩। প্রকরণ সৃষ্টি হয়,</a:t>
            </a:r>
          </a:p>
          <a:p>
            <a:pPr eaLnBrk="1" hangingPunct="1">
              <a:buFontTx/>
              <a:buNone/>
            </a:pPr>
            <a:r>
              <a:rPr lang="bn-IN" b="1" smtClean="0">
                <a:latin typeface="NikoshBAN" pitchFamily="2" charset="0"/>
                <a:cs typeface="NikoshBAN" pitchFamily="2" charset="0"/>
              </a:rPr>
              <a:t>৪। পরিব্যাক্তি ঘটতে দেখা যায়।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145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  <a:solidFill>
            <a:schemeClr val="bg2"/>
          </a:solidFill>
          <a:ln w="28575">
            <a:solidFill>
              <a:srgbClr val="FF0066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bn-IN" sz="3600" b="1" u="sng" smtClean="0">
                <a:latin typeface="NikoshBAN" pitchFamily="2" charset="0"/>
                <a:cs typeface="NikoshBAN" pitchFamily="2" charset="0"/>
              </a:rPr>
              <a:t>জড়</a:t>
            </a:r>
            <a:endParaRPr lang="en-US" sz="3600" b="1" u="sng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Tx/>
              <a:buNone/>
            </a:pPr>
            <a:r>
              <a:rPr lang="bn-IN" b="1" smtClean="0">
                <a:latin typeface="NikoshBAN" pitchFamily="2" charset="0"/>
                <a:cs typeface="NikoshBAN" pitchFamily="2" charset="0"/>
              </a:rPr>
              <a:t>১। অকোষীয়, প্রোটোপ্লাজম নেই।</a:t>
            </a:r>
          </a:p>
          <a:p>
            <a:pPr eaLnBrk="1" hangingPunct="1">
              <a:buFontTx/>
              <a:buNone/>
            </a:pPr>
            <a:r>
              <a:rPr lang="bn-IN" b="1" smtClean="0">
                <a:latin typeface="NikoshBAN" pitchFamily="2" charset="0"/>
                <a:cs typeface="NikoshBAN" pitchFamily="2" charset="0"/>
              </a:rPr>
              <a:t>২। বিপাক ক্রিয়া নেই,</a:t>
            </a:r>
          </a:p>
          <a:p>
            <a:pPr eaLnBrk="1" hangingPunct="1">
              <a:buFontTx/>
              <a:buNone/>
            </a:pPr>
            <a:r>
              <a:rPr lang="bn-IN" b="1" smtClean="0">
                <a:latin typeface="NikoshBAN" pitchFamily="2" charset="0"/>
                <a:cs typeface="NikoshBAN" pitchFamily="2" charset="0"/>
              </a:rPr>
              <a:t>৩। সজীব কোষের বাইরে জড় পদার্থের মতো আচরণ করে। </a:t>
            </a:r>
          </a:p>
          <a:p>
            <a:pPr eaLnBrk="1" hangingPunct="1">
              <a:buFontTx/>
              <a:buNone/>
            </a:pPr>
            <a:r>
              <a:rPr lang="bn-IN" b="1" smtClean="0">
                <a:latin typeface="NikoshBAN" pitchFamily="2" charset="0"/>
                <a:cs typeface="NikoshBAN" pitchFamily="2" charset="0"/>
              </a:rPr>
              <a:t>৪। কেলাসিত করে স্ফটিকে পরিণত করা যায়।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animBg="1"/>
      <p:bldP spid="91144" grpId="0" build="p" animBg="1"/>
      <p:bldP spid="9114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  <a:ln w="76200" cap="flat" cmpd="tri">
            <a:solidFill>
              <a:srgbClr val="FF0066"/>
            </a:solidFill>
            <a:prstDash val="lgDash"/>
          </a:ln>
        </p:spPr>
        <p:txBody>
          <a:bodyPr/>
          <a:lstStyle/>
          <a:p>
            <a:pPr eaLnBrk="1" hangingPunct="1"/>
            <a:r>
              <a:rPr lang="bn-IN" sz="6000" b="1" smtClean="0">
                <a:latin typeface="NikoshBAN" pitchFamily="2" charset="0"/>
                <a:cs typeface="NikoshBAN" pitchFamily="2" charset="0"/>
              </a:rPr>
              <a:t>জোড়াবদ্ধ হয়ে কাজ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ln w="76200" cmpd="tri">
            <a:solidFill>
              <a:srgbClr val="FF0066"/>
            </a:solidFill>
          </a:ln>
        </p:spPr>
        <p:txBody>
          <a:bodyPr/>
          <a:lstStyle/>
          <a:p>
            <a:pPr algn="ctr" eaLnBrk="1" hangingPunct="1"/>
            <a:endParaRPr lang="bn-IN" sz="4000" b="1" smtClean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buFontTx/>
              <a:buNone/>
            </a:pPr>
            <a:r>
              <a:rPr lang="bn-IN" sz="4000" b="1" smtClean="0">
                <a:latin typeface="NikoshBAN" pitchFamily="2" charset="0"/>
                <a:cs typeface="NikoshBAN" pitchFamily="2" charset="0"/>
              </a:rPr>
              <a:t>১। ডি এন এ ভাইরাস ও আর এন এ ভাইরাসের মধ্যে কি কি পার্থক্য আছে লিখ?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/>
      <p:bldP spid="9933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  <a:solidFill>
            <a:schemeClr val="bg1"/>
          </a:solidFill>
          <a:ln w="38100">
            <a:solidFill>
              <a:srgbClr val="FF0066"/>
            </a:solidFill>
          </a:ln>
        </p:spPr>
        <p:txBody>
          <a:bodyPr/>
          <a:lstStyle/>
          <a:p>
            <a:pPr eaLnBrk="1" hangingPunct="1"/>
            <a:r>
              <a:rPr lang="bn-IN" sz="6000" b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b="1" smtClean="0">
                <a:latin typeface="NikoshBAN" pitchFamily="2" charset="0"/>
                <a:cs typeface="NikoshBAN" pitchFamily="2" charset="0"/>
              </a:rPr>
              <a:t> 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Tx/>
              <a:buNone/>
              <a:defRPr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১। ভাইরাস কী? </a:t>
            </a:r>
          </a:p>
          <a:p>
            <a:pPr eaLnBrk="1" hangingPunct="1">
              <a:buFontTx/>
              <a:buNone/>
              <a:defRPr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২। ভাইরাসকে জীব বলা যায় কি? </a:t>
            </a:r>
          </a:p>
          <a:p>
            <a:pPr eaLnBrk="1" hangingPunct="1">
              <a:buFontTx/>
              <a:buNone/>
              <a:defRPr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৩। ভাইরাসের গঠন উপাদানগুলো কী?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 নিউক্লিক এসিডের ধরণানুসারে ভাইরাস কত প্রকার?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  <p:bldP spid="10649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n-IN" sz="6000" b="1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endParaRPr lang="bn-IN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</a:pPr>
            <a:r>
              <a:rPr lang="bn-BD" sz="4800" b="1" smtClean="0">
                <a:latin typeface="NikoshBAN" pitchFamily="2" charset="0"/>
                <a:cs typeface="NikoshBAN" pitchFamily="2" charset="0"/>
              </a:rPr>
              <a:t>মানুষের ভাইরাস ঘটিত ৫টি রোগের নাম লিখ ।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57150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IN" sz="73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129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9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1381" name="Picture 5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828800"/>
            <a:ext cx="5932488" cy="3927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8229600" cy="1384300"/>
          </a:xfr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bn-IN" sz="5400" b="1" dirty="0" smtClean="0"/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dirty="0" smtClean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3810000" cy="44196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u="sng" smtClean="0">
                <a:latin typeface="NikoshBAN" pitchFamily="2" charset="0"/>
                <a:cs typeface="NikoshBAN" pitchFamily="2" charset="0"/>
              </a:rPr>
              <a:t>শিক্ষক পরিচিতিঃ</a:t>
            </a:r>
          </a:p>
          <a:p>
            <a:pPr eaLnBrk="1" hangingPunct="1"/>
            <a:r>
              <a:rPr lang="bn-IN" sz="3600" b="1" smtClean="0">
                <a:latin typeface="NikoshBAN" pitchFamily="2" charset="0"/>
                <a:cs typeface="NikoshBAN" pitchFamily="2" charset="0"/>
              </a:rPr>
              <a:t>মোহাম্মদ মহসিন</a:t>
            </a:r>
          </a:p>
          <a:p>
            <a:pPr eaLnBrk="1" hangingPunct="1"/>
            <a:r>
              <a:rPr lang="bn-IN" sz="3200" smtClean="0">
                <a:latin typeface="NikoshBAN" pitchFamily="2" charset="0"/>
                <a:cs typeface="NikoshBAN" pitchFamily="2" charset="0"/>
              </a:rPr>
              <a:t>সহকারি অধ্যাপক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(উদ্ভিদবিদ্যা)</a:t>
            </a:r>
          </a:p>
          <a:p>
            <a:pPr eaLnBrk="1" hangingPunct="1"/>
            <a:r>
              <a:rPr lang="bn-IN" sz="3200" smtClean="0">
                <a:latin typeface="NikoshBAN" pitchFamily="2" charset="0"/>
                <a:cs typeface="NikoshBAN" pitchFamily="2" charset="0"/>
              </a:rPr>
              <a:t>শহীদ স্মৃতি সরকারি কলেজ</a:t>
            </a:r>
          </a:p>
          <a:p>
            <a:pPr eaLnBrk="1" hangingPunct="1"/>
            <a:r>
              <a:rPr lang="bn-IN" sz="3200" smtClean="0">
                <a:latin typeface="NikoshBAN" pitchFamily="2" charset="0"/>
                <a:cs typeface="NikoshBAN" pitchFamily="2" charset="0"/>
              </a:rPr>
              <a:t>মুক্তাগাছা, ময়মনসিংহ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19600" y="1905000"/>
            <a:ext cx="4267200" cy="43434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b="1" u="sng" smtClean="0">
                <a:latin typeface="NikoshBAN" pitchFamily="2" charset="0"/>
                <a:cs typeface="NikoshBAN" pitchFamily="2" charset="0"/>
              </a:rPr>
              <a:t>পাঠ পরিচিতিঃ </a:t>
            </a:r>
          </a:p>
          <a:p>
            <a:pPr eaLnBrk="1" hangingPunct="1"/>
            <a:r>
              <a:rPr lang="bn-IN" sz="360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600" b="1" smtClean="0">
                <a:latin typeface="NikoshBAN" pitchFamily="2" charset="0"/>
                <a:cs typeface="NikoshBAN" pitchFamily="2" charset="0"/>
              </a:rPr>
              <a:t>একাদশ </a:t>
            </a:r>
          </a:p>
          <a:p>
            <a:pPr eaLnBrk="1" hangingPunct="1"/>
            <a:r>
              <a:rPr lang="bn-IN" sz="360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b="1" smtClean="0">
                <a:latin typeface="NikoshBAN" pitchFamily="2" charset="0"/>
                <a:cs typeface="NikoshBAN" pitchFamily="2" charset="0"/>
              </a:rPr>
              <a:t>জীববিদ্যা ১ম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mtClean="0">
                <a:latin typeface="NikoshBAN" pitchFamily="2" charset="0"/>
                <a:cs typeface="NikoshBAN" pitchFamily="2" charset="0"/>
              </a:rPr>
              <a:t>পত্র</a:t>
            </a:r>
          </a:p>
          <a:p>
            <a:pPr eaLnBrk="1" hangingPunct="1"/>
            <a:r>
              <a:rPr lang="bn-IN" sz="3600" smtClean="0">
                <a:latin typeface="NikoshBAN" pitchFamily="2" charset="0"/>
                <a:cs typeface="NikoshBAN" pitchFamily="2" charset="0"/>
              </a:rPr>
              <a:t>পাঠের শিরোনামঃ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mtClean="0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3600" b="1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IN" sz="3200" b="1" smtClean="0">
                <a:latin typeface="NikoshBAN" pitchFamily="2" charset="0"/>
                <a:cs typeface="NikoshBAN" pitchFamily="2" charset="0"/>
              </a:rPr>
              <a:t>তারিখঃ ১২/০৩/২০১৩</a:t>
            </a:r>
          </a:p>
          <a:p>
            <a:pPr eaLnBrk="1" hangingPunct="1"/>
            <a:r>
              <a:rPr lang="bn-IN" sz="3200" b="1" smtClean="0"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 eaLnBrk="1" hangingPunct="1"/>
            <a:endParaRPr lang="en-US" sz="320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nimBg="1"/>
      <p:bldP spid="1843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worldaidsdaychina-afp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66750" y="965200"/>
            <a:ext cx="7810500" cy="4381500"/>
          </a:xfrm>
          <a:noFill/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066800" y="57912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aids-patient_801_600x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abiddo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609600"/>
            <a:ext cx="6288088" cy="5753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z_page-14-Rabies0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762000"/>
            <a:ext cx="6705600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MC900053397[1]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0"/>
            <a:ext cx="5892800" cy="6553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2362200" y="1447800"/>
            <a:ext cx="36576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NikoshBAN"/>
                <a:cs typeface="NikoshBAN"/>
              </a:rPr>
              <a:t>ভাইরাস 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380</Words>
  <Application>Microsoft PowerPoint</Application>
  <PresentationFormat>On-screen Show (4:3)</PresentationFormat>
  <Paragraphs>88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 পরিচিতি </vt:lpstr>
      <vt:lpstr>Slide 4</vt:lpstr>
      <vt:lpstr>Slide 5</vt:lpstr>
      <vt:lpstr>Slide 6</vt:lpstr>
      <vt:lpstr>Slide 7</vt:lpstr>
      <vt:lpstr>Slide 8</vt:lpstr>
      <vt:lpstr>Slide 9</vt:lpstr>
      <vt:lpstr>শিখন ফল</vt:lpstr>
      <vt:lpstr>Slide 11</vt:lpstr>
      <vt:lpstr>Slide 12</vt:lpstr>
      <vt:lpstr>ভাইরাস কি </vt:lpstr>
      <vt:lpstr>শ্রেণিবিন্যাস </vt:lpstr>
      <vt:lpstr>Slide 15</vt:lpstr>
      <vt:lpstr>Slide 16</vt:lpstr>
      <vt:lpstr>Slide 17</vt:lpstr>
      <vt:lpstr>Slide 18</vt:lpstr>
      <vt:lpstr>Slide 19</vt:lpstr>
      <vt:lpstr>আর এন এ  ও ডি এন এ ভাইরাসের পার্থক্য </vt:lpstr>
      <vt:lpstr>ভাইরাসের বৈশিষ্ট্য</vt:lpstr>
      <vt:lpstr>জোড়াবদ্ধ হয়ে কাজ </vt:lpstr>
      <vt:lpstr>মূল্যায়ন </vt:lpstr>
      <vt:lpstr>বাড়ির কাজ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Sujon</cp:lastModifiedBy>
  <cp:revision>195</cp:revision>
  <cp:lastPrinted>1601-01-01T00:00:00Z</cp:lastPrinted>
  <dcterms:created xsi:type="dcterms:W3CDTF">2013-03-09T04:56:18Z</dcterms:created>
  <dcterms:modified xsi:type="dcterms:W3CDTF">2013-03-18T12:26:09Z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