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7" r:id="rId2"/>
    <p:sldId id="258" r:id="rId3"/>
    <p:sldId id="259" r:id="rId4"/>
    <p:sldId id="260" r:id="rId5"/>
    <p:sldId id="261" r:id="rId6"/>
    <p:sldId id="269" r:id="rId7"/>
    <p:sldId id="270" r:id="rId8"/>
    <p:sldId id="271" r:id="rId9"/>
    <p:sldId id="272" r:id="rId10"/>
    <p:sldId id="274" r:id="rId11"/>
    <p:sldId id="262" r:id="rId12"/>
    <p:sldId id="275" r:id="rId13"/>
    <p:sldId id="278" r:id="rId14"/>
    <p:sldId id="279" r:id="rId15"/>
    <p:sldId id="264" r:id="rId16"/>
    <p:sldId id="265" r:id="rId17"/>
    <p:sldId id="266" r:id="rId18"/>
    <p:sldId id="267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386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1830" y="-8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EB2540-2C2F-4EB2-9E40-00AC8D50468B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172103-9308-437E-B73E-4C307EFD3E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11611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2D8522-4387-4078-A285-FA9B1DA64C6A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F3F514-39FE-4BD6-B6BA-517E831C46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82721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F3F514-39FE-4BD6-B6BA-517E831C467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400550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2762"/>
          </a:xfr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BD" sz="9600" dirty="0" smtClean="0"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95400" y="2077889"/>
            <a:ext cx="6248400" cy="4399112"/>
          </a:xfrm>
        </p:spPr>
      </p:pic>
    </p:spTree>
    <p:extLst>
      <p:ext uri="{BB962C8B-B14F-4D97-AF65-F5344CB8AC3E}">
        <p14:creationId xmlns:p14="http://schemas.microsoft.com/office/powerpoint/2010/main" xmlns="" val="4078832012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user\Desktop\Habib\images-6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9488" y="2286000"/>
            <a:ext cx="3352800" cy="3684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609600" y="301384"/>
            <a:ext cx="7772400" cy="838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BD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কনিকের প্রাথমিক ধারনা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4343400" y="1240711"/>
            <a:ext cx="4038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>
                <a:latin typeface="NikoshBAN" pitchFamily="2" charset="0"/>
                <a:cs typeface="NikoshBAN" pitchFamily="2" charset="0"/>
              </a:rPr>
              <a:t>কনিকের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প্রকারভেদ-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581400" y="3679365"/>
            <a:ext cx="10474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কনিক</a:t>
            </a: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5572276" y="2133600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বৃত্ত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610377" y="4214785"/>
            <a:ext cx="10667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>
                <a:latin typeface="NikoshBAN" pitchFamily="2" charset="0"/>
                <a:cs typeface="NikoshBAN" pitchFamily="2" charset="0"/>
              </a:rPr>
              <a:t>পরাবৃত্ত</a:t>
            </a: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5572276" y="3136612"/>
            <a:ext cx="106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>
                <a:latin typeface="NikoshBAN" pitchFamily="2" charset="0"/>
                <a:cs typeface="NikoshBAN" pitchFamily="2" charset="0"/>
              </a:rPr>
              <a:t>উপবৃত্ত</a:t>
            </a: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5534176" y="5677762"/>
            <a:ext cx="114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অধিবৃত্ত</a:t>
            </a:r>
            <a:endParaRPr lang="en-US" sz="3200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4858612" y="2286000"/>
            <a:ext cx="0" cy="356898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4848376" y="2286000"/>
            <a:ext cx="609600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4848376" y="4473151"/>
            <a:ext cx="609600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4848376" y="3429000"/>
            <a:ext cx="599364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4858612" y="5854987"/>
            <a:ext cx="599364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3" idx="3"/>
          </p:cNvCxnSpPr>
          <p:nvPr/>
        </p:nvCxnSpPr>
        <p:spPr>
          <a:xfrm flipV="1">
            <a:off x="4628866" y="3971752"/>
            <a:ext cx="229746" cy="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7315200" y="2133600"/>
            <a:ext cx="685800" cy="6858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7010400" y="3352800"/>
            <a:ext cx="1371600" cy="368587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9" name="Group 28"/>
          <p:cNvGrpSpPr/>
          <p:nvPr/>
        </p:nvGrpSpPr>
        <p:grpSpPr>
          <a:xfrm>
            <a:off x="7014329" y="5302272"/>
            <a:ext cx="681871" cy="1335754"/>
            <a:chOff x="6240456" y="1115645"/>
            <a:chExt cx="2135615" cy="3941496"/>
          </a:xfrm>
        </p:grpSpPr>
        <p:grpSp>
          <p:nvGrpSpPr>
            <p:cNvPr id="31" name="Group 30"/>
            <p:cNvGrpSpPr/>
            <p:nvPr/>
          </p:nvGrpSpPr>
          <p:grpSpPr>
            <a:xfrm>
              <a:off x="6580578" y="1247141"/>
              <a:ext cx="1143000" cy="3810000"/>
              <a:chOff x="3530223" y="1450652"/>
              <a:chExt cx="3553191" cy="4750550"/>
            </a:xfrm>
          </p:grpSpPr>
          <p:sp>
            <p:nvSpPr>
              <p:cNvPr id="32" name="Freeform 31"/>
              <p:cNvSpPr/>
              <p:nvPr/>
            </p:nvSpPr>
            <p:spPr>
              <a:xfrm>
                <a:off x="3538187" y="1450652"/>
                <a:ext cx="3545227" cy="2354803"/>
              </a:xfrm>
              <a:custGeom>
                <a:avLst/>
                <a:gdLst>
                  <a:gd name="connsiteX0" fmla="*/ 0 w 2803161"/>
                  <a:gd name="connsiteY0" fmla="*/ 2473377 h 2473377"/>
                  <a:gd name="connsiteX1" fmla="*/ 74951 w 2803161"/>
                  <a:gd name="connsiteY1" fmla="*/ 2008682 h 2473377"/>
                  <a:gd name="connsiteX2" fmla="*/ 374754 w 2803161"/>
                  <a:gd name="connsiteY2" fmla="*/ 1439055 h 2473377"/>
                  <a:gd name="connsiteX3" fmla="*/ 974361 w 2803161"/>
                  <a:gd name="connsiteY3" fmla="*/ 944380 h 2473377"/>
                  <a:gd name="connsiteX4" fmla="*/ 1918741 w 2803161"/>
                  <a:gd name="connsiteY4" fmla="*/ 389744 h 2473377"/>
                  <a:gd name="connsiteX5" fmla="*/ 2803161 w 2803161"/>
                  <a:gd name="connsiteY5" fmla="*/ 0 h 2473377"/>
                  <a:gd name="connsiteX6" fmla="*/ 2803161 w 2803161"/>
                  <a:gd name="connsiteY6" fmla="*/ 0 h 24733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803161" h="2473377">
                    <a:moveTo>
                      <a:pt x="0" y="2473377"/>
                    </a:moveTo>
                    <a:cubicBezTo>
                      <a:pt x="6246" y="2327223"/>
                      <a:pt x="12492" y="2181069"/>
                      <a:pt x="74951" y="2008682"/>
                    </a:cubicBezTo>
                    <a:cubicBezTo>
                      <a:pt x="137410" y="1836295"/>
                      <a:pt x="224852" y="1616439"/>
                      <a:pt x="374754" y="1439055"/>
                    </a:cubicBezTo>
                    <a:cubicBezTo>
                      <a:pt x="524656" y="1261671"/>
                      <a:pt x="717030" y="1119265"/>
                      <a:pt x="974361" y="944380"/>
                    </a:cubicBezTo>
                    <a:cubicBezTo>
                      <a:pt x="1231692" y="769495"/>
                      <a:pt x="1613941" y="547141"/>
                      <a:pt x="1918741" y="389744"/>
                    </a:cubicBezTo>
                    <a:cubicBezTo>
                      <a:pt x="2223541" y="232347"/>
                      <a:pt x="2803161" y="0"/>
                      <a:pt x="2803161" y="0"/>
                    </a:cubicBezTo>
                    <a:lnTo>
                      <a:pt x="2803161" y="0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Freeform 32"/>
              <p:cNvSpPr/>
              <p:nvPr/>
            </p:nvSpPr>
            <p:spPr>
              <a:xfrm flipV="1">
                <a:off x="3530223" y="3855495"/>
                <a:ext cx="3507471" cy="2345707"/>
              </a:xfrm>
              <a:custGeom>
                <a:avLst/>
                <a:gdLst>
                  <a:gd name="connsiteX0" fmla="*/ 0 w 2803161"/>
                  <a:gd name="connsiteY0" fmla="*/ 2473377 h 2473377"/>
                  <a:gd name="connsiteX1" fmla="*/ 74951 w 2803161"/>
                  <a:gd name="connsiteY1" fmla="*/ 2008682 h 2473377"/>
                  <a:gd name="connsiteX2" fmla="*/ 374754 w 2803161"/>
                  <a:gd name="connsiteY2" fmla="*/ 1439055 h 2473377"/>
                  <a:gd name="connsiteX3" fmla="*/ 974361 w 2803161"/>
                  <a:gd name="connsiteY3" fmla="*/ 944380 h 2473377"/>
                  <a:gd name="connsiteX4" fmla="*/ 1918741 w 2803161"/>
                  <a:gd name="connsiteY4" fmla="*/ 389744 h 2473377"/>
                  <a:gd name="connsiteX5" fmla="*/ 2803161 w 2803161"/>
                  <a:gd name="connsiteY5" fmla="*/ 0 h 2473377"/>
                  <a:gd name="connsiteX6" fmla="*/ 2803161 w 2803161"/>
                  <a:gd name="connsiteY6" fmla="*/ 0 h 24733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803161" h="2473377">
                    <a:moveTo>
                      <a:pt x="0" y="2473377"/>
                    </a:moveTo>
                    <a:cubicBezTo>
                      <a:pt x="6246" y="2327223"/>
                      <a:pt x="12492" y="2181069"/>
                      <a:pt x="74951" y="2008682"/>
                    </a:cubicBezTo>
                    <a:cubicBezTo>
                      <a:pt x="137410" y="1836295"/>
                      <a:pt x="224852" y="1616439"/>
                      <a:pt x="374754" y="1439055"/>
                    </a:cubicBezTo>
                    <a:cubicBezTo>
                      <a:pt x="524656" y="1261671"/>
                      <a:pt x="717030" y="1119265"/>
                      <a:pt x="974361" y="944380"/>
                    </a:cubicBezTo>
                    <a:cubicBezTo>
                      <a:pt x="1231692" y="769495"/>
                      <a:pt x="1613941" y="547141"/>
                      <a:pt x="1918741" y="389744"/>
                    </a:cubicBezTo>
                    <a:cubicBezTo>
                      <a:pt x="2223541" y="232347"/>
                      <a:pt x="2803161" y="0"/>
                      <a:pt x="2803161" y="0"/>
                    </a:cubicBezTo>
                    <a:lnTo>
                      <a:pt x="2803161" y="0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34" name="Straight Connector 33"/>
            <p:cNvCxnSpPr/>
            <p:nvPr/>
          </p:nvCxnSpPr>
          <p:spPr>
            <a:xfrm>
              <a:off x="6240456" y="3152141"/>
              <a:ext cx="2135615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6242471" y="1115645"/>
              <a:ext cx="0" cy="3532634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6266381" y="2561707"/>
              <a:ext cx="37473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6641117" y="2561707"/>
              <a:ext cx="562420" cy="57415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7384066" y="4016405"/>
            <a:ext cx="1062592" cy="1234856"/>
            <a:chOff x="6240456" y="1115645"/>
            <a:chExt cx="2135615" cy="3941496"/>
          </a:xfrm>
        </p:grpSpPr>
        <p:grpSp>
          <p:nvGrpSpPr>
            <p:cNvPr id="39" name="Group 38"/>
            <p:cNvGrpSpPr/>
            <p:nvPr/>
          </p:nvGrpSpPr>
          <p:grpSpPr>
            <a:xfrm>
              <a:off x="6580578" y="1247141"/>
              <a:ext cx="1143000" cy="3810000"/>
              <a:chOff x="3530223" y="1450652"/>
              <a:chExt cx="3553191" cy="4750550"/>
            </a:xfrm>
          </p:grpSpPr>
          <p:sp>
            <p:nvSpPr>
              <p:cNvPr id="40" name="Freeform 39"/>
              <p:cNvSpPr/>
              <p:nvPr/>
            </p:nvSpPr>
            <p:spPr>
              <a:xfrm>
                <a:off x="3538187" y="1450652"/>
                <a:ext cx="3545227" cy="2354803"/>
              </a:xfrm>
              <a:custGeom>
                <a:avLst/>
                <a:gdLst>
                  <a:gd name="connsiteX0" fmla="*/ 0 w 2803161"/>
                  <a:gd name="connsiteY0" fmla="*/ 2473377 h 2473377"/>
                  <a:gd name="connsiteX1" fmla="*/ 74951 w 2803161"/>
                  <a:gd name="connsiteY1" fmla="*/ 2008682 h 2473377"/>
                  <a:gd name="connsiteX2" fmla="*/ 374754 w 2803161"/>
                  <a:gd name="connsiteY2" fmla="*/ 1439055 h 2473377"/>
                  <a:gd name="connsiteX3" fmla="*/ 974361 w 2803161"/>
                  <a:gd name="connsiteY3" fmla="*/ 944380 h 2473377"/>
                  <a:gd name="connsiteX4" fmla="*/ 1918741 w 2803161"/>
                  <a:gd name="connsiteY4" fmla="*/ 389744 h 2473377"/>
                  <a:gd name="connsiteX5" fmla="*/ 2803161 w 2803161"/>
                  <a:gd name="connsiteY5" fmla="*/ 0 h 2473377"/>
                  <a:gd name="connsiteX6" fmla="*/ 2803161 w 2803161"/>
                  <a:gd name="connsiteY6" fmla="*/ 0 h 24733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803161" h="2473377">
                    <a:moveTo>
                      <a:pt x="0" y="2473377"/>
                    </a:moveTo>
                    <a:cubicBezTo>
                      <a:pt x="6246" y="2327223"/>
                      <a:pt x="12492" y="2181069"/>
                      <a:pt x="74951" y="2008682"/>
                    </a:cubicBezTo>
                    <a:cubicBezTo>
                      <a:pt x="137410" y="1836295"/>
                      <a:pt x="224852" y="1616439"/>
                      <a:pt x="374754" y="1439055"/>
                    </a:cubicBezTo>
                    <a:cubicBezTo>
                      <a:pt x="524656" y="1261671"/>
                      <a:pt x="717030" y="1119265"/>
                      <a:pt x="974361" y="944380"/>
                    </a:cubicBezTo>
                    <a:cubicBezTo>
                      <a:pt x="1231692" y="769495"/>
                      <a:pt x="1613941" y="547141"/>
                      <a:pt x="1918741" y="389744"/>
                    </a:cubicBezTo>
                    <a:cubicBezTo>
                      <a:pt x="2223541" y="232347"/>
                      <a:pt x="2803161" y="0"/>
                      <a:pt x="2803161" y="0"/>
                    </a:cubicBezTo>
                    <a:lnTo>
                      <a:pt x="2803161" y="0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reeform 40"/>
              <p:cNvSpPr/>
              <p:nvPr/>
            </p:nvSpPr>
            <p:spPr>
              <a:xfrm flipV="1">
                <a:off x="3530223" y="3855495"/>
                <a:ext cx="3507471" cy="2345707"/>
              </a:xfrm>
              <a:custGeom>
                <a:avLst/>
                <a:gdLst>
                  <a:gd name="connsiteX0" fmla="*/ 0 w 2803161"/>
                  <a:gd name="connsiteY0" fmla="*/ 2473377 h 2473377"/>
                  <a:gd name="connsiteX1" fmla="*/ 74951 w 2803161"/>
                  <a:gd name="connsiteY1" fmla="*/ 2008682 h 2473377"/>
                  <a:gd name="connsiteX2" fmla="*/ 374754 w 2803161"/>
                  <a:gd name="connsiteY2" fmla="*/ 1439055 h 2473377"/>
                  <a:gd name="connsiteX3" fmla="*/ 974361 w 2803161"/>
                  <a:gd name="connsiteY3" fmla="*/ 944380 h 2473377"/>
                  <a:gd name="connsiteX4" fmla="*/ 1918741 w 2803161"/>
                  <a:gd name="connsiteY4" fmla="*/ 389744 h 2473377"/>
                  <a:gd name="connsiteX5" fmla="*/ 2803161 w 2803161"/>
                  <a:gd name="connsiteY5" fmla="*/ 0 h 2473377"/>
                  <a:gd name="connsiteX6" fmla="*/ 2803161 w 2803161"/>
                  <a:gd name="connsiteY6" fmla="*/ 0 h 24733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803161" h="2473377">
                    <a:moveTo>
                      <a:pt x="0" y="2473377"/>
                    </a:moveTo>
                    <a:cubicBezTo>
                      <a:pt x="6246" y="2327223"/>
                      <a:pt x="12492" y="2181069"/>
                      <a:pt x="74951" y="2008682"/>
                    </a:cubicBezTo>
                    <a:cubicBezTo>
                      <a:pt x="137410" y="1836295"/>
                      <a:pt x="224852" y="1616439"/>
                      <a:pt x="374754" y="1439055"/>
                    </a:cubicBezTo>
                    <a:cubicBezTo>
                      <a:pt x="524656" y="1261671"/>
                      <a:pt x="717030" y="1119265"/>
                      <a:pt x="974361" y="944380"/>
                    </a:cubicBezTo>
                    <a:cubicBezTo>
                      <a:pt x="1231692" y="769495"/>
                      <a:pt x="1613941" y="547141"/>
                      <a:pt x="1918741" y="389744"/>
                    </a:cubicBezTo>
                    <a:cubicBezTo>
                      <a:pt x="2223541" y="232347"/>
                      <a:pt x="2803161" y="0"/>
                      <a:pt x="2803161" y="0"/>
                    </a:cubicBezTo>
                    <a:lnTo>
                      <a:pt x="2803161" y="0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42" name="Straight Connector 41"/>
            <p:cNvCxnSpPr/>
            <p:nvPr/>
          </p:nvCxnSpPr>
          <p:spPr>
            <a:xfrm>
              <a:off x="6240456" y="3152141"/>
              <a:ext cx="2135615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6242471" y="1115645"/>
              <a:ext cx="0" cy="3532634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6266381" y="2561707"/>
              <a:ext cx="37473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6641117" y="2561707"/>
              <a:ext cx="562420" cy="57415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xmlns="" val="2173441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8" grpId="0"/>
      <p:bldP spid="9" grpId="0"/>
      <p:bldP spid="10" grpId="0"/>
      <p:bldP spid="27" grpId="0" animBg="1"/>
      <p:bldP spid="2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09600" y="228600"/>
            <a:ext cx="7772400" cy="8382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পরাবৃত্তের ধারনা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68172" y="1612167"/>
            <a:ext cx="0" cy="501723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256789" y="1601344"/>
            <a:ext cx="0" cy="501723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48622" y="4120783"/>
            <a:ext cx="3704499" cy="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reeform 10"/>
          <p:cNvSpPr/>
          <p:nvPr/>
        </p:nvSpPr>
        <p:spPr>
          <a:xfrm>
            <a:off x="2262976" y="1636865"/>
            <a:ext cx="2123176" cy="2481738"/>
          </a:xfrm>
          <a:custGeom>
            <a:avLst/>
            <a:gdLst>
              <a:gd name="connsiteX0" fmla="*/ 0 w 1746914"/>
              <a:gd name="connsiteY0" fmla="*/ 2347415 h 2347415"/>
              <a:gd name="connsiteX1" fmla="*/ 40943 w 1746914"/>
              <a:gd name="connsiteY1" fmla="*/ 2060812 h 2347415"/>
              <a:gd name="connsiteX2" fmla="*/ 204717 w 1746914"/>
              <a:gd name="connsiteY2" fmla="*/ 1610436 h 2347415"/>
              <a:gd name="connsiteX3" fmla="*/ 450376 w 1746914"/>
              <a:gd name="connsiteY3" fmla="*/ 1187355 h 2347415"/>
              <a:gd name="connsiteX4" fmla="*/ 996287 w 1746914"/>
              <a:gd name="connsiteY4" fmla="*/ 600501 h 2347415"/>
              <a:gd name="connsiteX5" fmla="*/ 1746914 w 1746914"/>
              <a:gd name="connsiteY5" fmla="*/ 0 h 2347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46914" h="2347415">
                <a:moveTo>
                  <a:pt x="0" y="2347415"/>
                </a:moveTo>
                <a:cubicBezTo>
                  <a:pt x="3412" y="2265528"/>
                  <a:pt x="6824" y="2183642"/>
                  <a:pt x="40943" y="2060812"/>
                </a:cubicBezTo>
                <a:cubicBezTo>
                  <a:pt x="75062" y="1937982"/>
                  <a:pt x="136478" y="1756012"/>
                  <a:pt x="204717" y="1610436"/>
                </a:cubicBezTo>
                <a:cubicBezTo>
                  <a:pt x="272956" y="1464860"/>
                  <a:pt x="318448" y="1355677"/>
                  <a:pt x="450376" y="1187355"/>
                </a:cubicBezTo>
                <a:cubicBezTo>
                  <a:pt x="582304" y="1019033"/>
                  <a:pt x="780197" y="798393"/>
                  <a:pt x="996287" y="600501"/>
                </a:cubicBezTo>
                <a:cubicBezTo>
                  <a:pt x="1212377" y="402609"/>
                  <a:pt x="1479645" y="201304"/>
                  <a:pt x="1746914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1388833" y="3647264"/>
            <a:ext cx="10187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387651" y="3647264"/>
            <a:ext cx="838522" cy="4713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368172" y="3192761"/>
            <a:ext cx="120396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557921" y="3163903"/>
            <a:ext cx="668254" cy="954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368172" y="1736661"/>
            <a:ext cx="28639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3231890" y="1736661"/>
            <a:ext cx="1000228" cy="23841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375425" y="2467718"/>
            <a:ext cx="18452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231888" y="2493388"/>
            <a:ext cx="0" cy="324844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 19"/>
          <p:cNvSpPr/>
          <p:nvPr/>
        </p:nvSpPr>
        <p:spPr>
          <a:xfrm rot="10800000" flipH="1">
            <a:off x="2260127" y="4118802"/>
            <a:ext cx="2174320" cy="2481738"/>
          </a:xfrm>
          <a:custGeom>
            <a:avLst/>
            <a:gdLst>
              <a:gd name="connsiteX0" fmla="*/ 0 w 1746914"/>
              <a:gd name="connsiteY0" fmla="*/ 2347415 h 2347415"/>
              <a:gd name="connsiteX1" fmla="*/ 40943 w 1746914"/>
              <a:gd name="connsiteY1" fmla="*/ 2060812 h 2347415"/>
              <a:gd name="connsiteX2" fmla="*/ 204717 w 1746914"/>
              <a:gd name="connsiteY2" fmla="*/ 1610436 h 2347415"/>
              <a:gd name="connsiteX3" fmla="*/ 450376 w 1746914"/>
              <a:gd name="connsiteY3" fmla="*/ 1187355 h 2347415"/>
              <a:gd name="connsiteX4" fmla="*/ 996287 w 1746914"/>
              <a:gd name="connsiteY4" fmla="*/ 600501 h 2347415"/>
              <a:gd name="connsiteX5" fmla="*/ 1746914 w 1746914"/>
              <a:gd name="connsiteY5" fmla="*/ 0 h 2347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46914" h="2347415">
                <a:moveTo>
                  <a:pt x="0" y="2347415"/>
                </a:moveTo>
                <a:cubicBezTo>
                  <a:pt x="3412" y="2265528"/>
                  <a:pt x="6824" y="2183642"/>
                  <a:pt x="40943" y="2060812"/>
                </a:cubicBezTo>
                <a:cubicBezTo>
                  <a:pt x="75062" y="1937982"/>
                  <a:pt x="136478" y="1756012"/>
                  <a:pt x="204717" y="1610436"/>
                </a:cubicBezTo>
                <a:cubicBezTo>
                  <a:pt x="272956" y="1464860"/>
                  <a:pt x="318448" y="1355677"/>
                  <a:pt x="450376" y="1187355"/>
                </a:cubicBezTo>
                <a:cubicBezTo>
                  <a:pt x="582304" y="1019033"/>
                  <a:pt x="780197" y="798393"/>
                  <a:pt x="996287" y="600501"/>
                </a:cubicBezTo>
                <a:cubicBezTo>
                  <a:pt x="1212377" y="402609"/>
                  <a:pt x="1479645" y="201304"/>
                  <a:pt x="1746914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3209028" y="4053570"/>
            <a:ext cx="45719" cy="672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2233929" y="4092124"/>
            <a:ext cx="45719" cy="672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2364791" y="3647264"/>
            <a:ext cx="45719" cy="672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2557921" y="3163903"/>
            <a:ext cx="45719" cy="672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227569" y="1703053"/>
            <a:ext cx="45719" cy="672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3180454" y="2450056"/>
            <a:ext cx="45719" cy="672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48" name="Straight Connector 2047"/>
          <p:cNvCxnSpPr>
            <a:endCxn id="3" idx="6"/>
          </p:cNvCxnSpPr>
          <p:nvPr/>
        </p:nvCxnSpPr>
        <p:spPr>
          <a:xfrm>
            <a:off x="3220638" y="2493388"/>
            <a:ext cx="34109" cy="15937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513411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2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500"/>
                            </p:stCondLst>
                            <p:childTnLst>
                              <p:par>
                                <p:cTn id="4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0" grpId="0" animBg="1"/>
      <p:bldP spid="26" grpId="0" animBg="1"/>
      <p:bldP spid="27" grpId="0" animBg="1"/>
      <p:bldP spid="28" grpId="0" animBg="1"/>
      <p:bldP spid="3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10"/>
          <p:cNvSpPr/>
          <p:nvPr/>
        </p:nvSpPr>
        <p:spPr>
          <a:xfrm>
            <a:off x="2680207" y="4072501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itle 3"/>
          <p:cNvSpPr txBox="1">
            <a:spLocks/>
          </p:cNvSpPr>
          <p:nvPr/>
        </p:nvSpPr>
        <p:spPr>
          <a:xfrm>
            <a:off x="457200" y="274638"/>
            <a:ext cx="8229600" cy="71596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পরাবৃত্তের বিভিন্ন অংশের পরিচিতি </a:t>
            </a:r>
            <a:endParaRPr lang="en-US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75" name="Straight Connector 74"/>
          <p:cNvCxnSpPr/>
          <p:nvPr/>
        </p:nvCxnSpPr>
        <p:spPr>
          <a:xfrm>
            <a:off x="1380616" y="2386621"/>
            <a:ext cx="0" cy="338637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870040" y="4079806"/>
            <a:ext cx="2628629" cy="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Freeform 77"/>
          <p:cNvSpPr/>
          <p:nvPr/>
        </p:nvSpPr>
        <p:spPr>
          <a:xfrm>
            <a:off x="2015549" y="2403291"/>
            <a:ext cx="1506558" cy="1675043"/>
          </a:xfrm>
          <a:custGeom>
            <a:avLst/>
            <a:gdLst>
              <a:gd name="connsiteX0" fmla="*/ 0 w 1746914"/>
              <a:gd name="connsiteY0" fmla="*/ 2347415 h 2347415"/>
              <a:gd name="connsiteX1" fmla="*/ 40943 w 1746914"/>
              <a:gd name="connsiteY1" fmla="*/ 2060812 h 2347415"/>
              <a:gd name="connsiteX2" fmla="*/ 204717 w 1746914"/>
              <a:gd name="connsiteY2" fmla="*/ 1610436 h 2347415"/>
              <a:gd name="connsiteX3" fmla="*/ 450376 w 1746914"/>
              <a:gd name="connsiteY3" fmla="*/ 1187355 h 2347415"/>
              <a:gd name="connsiteX4" fmla="*/ 996287 w 1746914"/>
              <a:gd name="connsiteY4" fmla="*/ 600501 h 2347415"/>
              <a:gd name="connsiteX5" fmla="*/ 1746914 w 1746914"/>
              <a:gd name="connsiteY5" fmla="*/ 0 h 2347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46914" h="2347415">
                <a:moveTo>
                  <a:pt x="0" y="2347415"/>
                </a:moveTo>
                <a:cubicBezTo>
                  <a:pt x="3412" y="2265528"/>
                  <a:pt x="6824" y="2183642"/>
                  <a:pt x="40943" y="2060812"/>
                </a:cubicBezTo>
                <a:cubicBezTo>
                  <a:pt x="75062" y="1937982"/>
                  <a:pt x="136478" y="1756012"/>
                  <a:pt x="204717" y="1610436"/>
                </a:cubicBezTo>
                <a:cubicBezTo>
                  <a:pt x="272956" y="1464860"/>
                  <a:pt x="318448" y="1355677"/>
                  <a:pt x="450376" y="1187355"/>
                </a:cubicBezTo>
                <a:cubicBezTo>
                  <a:pt x="582304" y="1019033"/>
                  <a:pt x="780197" y="798393"/>
                  <a:pt x="996287" y="600501"/>
                </a:cubicBezTo>
                <a:cubicBezTo>
                  <a:pt x="1212377" y="402609"/>
                  <a:pt x="1479645" y="201304"/>
                  <a:pt x="1746914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6" name="Straight Connector 85"/>
          <p:cNvCxnSpPr/>
          <p:nvPr/>
        </p:nvCxnSpPr>
        <p:spPr>
          <a:xfrm>
            <a:off x="2703067" y="2981399"/>
            <a:ext cx="0" cy="219253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Freeform 86"/>
          <p:cNvSpPr/>
          <p:nvPr/>
        </p:nvSpPr>
        <p:spPr>
          <a:xfrm rot="10800000" flipH="1">
            <a:off x="2013527" y="4078469"/>
            <a:ext cx="1542849" cy="1675043"/>
          </a:xfrm>
          <a:custGeom>
            <a:avLst/>
            <a:gdLst>
              <a:gd name="connsiteX0" fmla="*/ 0 w 1746914"/>
              <a:gd name="connsiteY0" fmla="*/ 2347415 h 2347415"/>
              <a:gd name="connsiteX1" fmla="*/ 40943 w 1746914"/>
              <a:gd name="connsiteY1" fmla="*/ 2060812 h 2347415"/>
              <a:gd name="connsiteX2" fmla="*/ 204717 w 1746914"/>
              <a:gd name="connsiteY2" fmla="*/ 1610436 h 2347415"/>
              <a:gd name="connsiteX3" fmla="*/ 450376 w 1746914"/>
              <a:gd name="connsiteY3" fmla="*/ 1187355 h 2347415"/>
              <a:gd name="connsiteX4" fmla="*/ 996287 w 1746914"/>
              <a:gd name="connsiteY4" fmla="*/ 600501 h 2347415"/>
              <a:gd name="connsiteX5" fmla="*/ 1746914 w 1746914"/>
              <a:gd name="connsiteY5" fmla="*/ 0 h 2347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46914" h="2347415">
                <a:moveTo>
                  <a:pt x="0" y="2347415"/>
                </a:moveTo>
                <a:cubicBezTo>
                  <a:pt x="3412" y="2265528"/>
                  <a:pt x="6824" y="2183642"/>
                  <a:pt x="40943" y="2060812"/>
                </a:cubicBezTo>
                <a:cubicBezTo>
                  <a:pt x="75062" y="1937982"/>
                  <a:pt x="136478" y="1756012"/>
                  <a:pt x="204717" y="1610436"/>
                </a:cubicBezTo>
                <a:cubicBezTo>
                  <a:pt x="272956" y="1464860"/>
                  <a:pt x="318448" y="1355677"/>
                  <a:pt x="450376" y="1187355"/>
                </a:cubicBezTo>
                <a:cubicBezTo>
                  <a:pt x="582304" y="1019033"/>
                  <a:pt x="780197" y="798393"/>
                  <a:pt x="996287" y="600501"/>
                </a:cubicBezTo>
                <a:cubicBezTo>
                  <a:pt x="1212377" y="402609"/>
                  <a:pt x="1479645" y="201304"/>
                  <a:pt x="1746914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8" name="TextBox 1047"/>
          <p:cNvSpPr txBox="1"/>
          <p:nvPr/>
        </p:nvSpPr>
        <p:spPr>
          <a:xfrm>
            <a:off x="3733800" y="1371600"/>
            <a:ext cx="49530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যে বিন্দু থেকে সমান দূরত্ব রেখে চলে তাই উপকেন্দ্র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3854355" y="2186804"/>
            <a:ext cx="4953000" cy="83099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যে রেখা থেকে সমান দূরত্ব রেখে চলে তাই দিকাক্ষ বা নিয়ামক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3962400" y="3398088"/>
            <a:ext cx="4953000" cy="83099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2400" dirty="0">
                <a:latin typeface="NikoshBAN" pitchFamily="2" charset="0"/>
                <a:cs typeface="NikoshBAN" pitchFamily="2" charset="0"/>
              </a:rPr>
              <a:t>উ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পকেন্দ্র থেকে দিকাক্ষ বা নিয়ামক এর উপর লম্ব রেখাই অক্ষ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3962400" y="4454325"/>
            <a:ext cx="49530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অক্ষ পরাবৃত্তকে যে বিন্দুতে ছেদ করে তাই শীর্ষ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3962400" y="5291847"/>
            <a:ext cx="49530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উপকেন্দ্রে অক্ষের উপর লম্ব রেখাই উপকেন্দ্রিক লম্ব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051" name="Straight Arrow Connector 1050"/>
          <p:cNvCxnSpPr>
            <a:stCxn id="11" idx="0"/>
          </p:cNvCxnSpPr>
          <p:nvPr/>
        </p:nvCxnSpPr>
        <p:spPr>
          <a:xfrm flipV="1">
            <a:off x="2703067" y="1833265"/>
            <a:ext cx="853309" cy="22392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3" name="Straight Arrow Connector 1052"/>
          <p:cNvCxnSpPr/>
          <p:nvPr/>
        </p:nvCxnSpPr>
        <p:spPr>
          <a:xfrm>
            <a:off x="1380616" y="2743200"/>
            <a:ext cx="235318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5" name="Straight Arrow Connector 1054"/>
          <p:cNvCxnSpPr/>
          <p:nvPr/>
        </p:nvCxnSpPr>
        <p:spPr>
          <a:xfrm flipV="1">
            <a:off x="3129721" y="3813586"/>
            <a:ext cx="724634" cy="2589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87" idx="0"/>
          </p:cNvCxnSpPr>
          <p:nvPr/>
        </p:nvCxnSpPr>
        <p:spPr>
          <a:xfrm>
            <a:off x="2013527" y="4078469"/>
            <a:ext cx="1840828" cy="6066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2703066" y="4915990"/>
            <a:ext cx="1151289" cy="60668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127704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6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" grpId="0" animBg="1"/>
      <p:bldP spid="89" grpId="0" animBg="1"/>
      <p:bldP spid="90" grpId="0" animBg="1"/>
      <p:bldP spid="91" grpId="0" animBg="1"/>
      <p:bldP spid="9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680207" y="4072501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3"/>
          <p:cNvSpPr txBox="1">
            <a:spLocks/>
          </p:cNvSpPr>
          <p:nvPr/>
        </p:nvSpPr>
        <p:spPr>
          <a:xfrm>
            <a:off x="457200" y="274638"/>
            <a:ext cx="8229600" cy="71596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পরাবৃত্তের বিভিন্ন অংশের মান  </a:t>
            </a:r>
            <a:endParaRPr lang="en-US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2703067" y="2981399"/>
            <a:ext cx="0" cy="219253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267200" y="1833265"/>
            <a:ext cx="32766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উপকেন্দ্রের স্থানাংক 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(a,0)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67200" y="2594143"/>
            <a:ext cx="4146645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দিকাক্ষ বা নিয়ামক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এর সমীকরন 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x=-a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267200" y="3351920"/>
            <a:ext cx="28956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অক্ষের সমীকরন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y=0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267200" y="4349052"/>
            <a:ext cx="27432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শীর্ষের স্থানাংক 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(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০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,0</a:t>
            </a:r>
            <a:r>
              <a:rPr lang="en-US" sz="2400" dirty="0">
                <a:latin typeface="NikoshBAN" pitchFamily="2" charset="0"/>
                <a:cs typeface="NikoshBAN" pitchFamily="2" charset="0"/>
              </a:rPr>
              <a:t>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288809" y="5215850"/>
            <a:ext cx="3810000" cy="83099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উপকেন্দ্রিক লম্বের সমীকরন 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x=a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400" dirty="0">
                <a:latin typeface="NikoshBAN" pitchFamily="2" charset="0"/>
                <a:cs typeface="NikoshBAN" pitchFamily="2" charset="0"/>
              </a:rPr>
              <a:t>উপকেন্দ্রিক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লম্বের  দৈর্ঘ্য  </a:t>
            </a:r>
            <a:r>
              <a:rPr lang="en-US" sz="2400" dirty="0" smtClean="0">
                <a:latin typeface="+mj-lt"/>
                <a:cs typeface="NikoshBAN" pitchFamily="2" charset="0"/>
              </a:rPr>
              <a:t>4a</a:t>
            </a:r>
            <a:endParaRPr lang="en-US" sz="2400" dirty="0">
              <a:latin typeface="+mj-lt"/>
              <a:cs typeface="NikoshBAN" pitchFamily="2" charset="0"/>
            </a:endParaRPr>
          </a:p>
        </p:txBody>
      </p:sp>
      <p:cxnSp>
        <p:nvCxnSpPr>
          <p:cNvPr id="14" name="Straight Arrow Connector 13"/>
          <p:cNvCxnSpPr>
            <a:stCxn id="2" idx="0"/>
          </p:cNvCxnSpPr>
          <p:nvPr/>
        </p:nvCxnSpPr>
        <p:spPr>
          <a:xfrm flipV="1">
            <a:off x="2703067" y="2294930"/>
            <a:ext cx="1411733" cy="17775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1380616" y="2743200"/>
            <a:ext cx="258178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3129721" y="3716941"/>
            <a:ext cx="985079" cy="35556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2703066" y="4915990"/>
            <a:ext cx="1496058" cy="71535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286617" y="4150980"/>
            <a:ext cx="835116" cy="4616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NikoshBAN" pitchFamily="2" charset="0"/>
                <a:cs typeface="NikoshBAN" pitchFamily="2" charset="0"/>
              </a:rPr>
              <a:t>(0,0)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756517" y="4118220"/>
            <a:ext cx="799859" cy="4616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NikoshBAN" pitchFamily="2" charset="0"/>
                <a:cs typeface="NikoshBAN" pitchFamily="2" charset="0"/>
              </a:rPr>
              <a:t>(a,0)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 rot="16200000">
            <a:off x="602401" y="3185730"/>
            <a:ext cx="952259" cy="4616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NikoshBAN" pitchFamily="2" charset="0"/>
                <a:cs typeface="NikoshBAN" pitchFamily="2" charset="0"/>
              </a:rPr>
              <a:t>x=-a</a:t>
            </a:r>
          </a:p>
        </p:txBody>
      </p:sp>
      <p:sp>
        <p:nvSpPr>
          <p:cNvPr id="23" name="TextBox 22"/>
          <p:cNvSpPr txBox="1"/>
          <p:nvPr/>
        </p:nvSpPr>
        <p:spPr>
          <a:xfrm rot="16200000">
            <a:off x="1969166" y="3486109"/>
            <a:ext cx="952259" cy="4616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NikoshBAN" pitchFamily="2" charset="0"/>
                <a:cs typeface="NikoshBAN" pitchFamily="2" charset="0"/>
              </a:rPr>
              <a:t>x=a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2015549" y="2403291"/>
            <a:ext cx="1506558" cy="1675043"/>
          </a:xfrm>
          <a:custGeom>
            <a:avLst/>
            <a:gdLst>
              <a:gd name="connsiteX0" fmla="*/ 0 w 1746914"/>
              <a:gd name="connsiteY0" fmla="*/ 2347415 h 2347415"/>
              <a:gd name="connsiteX1" fmla="*/ 40943 w 1746914"/>
              <a:gd name="connsiteY1" fmla="*/ 2060812 h 2347415"/>
              <a:gd name="connsiteX2" fmla="*/ 204717 w 1746914"/>
              <a:gd name="connsiteY2" fmla="*/ 1610436 h 2347415"/>
              <a:gd name="connsiteX3" fmla="*/ 450376 w 1746914"/>
              <a:gd name="connsiteY3" fmla="*/ 1187355 h 2347415"/>
              <a:gd name="connsiteX4" fmla="*/ 996287 w 1746914"/>
              <a:gd name="connsiteY4" fmla="*/ 600501 h 2347415"/>
              <a:gd name="connsiteX5" fmla="*/ 1746914 w 1746914"/>
              <a:gd name="connsiteY5" fmla="*/ 0 h 2347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46914" h="2347415">
                <a:moveTo>
                  <a:pt x="0" y="2347415"/>
                </a:moveTo>
                <a:cubicBezTo>
                  <a:pt x="3412" y="2265528"/>
                  <a:pt x="6824" y="2183642"/>
                  <a:pt x="40943" y="2060812"/>
                </a:cubicBezTo>
                <a:cubicBezTo>
                  <a:pt x="75062" y="1937982"/>
                  <a:pt x="136478" y="1756012"/>
                  <a:pt x="204717" y="1610436"/>
                </a:cubicBezTo>
                <a:cubicBezTo>
                  <a:pt x="272956" y="1464860"/>
                  <a:pt x="318448" y="1355677"/>
                  <a:pt x="450376" y="1187355"/>
                </a:cubicBezTo>
                <a:cubicBezTo>
                  <a:pt x="582304" y="1019033"/>
                  <a:pt x="780197" y="798393"/>
                  <a:pt x="996287" y="600501"/>
                </a:cubicBezTo>
                <a:cubicBezTo>
                  <a:pt x="1212377" y="402609"/>
                  <a:pt x="1479645" y="201304"/>
                  <a:pt x="1746914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870040" y="4079806"/>
            <a:ext cx="2628629" cy="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2087453" y="4085950"/>
            <a:ext cx="1874947" cy="52669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2010696" y="2375245"/>
            <a:ext cx="0" cy="338637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>
            <a:off x="1380616" y="2386621"/>
            <a:ext cx="0" cy="338637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reeform 7"/>
          <p:cNvSpPr/>
          <p:nvPr/>
        </p:nvSpPr>
        <p:spPr>
          <a:xfrm rot="10800000" flipH="1">
            <a:off x="2013527" y="4078469"/>
            <a:ext cx="1542849" cy="1675043"/>
          </a:xfrm>
          <a:custGeom>
            <a:avLst/>
            <a:gdLst>
              <a:gd name="connsiteX0" fmla="*/ 0 w 1746914"/>
              <a:gd name="connsiteY0" fmla="*/ 2347415 h 2347415"/>
              <a:gd name="connsiteX1" fmla="*/ 40943 w 1746914"/>
              <a:gd name="connsiteY1" fmla="*/ 2060812 h 2347415"/>
              <a:gd name="connsiteX2" fmla="*/ 204717 w 1746914"/>
              <a:gd name="connsiteY2" fmla="*/ 1610436 h 2347415"/>
              <a:gd name="connsiteX3" fmla="*/ 450376 w 1746914"/>
              <a:gd name="connsiteY3" fmla="*/ 1187355 h 2347415"/>
              <a:gd name="connsiteX4" fmla="*/ 996287 w 1746914"/>
              <a:gd name="connsiteY4" fmla="*/ 600501 h 2347415"/>
              <a:gd name="connsiteX5" fmla="*/ 1746914 w 1746914"/>
              <a:gd name="connsiteY5" fmla="*/ 0 h 2347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46914" h="2347415">
                <a:moveTo>
                  <a:pt x="0" y="2347415"/>
                </a:moveTo>
                <a:cubicBezTo>
                  <a:pt x="3412" y="2265528"/>
                  <a:pt x="6824" y="2183642"/>
                  <a:pt x="40943" y="2060812"/>
                </a:cubicBezTo>
                <a:cubicBezTo>
                  <a:pt x="75062" y="1937982"/>
                  <a:pt x="136478" y="1756012"/>
                  <a:pt x="204717" y="1610436"/>
                </a:cubicBezTo>
                <a:cubicBezTo>
                  <a:pt x="272956" y="1464860"/>
                  <a:pt x="318448" y="1355677"/>
                  <a:pt x="450376" y="1187355"/>
                </a:cubicBezTo>
                <a:cubicBezTo>
                  <a:pt x="582304" y="1019033"/>
                  <a:pt x="780197" y="798393"/>
                  <a:pt x="996287" y="600501"/>
                </a:cubicBezTo>
                <a:cubicBezTo>
                  <a:pt x="1212377" y="402609"/>
                  <a:pt x="1479645" y="201304"/>
                  <a:pt x="1746914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4" name="TextBox 23"/>
              <p:cNvSpPr txBox="1"/>
              <p:nvPr/>
            </p:nvSpPr>
            <p:spPr>
              <a:xfrm>
                <a:off x="527903" y="1135122"/>
                <a:ext cx="3834784" cy="52322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latin typeface="NikoshBAN" pitchFamily="2" charset="0"/>
                    <a:cs typeface="NikoshBAN" pitchFamily="2" charset="0"/>
                  </a:rPr>
                  <a:t/>
                </a:r>
                <a:r>
                  <a:rPr lang="bn-BD" sz="2800" dirty="0" smtClean="0">
                    <a:latin typeface="NikoshBAN" pitchFamily="2" charset="0"/>
                    <a:cs typeface="NikoshBAN" pitchFamily="2" charset="0"/>
                  </a:rPr>
                  <a:t>পরাবৃত্তের সম</a:t>
                </a:r>
                <a:r>
                  <a:rPr lang="bn-BD" sz="2800" dirty="0">
                    <a:latin typeface="NikoshBAN" pitchFamily="2" charset="0"/>
                    <a:cs typeface="NikoshBAN" pitchFamily="2" charset="0"/>
                  </a:rPr>
                  <a:t>ী</a:t>
                </a:r>
                <a:r>
                  <a:rPr lang="bn-BD" sz="2800" dirty="0" smtClean="0">
                    <a:latin typeface="NikoshBAN" pitchFamily="2" charset="0"/>
                    <a:cs typeface="NikoshBAN" pitchFamily="2" charset="0"/>
                  </a:rPr>
                  <a:t>করন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latin typeface="Cambria Math"/>
                        <a:cs typeface="NikoshBAN" pitchFamily="2" charset="0"/>
                      </a:rPr>
                      <m:t>   </m:t>
                    </m:r>
                    <m:sSup>
                      <m:sSupPr>
                        <m:ctrlPr>
                          <a:rPr lang="en-US" sz="2800" i="1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  <a:cs typeface="NikoshBAN" pitchFamily="2" charset="0"/>
                          </a:rPr>
                          <m:t>𝑦</m:t>
                        </m:r>
                      </m:e>
                      <m:sup>
                        <m:r>
                          <a:rPr lang="en-US" sz="2800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=</a:t>
                </a:r>
                <a:r>
                  <a:rPr lang="en-US" sz="2800" dirty="0" smtClean="0">
                    <a:latin typeface="+mj-lt"/>
                    <a:cs typeface="NikoshBAN" pitchFamily="2" charset="0"/>
                  </a:rPr>
                  <a:t>4</a:t>
                </a:r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ax</a:t>
                </a:r>
                <a:endParaRPr lang="en-US" sz="2800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903" y="1135122"/>
                <a:ext cx="3834784" cy="5232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2437409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3"/>
          <p:cNvSpPr txBox="1">
            <a:spLocks/>
          </p:cNvSpPr>
          <p:nvPr/>
        </p:nvSpPr>
        <p:spPr>
          <a:xfrm>
            <a:off x="457200" y="274638"/>
            <a:ext cx="8229600" cy="71596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পরাবৃত্তের বিভিন্ন অংশের মান (তুলনামূলক)  </a:t>
            </a:r>
            <a:endParaRPr lang="en-US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2884503" y="1178636"/>
            <a:ext cx="1650896" cy="2449307"/>
            <a:chOff x="870040" y="2375245"/>
            <a:chExt cx="2686336" cy="3397746"/>
          </a:xfrm>
        </p:grpSpPr>
        <p:sp>
          <p:nvSpPr>
            <p:cNvPr id="2" name="Oval 1"/>
            <p:cNvSpPr/>
            <p:nvPr/>
          </p:nvSpPr>
          <p:spPr>
            <a:xfrm>
              <a:off x="2680207" y="4072501"/>
              <a:ext cx="45719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2703067" y="2981399"/>
              <a:ext cx="0" cy="219253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Freeform 17"/>
            <p:cNvSpPr/>
            <p:nvPr/>
          </p:nvSpPr>
          <p:spPr>
            <a:xfrm>
              <a:off x="2015549" y="2403291"/>
              <a:ext cx="1506558" cy="1675043"/>
            </a:xfrm>
            <a:custGeom>
              <a:avLst/>
              <a:gdLst>
                <a:gd name="connsiteX0" fmla="*/ 0 w 1746914"/>
                <a:gd name="connsiteY0" fmla="*/ 2347415 h 2347415"/>
                <a:gd name="connsiteX1" fmla="*/ 40943 w 1746914"/>
                <a:gd name="connsiteY1" fmla="*/ 2060812 h 2347415"/>
                <a:gd name="connsiteX2" fmla="*/ 204717 w 1746914"/>
                <a:gd name="connsiteY2" fmla="*/ 1610436 h 2347415"/>
                <a:gd name="connsiteX3" fmla="*/ 450376 w 1746914"/>
                <a:gd name="connsiteY3" fmla="*/ 1187355 h 2347415"/>
                <a:gd name="connsiteX4" fmla="*/ 996287 w 1746914"/>
                <a:gd name="connsiteY4" fmla="*/ 600501 h 2347415"/>
                <a:gd name="connsiteX5" fmla="*/ 1746914 w 1746914"/>
                <a:gd name="connsiteY5" fmla="*/ 0 h 23474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46914" h="2347415">
                  <a:moveTo>
                    <a:pt x="0" y="2347415"/>
                  </a:moveTo>
                  <a:cubicBezTo>
                    <a:pt x="3412" y="2265528"/>
                    <a:pt x="6824" y="2183642"/>
                    <a:pt x="40943" y="2060812"/>
                  </a:cubicBezTo>
                  <a:cubicBezTo>
                    <a:pt x="75062" y="1937982"/>
                    <a:pt x="136478" y="1756012"/>
                    <a:pt x="204717" y="1610436"/>
                  </a:cubicBezTo>
                  <a:cubicBezTo>
                    <a:pt x="272956" y="1464860"/>
                    <a:pt x="318448" y="1355677"/>
                    <a:pt x="450376" y="1187355"/>
                  </a:cubicBezTo>
                  <a:cubicBezTo>
                    <a:pt x="582304" y="1019033"/>
                    <a:pt x="780197" y="798393"/>
                    <a:pt x="996287" y="600501"/>
                  </a:cubicBezTo>
                  <a:cubicBezTo>
                    <a:pt x="1212377" y="402609"/>
                    <a:pt x="1479645" y="201304"/>
                    <a:pt x="1746914" y="0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870040" y="4079806"/>
              <a:ext cx="2628629" cy="2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2010696" y="2375245"/>
              <a:ext cx="0" cy="338637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1380616" y="2386621"/>
              <a:ext cx="0" cy="338637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Freeform 22"/>
            <p:cNvSpPr/>
            <p:nvPr/>
          </p:nvSpPr>
          <p:spPr>
            <a:xfrm rot="10800000" flipH="1">
              <a:off x="2013527" y="4078469"/>
              <a:ext cx="1542849" cy="1675043"/>
            </a:xfrm>
            <a:custGeom>
              <a:avLst/>
              <a:gdLst>
                <a:gd name="connsiteX0" fmla="*/ 0 w 1746914"/>
                <a:gd name="connsiteY0" fmla="*/ 2347415 h 2347415"/>
                <a:gd name="connsiteX1" fmla="*/ 40943 w 1746914"/>
                <a:gd name="connsiteY1" fmla="*/ 2060812 h 2347415"/>
                <a:gd name="connsiteX2" fmla="*/ 204717 w 1746914"/>
                <a:gd name="connsiteY2" fmla="*/ 1610436 h 2347415"/>
                <a:gd name="connsiteX3" fmla="*/ 450376 w 1746914"/>
                <a:gd name="connsiteY3" fmla="*/ 1187355 h 2347415"/>
                <a:gd name="connsiteX4" fmla="*/ 996287 w 1746914"/>
                <a:gd name="connsiteY4" fmla="*/ 600501 h 2347415"/>
                <a:gd name="connsiteX5" fmla="*/ 1746914 w 1746914"/>
                <a:gd name="connsiteY5" fmla="*/ 0 h 23474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46914" h="2347415">
                  <a:moveTo>
                    <a:pt x="0" y="2347415"/>
                  </a:moveTo>
                  <a:cubicBezTo>
                    <a:pt x="3412" y="2265528"/>
                    <a:pt x="6824" y="2183642"/>
                    <a:pt x="40943" y="2060812"/>
                  </a:cubicBezTo>
                  <a:cubicBezTo>
                    <a:pt x="75062" y="1937982"/>
                    <a:pt x="136478" y="1756012"/>
                    <a:pt x="204717" y="1610436"/>
                  </a:cubicBezTo>
                  <a:cubicBezTo>
                    <a:pt x="272956" y="1464860"/>
                    <a:pt x="318448" y="1355677"/>
                    <a:pt x="450376" y="1187355"/>
                  </a:cubicBezTo>
                  <a:cubicBezTo>
                    <a:pt x="582304" y="1019033"/>
                    <a:pt x="780197" y="798393"/>
                    <a:pt x="996287" y="600501"/>
                  </a:cubicBezTo>
                  <a:cubicBezTo>
                    <a:pt x="1212377" y="402609"/>
                    <a:pt x="1479645" y="201304"/>
                    <a:pt x="1746914" y="0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6" name="Group 25"/>
          <p:cNvGrpSpPr/>
          <p:nvPr/>
        </p:nvGrpSpPr>
        <p:grpSpPr>
          <a:xfrm rot="16200000">
            <a:off x="6022527" y="1264781"/>
            <a:ext cx="1650896" cy="2449307"/>
            <a:chOff x="870040" y="2375245"/>
            <a:chExt cx="2686336" cy="3397746"/>
          </a:xfrm>
        </p:grpSpPr>
        <p:sp>
          <p:nvSpPr>
            <p:cNvPr id="27" name="Oval 26"/>
            <p:cNvSpPr/>
            <p:nvPr/>
          </p:nvSpPr>
          <p:spPr>
            <a:xfrm>
              <a:off x="2680207" y="4072501"/>
              <a:ext cx="45719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8" name="Straight Connector 27"/>
            <p:cNvCxnSpPr/>
            <p:nvPr/>
          </p:nvCxnSpPr>
          <p:spPr>
            <a:xfrm>
              <a:off x="2703067" y="2981399"/>
              <a:ext cx="0" cy="219253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Freeform 28"/>
            <p:cNvSpPr/>
            <p:nvPr/>
          </p:nvSpPr>
          <p:spPr>
            <a:xfrm>
              <a:off x="2015549" y="2403291"/>
              <a:ext cx="1506558" cy="1675043"/>
            </a:xfrm>
            <a:custGeom>
              <a:avLst/>
              <a:gdLst>
                <a:gd name="connsiteX0" fmla="*/ 0 w 1746914"/>
                <a:gd name="connsiteY0" fmla="*/ 2347415 h 2347415"/>
                <a:gd name="connsiteX1" fmla="*/ 40943 w 1746914"/>
                <a:gd name="connsiteY1" fmla="*/ 2060812 h 2347415"/>
                <a:gd name="connsiteX2" fmla="*/ 204717 w 1746914"/>
                <a:gd name="connsiteY2" fmla="*/ 1610436 h 2347415"/>
                <a:gd name="connsiteX3" fmla="*/ 450376 w 1746914"/>
                <a:gd name="connsiteY3" fmla="*/ 1187355 h 2347415"/>
                <a:gd name="connsiteX4" fmla="*/ 996287 w 1746914"/>
                <a:gd name="connsiteY4" fmla="*/ 600501 h 2347415"/>
                <a:gd name="connsiteX5" fmla="*/ 1746914 w 1746914"/>
                <a:gd name="connsiteY5" fmla="*/ 0 h 23474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46914" h="2347415">
                  <a:moveTo>
                    <a:pt x="0" y="2347415"/>
                  </a:moveTo>
                  <a:cubicBezTo>
                    <a:pt x="3412" y="2265528"/>
                    <a:pt x="6824" y="2183642"/>
                    <a:pt x="40943" y="2060812"/>
                  </a:cubicBezTo>
                  <a:cubicBezTo>
                    <a:pt x="75062" y="1937982"/>
                    <a:pt x="136478" y="1756012"/>
                    <a:pt x="204717" y="1610436"/>
                  </a:cubicBezTo>
                  <a:cubicBezTo>
                    <a:pt x="272956" y="1464860"/>
                    <a:pt x="318448" y="1355677"/>
                    <a:pt x="450376" y="1187355"/>
                  </a:cubicBezTo>
                  <a:cubicBezTo>
                    <a:pt x="582304" y="1019033"/>
                    <a:pt x="780197" y="798393"/>
                    <a:pt x="996287" y="600501"/>
                  </a:cubicBezTo>
                  <a:cubicBezTo>
                    <a:pt x="1212377" y="402609"/>
                    <a:pt x="1479645" y="201304"/>
                    <a:pt x="1746914" y="0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0" name="Straight Connector 29"/>
            <p:cNvCxnSpPr/>
            <p:nvPr/>
          </p:nvCxnSpPr>
          <p:spPr>
            <a:xfrm>
              <a:off x="870040" y="4079806"/>
              <a:ext cx="2628629" cy="2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2010696" y="2375245"/>
              <a:ext cx="0" cy="338637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1380616" y="2386621"/>
              <a:ext cx="0" cy="338637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Freeform 32"/>
            <p:cNvSpPr/>
            <p:nvPr/>
          </p:nvSpPr>
          <p:spPr>
            <a:xfrm rot="10800000" flipH="1">
              <a:off x="2013527" y="4078469"/>
              <a:ext cx="1542849" cy="1675043"/>
            </a:xfrm>
            <a:custGeom>
              <a:avLst/>
              <a:gdLst>
                <a:gd name="connsiteX0" fmla="*/ 0 w 1746914"/>
                <a:gd name="connsiteY0" fmla="*/ 2347415 h 2347415"/>
                <a:gd name="connsiteX1" fmla="*/ 40943 w 1746914"/>
                <a:gd name="connsiteY1" fmla="*/ 2060812 h 2347415"/>
                <a:gd name="connsiteX2" fmla="*/ 204717 w 1746914"/>
                <a:gd name="connsiteY2" fmla="*/ 1610436 h 2347415"/>
                <a:gd name="connsiteX3" fmla="*/ 450376 w 1746914"/>
                <a:gd name="connsiteY3" fmla="*/ 1187355 h 2347415"/>
                <a:gd name="connsiteX4" fmla="*/ 996287 w 1746914"/>
                <a:gd name="connsiteY4" fmla="*/ 600501 h 2347415"/>
                <a:gd name="connsiteX5" fmla="*/ 1746914 w 1746914"/>
                <a:gd name="connsiteY5" fmla="*/ 0 h 23474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46914" h="2347415">
                  <a:moveTo>
                    <a:pt x="0" y="2347415"/>
                  </a:moveTo>
                  <a:cubicBezTo>
                    <a:pt x="3412" y="2265528"/>
                    <a:pt x="6824" y="2183642"/>
                    <a:pt x="40943" y="2060812"/>
                  </a:cubicBezTo>
                  <a:cubicBezTo>
                    <a:pt x="75062" y="1937982"/>
                    <a:pt x="136478" y="1756012"/>
                    <a:pt x="204717" y="1610436"/>
                  </a:cubicBezTo>
                  <a:cubicBezTo>
                    <a:pt x="272956" y="1464860"/>
                    <a:pt x="318448" y="1355677"/>
                    <a:pt x="450376" y="1187355"/>
                  </a:cubicBezTo>
                  <a:cubicBezTo>
                    <a:pt x="582304" y="1019033"/>
                    <a:pt x="780197" y="798393"/>
                    <a:pt x="996287" y="600501"/>
                  </a:cubicBezTo>
                  <a:cubicBezTo>
                    <a:pt x="1212377" y="402609"/>
                    <a:pt x="1479645" y="201304"/>
                    <a:pt x="1746914" y="0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>
        <mc:Choice xmlns:a14="http://schemas.microsoft.com/office/drawing/2010/main" xmlns="" Requires="a14">
          <p:graphicFrame>
            <p:nvGraphicFramePr>
              <p:cNvPr id="35" name="Table 3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1014473"/>
                  </p:ext>
                </p:extLst>
              </p:nvPr>
            </p:nvGraphicFramePr>
            <p:xfrm>
              <a:off x="1018703" y="3664206"/>
              <a:ext cx="7607250" cy="30784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535750"/>
                    <a:gridCol w="2535750"/>
                    <a:gridCol w="2535750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bn-BD" sz="2000" dirty="0" smtClean="0">
                              <a:solidFill>
                                <a:srgbClr val="FF0000"/>
                              </a:solidFill>
                              <a:latin typeface="NikoshBAN" pitchFamily="2" charset="0"/>
                              <a:cs typeface="NikoshBAN" pitchFamily="2" charset="0"/>
                            </a:rPr>
                            <a:t>পরাবৃত্তের সমিকরন</a:t>
                          </a:r>
                          <a14:m>
                            <m:oMath xmlns:m="http://schemas.openxmlformats.org/officeDocument/2006/math">
                              <m:r>
                                <a:rPr lang="en-US" sz="2000" b="0" i="0" smtClean="0">
                                  <a:solidFill>
                                    <a:srgbClr val="FF0000"/>
                                  </a:solidFill>
                                  <a:latin typeface="Cambria Math"/>
                                  <a:cs typeface="NikoshBAN" pitchFamily="2" charset="0"/>
                                </a:rPr>
                                <m:t> </m:t>
                              </m:r>
                            </m:oMath>
                          </a14:m>
                          <a:endParaRPr lang="en-US" sz="20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sz="200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  <a:cs typeface="NikoshBAN" pitchFamily="2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  <a:cs typeface="NikoshBAN" pitchFamily="2" charset="0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en-US" sz="2000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  <a:cs typeface="NikoshBAN" pitchFamily="2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sz="2000" dirty="0" smtClean="0">
                              <a:solidFill>
                                <a:srgbClr val="FF0000"/>
                              </a:solidFill>
                              <a:latin typeface="NikoshBAN" pitchFamily="2" charset="0"/>
                              <a:cs typeface="NikoshBAN" pitchFamily="2" charset="0"/>
                            </a:rPr>
                            <a:t>=</a:t>
                          </a:r>
                          <a:r>
                            <a:rPr lang="en-US" sz="2000" b="1" kern="1200" dirty="0" smtClean="0">
                              <a:solidFill>
                                <a:srgbClr val="FF0000"/>
                              </a:solidFill>
                              <a:latin typeface="+mn-lt"/>
                              <a:ea typeface="+mn-ea"/>
                              <a:cs typeface="NikoshBAN" pitchFamily="2" charset="0"/>
                            </a:rPr>
                            <a:t>4</a:t>
                          </a:r>
                          <a:r>
                            <a:rPr lang="en-US" sz="2000" dirty="0" smtClean="0">
                              <a:solidFill>
                                <a:srgbClr val="FF0000"/>
                              </a:solidFill>
                              <a:latin typeface="NikoshBAN" pitchFamily="2" charset="0"/>
                              <a:cs typeface="NikoshBAN" pitchFamily="2" charset="0"/>
                            </a:rPr>
                            <a:t>ax</a:t>
                          </a:r>
                          <a:endParaRPr lang="en-US" sz="20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sz="200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  <a:cs typeface="NikoshBAN" pitchFamily="2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  <a:cs typeface="NikoshBAN" pitchFamily="2" charset="0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en-US" sz="2000" b="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  <a:cs typeface="NikoshBAN" pitchFamily="2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sz="2000" dirty="0" smtClean="0">
                              <a:solidFill>
                                <a:srgbClr val="FF0000"/>
                              </a:solidFill>
                              <a:latin typeface="NikoshBAN" pitchFamily="2" charset="0"/>
                              <a:cs typeface="NikoshBAN" pitchFamily="2" charset="0"/>
                            </a:rPr>
                            <a:t>=</a:t>
                          </a:r>
                          <a:r>
                            <a:rPr lang="en-US" sz="2000" b="1" kern="1200" dirty="0" smtClean="0">
                              <a:solidFill>
                                <a:srgbClr val="FF0000"/>
                              </a:solidFill>
                              <a:latin typeface="+mn-lt"/>
                              <a:ea typeface="+mn-ea"/>
                              <a:cs typeface="NikoshBAN" pitchFamily="2" charset="0"/>
                            </a:rPr>
                            <a:t>4</a:t>
                          </a:r>
                          <a:r>
                            <a:rPr lang="en-US" sz="2000" dirty="0" smtClean="0">
                              <a:solidFill>
                                <a:srgbClr val="FF0000"/>
                              </a:solidFill>
                              <a:latin typeface="NikoshBAN" pitchFamily="2" charset="0"/>
                              <a:cs typeface="NikoshBAN" pitchFamily="2" charset="0"/>
                            </a:rPr>
                            <a:t>ax</a:t>
                          </a:r>
                          <a:endParaRPr lang="en-US" sz="20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bn-BD" sz="2000" dirty="0" smtClean="0">
                              <a:latin typeface="NikoshBAN" pitchFamily="2" charset="0"/>
                              <a:cs typeface="NikoshBAN" pitchFamily="2" charset="0"/>
                            </a:rPr>
                            <a:t>শীর্ষের স্থানাংক 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dirty="0" smtClean="0">
                              <a:latin typeface="NikoshBAN" pitchFamily="2" charset="0"/>
                              <a:cs typeface="NikoshBAN" pitchFamily="2" charset="0"/>
                            </a:rPr>
                            <a:t>(</a:t>
                          </a:r>
                          <a:r>
                            <a:rPr lang="bn-BD" sz="2000" dirty="0" smtClean="0">
                              <a:latin typeface="NikoshBAN" pitchFamily="2" charset="0"/>
                              <a:cs typeface="NikoshBAN" pitchFamily="2" charset="0"/>
                            </a:rPr>
                            <a:t>০</a:t>
                          </a:r>
                          <a:r>
                            <a:rPr lang="en-US" sz="2000" dirty="0" smtClean="0">
                              <a:latin typeface="NikoshBAN" pitchFamily="2" charset="0"/>
                              <a:cs typeface="NikoshBAN" pitchFamily="2" charset="0"/>
                            </a:rPr>
                            <a:t>,0)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dirty="0" smtClean="0">
                              <a:latin typeface="NikoshBAN" pitchFamily="2" charset="0"/>
                              <a:cs typeface="NikoshBAN" pitchFamily="2" charset="0"/>
                            </a:rPr>
                            <a:t>(</a:t>
                          </a:r>
                          <a:r>
                            <a:rPr lang="bn-BD" sz="2000" dirty="0" smtClean="0">
                              <a:latin typeface="NikoshBAN" pitchFamily="2" charset="0"/>
                              <a:cs typeface="NikoshBAN" pitchFamily="2" charset="0"/>
                            </a:rPr>
                            <a:t>০</a:t>
                          </a:r>
                          <a:r>
                            <a:rPr lang="en-US" sz="2000" dirty="0" smtClean="0">
                              <a:latin typeface="NikoshBAN" pitchFamily="2" charset="0"/>
                              <a:cs typeface="NikoshBAN" pitchFamily="2" charset="0"/>
                            </a:rPr>
                            <a:t>,0)</a:t>
                          </a:r>
                          <a:endParaRPr lang="en-US" sz="20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bn-BD" sz="2000" dirty="0" smtClean="0">
                              <a:latin typeface="NikoshBAN" pitchFamily="2" charset="0"/>
                              <a:cs typeface="NikoshBAN" pitchFamily="2" charset="0"/>
                            </a:rPr>
                            <a:t>উপকেন্দ্রের স্থানাংক 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dirty="0" smtClean="0">
                              <a:latin typeface="NikoshBAN" pitchFamily="2" charset="0"/>
                              <a:cs typeface="NikoshBAN" pitchFamily="2" charset="0"/>
                            </a:rPr>
                            <a:t>(a,0)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dirty="0" smtClean="0">
                              <a:latin typeface="NikoshBAN" pitchFamily="2" charset="0"/>
                              <a:cs typeface="NikoshBAN" pitchFamily="2" charset="0"/>
                            </a:rPr>
                            <a:t>(</a:t>
                          </a:r>
                          <a:r>
                            <a:rPr lang="bn-BD" sz="2000" dirty="0" smtClean="0">
                              <a:latin typeface="NikoshBAN" pitchFamily="2" charset="0"/>
                              <a:cs typeface="NikoshBAN" pitchFamily="2" charset="0"/>
                            </a:rPr>
                            <a:t>০</a:t>
                          </a:r>
                          <a:r>
                            <a:rPr lang="en-US" sz="2000" dirty="0" smtClean="0">
                              <a:latin typeface="NikoshBAN" pitchFamily="2" charset="0"/>
                              <a:cs typeface="NikoshBAN" pitchFamily="2" charset="0"/>
                            </a:rPr>
                            <a:t>,a)</a:t>
                          </a:r>
                          <a:endParaRPr lang="en-US" sz="20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bn-BD" sz="2000" dirty="0" smtClean="0">
                              <a:latin typeface="NikoshBAN" pitchFamily="2" charset="0"/>
                              <a:cs typeface="NikoshBAN" pitchFamily="2" charset="0"/>
                            </a:rPr>
                            <a:t>অক্ষের সমিকরন</a:t>
                          </a:r>
                          <a:r>
                            <a:rPr lang="en-US" sz="2000" dirty="0" smtClean="0">
                              <a:latin typeface="NikoshBAN" pitchFamily="2" charset="0"/>
                              <a:cs typeface="NikoshBAN" pitchFamily="2" charset="0"/>
                            </a:rPr>
                            <a:t/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dirty="0" smtClean="0">
                              <a:latin typeface="NikoshBAN" pitchFamily="2" charset="0"/>
                              <a:cs typeface="NikoshBAN" pitchFamily="2" charset="0"/>
                            </a:rPr>
                            <a:t>y=0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dirty="0" smtClean="0">
                              <a:latin typeface="NikoshBAN" pitchFamily="2" charset="0"/>
                              <a:cs typeface="NikoshBAN" pitchFamily="2" charset="0"/>
                            </a:rPr>
                            <a:t>x=0</a:t>
                          </a:r>
                          <a:endParaRPr lang="en-US" sz="20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bn-BD" sz="2000" dirty="0" smtClean="0">
                              <a:latin typeface="NikoshBAN" pitchFamily="2" charset="0"/>
                              <a:cs typeface="NikoshBAN" pitchFamily="2" charset="0"/>
                            </a:rPr>
                            <a:t>দিকাক্ষ বা নিয়ামক</a:t>
                          </a:r>
                          <a:r>
                            <a:rPr lang="en-US" sz="2000" dirty="0" smtClean="0">
                              <a:latin typeface="NikoshBAN" pitchFamily="2" charset="0"/>
                              <a:cs typeface="NikoshBAN" pitchFamily="2" charset="0"/>
                            </a:rPr>
                            <a:t/>
                          </a:r>
                          <a:r>
                            <a:rPr lang="bn-BD" sz="2000" dirty="0" smtClean="0">
                              <a:latin typeface="NikoshBAN" pitchFamily="2" charset="0"/>
                              <a:cs typeface="NikoshBAN" pitchFamily="2" charset="0"/>
                            </a:rPr>
                            <a:t>এর সমিকরন 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dirty="0" smtClean="0">
                              <a:latin typeface="NikoshBAN" pitchFamily="2" charset="0"/>
                              <a:cs typeface="NikoshBAN" pitchFamily="2" charset="0"/>
                            </a:rPr>
                            <a:t>x=-a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dirty="0" smtClean="0">
                              <a:latin typeface="NikoshBAN" pitchFamily="2" charset="0"/>
                              <a:cs typeface="NikoshBAN" pitchFamily="2" charset="0"/>
                            </a:rPr>
                            <a:t>y=-a</a:t>
                          </a:r>
                          <a:endParaRPr lang="en-US" sz="20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bn-BD" sz="2000" dirty="0" smtClean="0">
                              <a:latin typeface="NikoshBAN" pitchFamily="2" charset="0"/>
                              <a:cs typeface="NikoshBAN" pitchFamily="2" charset="0"/>
                            </a:rPr>
                            <a:t>উপকেন্দ্রিক লম্বের সমিকরন 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dirty="0" smtClean="0">
                              <a:latin typeface="NikoshBAN" pitchFamily="2" charset="0"/>
                              <a:cs typeface="NikoshBAN" pitchFamily="2" charset="0"/>
                            </a:rPr>
                            <a:t>x=a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dirty="0" smtClean="0">
                              <a:latin typeface="NikoshBAN" pitchFamily="2" charset="0"/>
                              <a:cs typeface="NikoshBAN" pitchFamily="2" charset="0"/>
                            </a:rPr>
                            <a:t>y=a</a:t>
                          </a:r>
                          <a:endParaRPr lang="en-US" sz="20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bn-BD" sz="2000" dirty="0" smtClean="0">
                              <a:latin typeface="NikoshBAN" pitchFamily="2" charset="0"/>
                              <a:cs typeface="NikoshBAN" pitchFamily="2" charset="0"/>
                            </a:rPr>
                            <a:t>উপকেন্দ্রিক লম্বের  দৈর্ঘ্য</a:t>
                          </a:r>
                          <a:r>
                            <a:rPr lang="bn-BD" sz="2000" baseline="0" dirty="0" smtClean="0">
                              <a:latin typeface="NikoshBAN" pitchFamily="2" charset="0"/>
                              <a:cs typeface="NikoshBAN" pitchFamily="2" charset="0"/>
                            </a:rPr>
                            <a:t/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kern="1200" dirty="0" smtClean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NikoshBAN" pitchFamily="2" charset="0"/>
                            </a:rPr>
                            <a:t>4a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kern="1200" dirty="0" smtClean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NikoshBAN" pitchFamily="2" charset="0"/>
                            </a:rPr>
                            <a:t>4a</a:t>
                          </a:r>
                          <a:endParaRPr lang="en-US" sz="20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35" name="Table 3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xmlns="" xmlns:a14="http://schemas.microsoft.com/office/drawing/2010/main" val="121014473"/>
                  </p:ext>
                </p:extLst>
              </p:nvPr>
            </p:nvGraphicFramePr>
            <p:xfrm>
              <a:off x="1018703" y="3664206"/>
              <a:ext cx="7607250" cy="30784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535750"/>
                    <a:gridCol w="2535750"/>
                    <a:gridCol w="2535750"/>
                  </a:tblGrid>
                  <a:tr h="3962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9231" r="-200240" b="-7046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0000" t="-9231" r="-100240" b="-7046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00000" t="-9231" r="-240" b="-704615"/>
                          </a:stretch>
                        </a:blipFill>
                      </a:tcPr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r>
                            <a:rPr lang="bn-BD" sz="2000" dirty="0" smtClean="0">
                              <a:latin typeface="NikoshBAN" pitchFamily="2" charset="0"/>
                              <a:cs typeface="NikoshBAN" pitchFamily="2" charset="0"/>
                            </a:rPr>
                            <a:t>শীর্ষের স্থানাংক 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dirty="0" smtClean="0">
                              <a:latin typeface="NikoshBAN" pitchFamily="2" charset="0"/>
                              <a:cs typeface="NikoshBAN" pitchFamily="2" charset="0"/>
                            </a:rPr>
                            <a:t>(</a:t>
                          </a:r>
                          <a:r>
                            <a:rPr lang="bn-BD" sz="2000" dirty="0" smtClean="0">
                              <a:latin typeface="NikoshBAN" pitchFamily="2" charset="0"/>
                              <a:cs typeface="NikoshBAN" pitchFamily="2" charset="0"/>
                            </a:rPr>
                            <a:t>০</a:t>
                          </a:r>
                          <a:r>
                            <a:rPr lang="en-US" sz="2000" dirty="0" smtClean="0">
                              <a:latin typeface="NikoshBAN" pitchFamily="2" charset="0"/>
                              <a:cs typeface="NikoshBAN" pitchFamily="2" charset="0"/>
                            </a:rPr>
                            <a:t>,0)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dirty="0" smtClean="0">
                              <a:latin typeface="NikoshBAN" pitchFamily="2" charset="0"/>
                              <a:cs typeface="NikoshBAN" pitchFamily="2" charset="0"/>
                            </a:rPr>
                            <a:t>(</a:t>
                          </a:r>
                          <a:r>
                            <a:rPr lang="bn-BD" sz="2000" dirty="0" smtClean="0">
                              <a:latin typeface="NikoshBAN" pitchFamily="2" charset="0"/>
                              <a:cs typeface="NikoshBAN" pitchFamily="2" charset="0"/>
                            </a:rPr>
                            <a:t>০</a:t>
                          </a:r>
                          <a:r>
                            <a:rPr lang="en-US" sz="2000" dirty="0" smtClean="0">
                              <a:latin typeface="NikoshBAN" pitchFamily="2" charset="0"/>
                              <a:cs typeface="NikoshBAN" pitchFamily="2" charset="0"/>
                            </a:rPr>
                            <a:t>,0)</a:t>
                          </a:r>
                          <a:endParaRPr lang="en-US" sz="2000" dirty="0"/>
                        </a:p>
                      </a:txBody>
                      <a:tcPr/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r>
                            <a:rPr lang="bn-BD" sz="2000" dirty="0" smtClean="0">
                              <a:latin typeface="NikoshBAN" pitchFamily="2" charset="0"/>
                              <a:cs typeface="NikoshBAN" pitchFamily="2" charset="0"/>
                            </a:rPr>
                            <a:t>উপকেন্দ্রের স্থানাংক 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dirty="0" smtClean="0">
                              <a:latin typeface="NikoshBAN" pitchFamily="2" charset="0"/>
                              <a:cs typeface="NikoshBAN" pitchFamily="2" charset="0"/>
                            </a:rPr>
                            <a:t>(a,0)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dirty="0" smtClean="0">
                              <a:latin typeface="NikoshBAN" pitchFamily="2" charset="0"/>
                              <a:cs typeface="NikoshBAN" pitchFamily="2" charset="0"/>
                            </a:rPr>
                            <a:t>(</a:t>
                          </a:r>
                          <a:r>
                            <a:rPr lang="bn-BD" sz="2000" dirty="0" smtClean="0">
                              <a:latin typeface="NikoshBAN" pitchFamily="2" charset="0"/>
                              <a:cs typeface="NikoshBAN" pitchFamily="2" charset="0"/>
                            </a:rPr>
                            <a:t>০</a:t>
                          </a:r>
                          <a:r>
                            <a:rPr lang="en-US" sz="2000" dirty="0" smtClean="0">
                              <a:latin typeface="NikoshBAN" pitchFamily="2" charset="0"/>
                              <a:cs typeface="NikoshBAN" pitchFamily="2" charset="0"/>
                            </a:rPr>
                            <a:t>,a)</a:t>
                          </a:r>
                          <a:endParaRPr lang="en-US" sz="2000" dirty="0"/>
                        </a:p>
                      </a:txBody>
                      <a:tcPr/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r>
                            <a:rPr lang="bn-BD" sz="2000" dirty="0" smtClean="0">
                              <a:latin typeface="NikoshBAN" pitchFamily="2" charset="0"/>
                              <a:cs typeface="NikoshBAN" pitchFamily="2" charset="0"/>
                            </a:rPr>
                            <a:t>অক্ষের সমিকরন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dirty="0" smtClean="0">
                              <a:latin typeface="NikoshBAN" pitchFamily="2" charset="0"/>
                              <a:cs typeface="NikoshBAN" pitchFamily="2" charset="0"/>
                            </a:rPr>
                            <a:t>y=0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dirty="0" smtClean="0">
                              <a:latin typeface="NikoshBAN" pitchFamily="2" charset="0"/>
                              <a:cs typeface="NikoshBAN" pitchFamily="2" charset="0"/>
                            </a:rPr>
                            <a:t>x=0</a:t>
                          </a:r>
                          <a:endParaRPr lang="en-US" sz="2000" dirty="0"/>
                        </a:p>
                      </a:txBody>
                      <a:tcPr/>
                    </a:tc>
                  </a:tr>
                  <a:tr h="701040">
                    <a:tc>
                      <a:txBody>
                        <a:bodyPr/>
                        <a:lstStyle/>
                        <a:p>
                          <a:r>
                            <a:rPr lang="bn-BD" sz="2000" dirty="0" smtClean="0">
                              <a:latin typeface="NikoshBAN" pitchFamily="2" charset="0"/>
                              <a:cs typeface="NikoshBAN" pitchFamily="2" charset="0"/>
                            </a:rPr>
                            <a:t>দিকাক্ষ বা নিয়ামকএর সমিকরন 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dirty="0" smtClean="0">
                              <a:latin typeface="NikoshBAN" pitchFamily="2" charset="0"/>
                              <a:cs typeface="NikoshBAN" pitchFamily="2" charset="0"/>
                            </a:rPr>
                            <a:t>x=-a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dirty="0" smtClean="0">
                              <a:latin typeface="NikoshBAN" pitchFamily="2" charset="0"/>
                              <a:cs typeface="NikoshBAN" pitchFamily="2" charset="0"/>
                            </a:rPr>
                            <a:t>y=-a</a:t>
                          </a:r>
                          <a:endParaRPr lang="en-US" sz="2000" dirty="0"/>
                        </a:p>
                      </a:txBody>
                      <a:tcPr/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r>
                            <a:rPr lang="bn-BD" sz="2000" dirty="0" smtClean="0">
                              <a:latin typeface="NikoshBAN" pitchFamily="2" charset="0"/>
                              <a:cs typeface="NikoshBAN" pitchFamily="2" charset="0"/>
                            </a:rPr>
                            <a:t>উপকেন্দ্রিক লম্বের সমিকরন 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dirty="0" smtClean="0">
                              <a:latin typeface="NikoshBAN" pitchFamily="2" charset="0"/>
                              <a:cs typeface="NikoshBAN" pitchFamily="2" charset="0"/>
                            </a:rPr>
                            <a:t>x=a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dirty="0" smtClean="0">
                              <a:latin typeface="NikoshBAN" pitchFamily="2" charset="0"/>
                              <a:cs typeface="NikoshBAN" pitchFamily="2" charset="0"/>
                            </a:rPr>
                            <a:t>y=a</a:t>
                          </a:r>
                          <a:endParaRPr lang="en-US" sz="2000" dirty="0"/>
                        </a:p>
                      </a:txBody>
                      <a:tcPr/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r>
                            <a:rPr lang="bn-BD" sz="2000" dirty="0" smtClean="0">
                              <a:latin typeface="NikoshBAN" pitchFamily="2" charset="0"/>
                              <a:cs typeface="NikoshBAN" pitchFamily="2" charset="0"/>
                            </a:rPr>
                            <a:t>উপকেন্দ্রিক লম্বের  দৈর্ঘ্য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kern="1200" dirty="0" smtClean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NikoshBAN" pitchFamily="2" charset="0"/>
                            </a:rPr>
                            <a:t>4a</a:t>
                          </a:r>
                          <a:endParaRPr lang="en-US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kern="1200" dirty="0" smtClean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NikoshBAN" pitchFamily="2" charset="0"/>
                            </a:rPr>
                            <a:t>4a</a:t>
                          </a:r>
                          <a:endParaRPr lang="en-US" sz="20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xmlns="" val="2562766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38200" y="1981200"/>
            <a:ext cx="7467600" cy="206210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শিক্ষার্থীদের কয়েকটি দলে ভাগ করে কাজটি করতে দেয়া হবে।</a:t>
            </a:r>
          </a:p>
          <a:p>
            <a:endParaRPr lang="bn-BD" sz="3200" dirty="0">
              <a:latin typeface="NikoshBAN" pitchFamily="2" charset="0"/>
              <a:cs typeface="NikoshBAN" pitchFamily="2" charset="0"/>
            </a:endParaRP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কাজ- </a:t>
            </a:r>
            <a:r>
              <a:rPr lang="bn-BD" sz="3200" dirty="0">
                <a:latin typeface="NikoshBAN" pitchFamily="2" charset="0"/>
                <a:cs typeface="NikoshBAN" pitchFamily="2" charset="0"/>
              </a:rPr>
              <a:t>কনিক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আকৃতির ৫টি স্থাপত্য নকশার নাম লিখ। 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6970" y="457200"/>
            <a:ext cx="7772400" cy="838199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দলিয় কাজ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মূল্যায়্ন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১। </a:t>
            </a:r>
            <a:r>
              <a:rPr lang="bn-BD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কনিকের প্রকারভেদ বর্ণনা কর।</a:t>
            </a:r>
          </a:p>
          <a:p>
            <a:pPr marL="0" indent="0">
              <a:buNone/>
            </a:pPr>
            <a:r>
              <a:rPr lang="bn-BD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২। </a:t>
            </a:r>
            <a:r>
              <a:rPr lang="bn-BD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কনিকের </a:t>
            </a:r>
            <a:r>
              <a:rPr lang="bn-BD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অক্ষ ও নিয়ামক কাকে বলে।</a:t>
            </a:r>
            <a:endParaRPr lang="bn-BD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৩।</a:t>
            </a:r>
            <a:r>
              <a:rPr lang="bn-BD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কনিকের শীর্ষ ও উপকেন্দ্রের স্থানাংক বল।</a:t>
            </a: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৪। নিম্নের কনিকগুলিকে সনাক্ত কর।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1219200" y="4409600"/>
            <a:ext cx="1447800" cy="13716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486400" y="4714400"/>
            <a:ext cx="2057400" cy="533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3276600" y="4409600"/>
            <a:ext cx="1817832" cy="1471534"/>
          </a:xfrm>
          <a:custGeom>
            <a:avLst/>
            <a:gdLst>
              <a:gd name="connsiteX0" fmla="*/ 1458068 w 1817832"/>
              <a:gd name="connsiteY0" fmla="*/ 0 h 2008682"/>
              <a:gd name="connsiteX1" fmla="*/ 738540 w 1817832"/>
              <a:gd name="connsiteY1" fmla="*/ 314793 h 2008682"/>
              <a:gd name="connsiteX2" fmla="*/ 288835 w 1817832"/>
              <a:gd name="connsiteY2" fmla="*/ 569626 h 2008682"/>
              <a:gd name="connsiteX3" fmla="*/ 93963 w 1817832"/>
              <a:gd name="connsiteY3" fmla="*/ 779488 h 2008682"/>
              <a:gd name="connsiteX4" fmla="*/ 19012 w 1817832"/>
              <a:gd name="connsiteY4" fmla="*/ 914400 h 2008682"/>
              <a:gd name="connsiteX5" fmla="*/ 4022 w 1817832"/>
              <a:gd name="connsiteY5" fmla="*/ 1049311 h 2008682"/>
              <a:gd name="connsiteX6" fmla="*/ 78973 w 1817832"/>
              <a:gd name="connsiteY6" fmla="*/ 1229193 h 2008682"/>
              <a:gd name="connsiteX7" fmla="*/ 333806 w 1817832"/>
              <a:gd name="connsiteY7" fmla="*/ 1543986 h 2008682"/>
              <a:gd name="connsiteX8" fmla="*/ 438737 w 1817832"/>
              <a:gd name="connsiteY8" fmla="*/ 1588957 h 2008682"/>
              <a:gd name="connsiteX9" fmla="*/ 723550 w 1817832"/>
              <a:gd name="connsiteY9" fmla="*/ 1708878 h 2008682"/>
              <a:gd name="connsiteX10" fmla="*/ 1128284 w 1817832"/>
              <a:gd name="connsiteY10" fmla="*/ 1813809 h 2008682"/>
              <a:gd name="connsiteX11" fmla="*/ 1817832 w 1817832"/>
              <a:gd name="connsiteY11" fmla="*/ 2008682 h 2008682"/>
              <a:gd name="connsiteX12" fmla="*/ 1817832 w 1817832"/>
              <a:gd name="connsiteY12" fmla="*/ 2008682 h 2008682"/>
              <a:gd name="connsiteX13" fmla="*/ 1817832 w 1817832"/>
              <a:gd name="connsiteY13" fmla="*/ 2008682 h 2008682"/>
              <a:gd name="connsiteX14" fmla="*/ 1817832 w 1817832"/>
              <a:gd name="connsiteY14" fmla="*/ 2008682 h 2008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817832" h="2008682">
                <a:moveTo>
                  <a:pt x="1458068" y="0"/>
                </a:moveTo>
                <a:cubicBezTo>
                  <a:pt x="1195740" y="109927"/>
                  <a:pt x="933412" y="219855"/>
                  <a:pt x="738540" y="314793"/>
                </a:cubicBezTo>
                <a:cubicBezTo>
                  <a:pt x="543668" y="409731"/>
                  <a:pt x="396264" y="492177"/>
                  <a:pt x="288835" y="569626"/>
                </a:cubicBezTo>
                <a:cubicBezTo>
                  <a:pt x="181406" y="647075"/>
                  <a:pt x="138933" y="722026"/>
                  <a:pt x="93963" y="779488"/>
                </a:cubicBezTo>
                <a:cubicBezTo>
                  <a:pt x="48993" y="836950"/>
                  <a:pt x="34002" y="869430"/>
                  <a:pt x="19012" y="914400"/>
                </a:cubicBezTo>
                <a:cubicBezTo>
                  <a:pt x="4022" y="959370"/>
                  <a:pt x="-5972" y="996845"/>
                  <a:pt x="4022" y="1049311"/>
                </a:cubicBezTo>
                <a:cubicBezTo>
                  <a:pt x="14016" y="1101777"/>
                  <a:pt x="24009" y="1146747"/>
                  <a:pt x="78973" y="1229193"/>
                </a:cubicBezTo>
                <a:cubicBezTo>
                  <a:pt x="133937" y="1311639"/>
                  <a:pt x="273845" y="1484025"/>
                  <a:pt x="333806" y="1543986"/>
                </a:cubicBezTo>
                <a:cubicBezTo>
                  <a:pt x="393767" y="1603947"/>
                  <a:pt x="438737" y="1588957"/>
                  <a:pt x="438737" y="1588957"/>
                </a:cubicBezTo>
                <a:cubicBezTo>
                  <a:pt x="503694" y="1616439"/>
                  <a:pt x="608625" y="1671403"/>
                  <a:pt x="723550" y="1708878"/>
                </a:cubicBezTo>
                <a:cubicBezTo>
                  <a:pt x="838474" y="1746353"/>
                  <a:pt x="1128284" y="1813809"/>
                  <a:pt x="1128284" y="1813809"/>
                </a:cubicBezTo>
                <a:lnTo>
                  <a:pt x="1817832" y="2008682"/>
                </a:lnTo>
                <a:lnTo>
                  <a:pt x="1817832" y="2008682"/>
                </a:lnTo>
                <a:lnTo>
                  <a:pt x="1817832" y="2008682"/>
                </a:lnTo>
                <a:lnTo>
                  <a:pt x="1817832" y="2008682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90139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একটি পরাবৃত্তের চিত্র একে এর বিভিন্ন অংশের নাম ও পরিমান/সমীকরন নির্ণয় কর।</a:t>
            </a:r>
            <a:endParaRPr lang="bn-BD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endParaRPr lang="bn-BD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83017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4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4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4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ln>
            <a:solidFill>
              <a:srgbClr val="00206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ধন্যবাদ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52600" y="2133600"/>
            <a:ext cx="6019800" cy="4445000"/>
          </a:xfrm>
        </p:spPr>
      </p:pic>
    </p:spTree>
    <p:extLst>
      <p:ext uri="{BB962C8B-B14F-4D97-AF65-F5344CB8AC3E}">
        <p14:creationId xmlns:p14="http://schemas.microsoft.com/office/powerpoint/2010/main" xmlns="" val="342323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bn-BD" dirty="0" smtClean="0"/>
              <a:t>শিক্ষক পরিচিতি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455612" y="2209800"/>
            <a:ext cx="4040188" cy="3951288"/>
          </a:xfr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 </a:t>
            </a:r>
            <a:endParaRPr lang="bn-BD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bn-BD" sz="36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</a:t>
            </a:r>
          </a:p>
          <a:p>
            <a:pPr marL="0" indent="0">
              <a:buNone/>
            </a:pPr>
            <a:r>
              <a:rPr lang="bn-BD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 মোঃ হাবিবুর রহমান</a:t>
            </a:r>
          </a:p>
          <a:p>
            <a:pPr marL="0" indent="0">
              <a:buNone/>
            </a:pP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 </a:t>
            </a:r>
            <a:r>
              <a:rPr lang="bn-BD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প্রভাষক (গনিত)</a:t>
            </a:r>
          </a:p>
          <a:p>
            <a:pPr marL="0" indent="0">
              <a:buNone/>
            </a:pPr>
            <a:r>
              <a:rPr lang="en-US" sz="3200" dirty="0" smtClean="0"/>
              <a:t>   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গৌরীপুর সরকারি কলেজ, </a:t>
            </a:r>
          </a:p>
          <a:p>
            <a:pPr marL="0" indent="0">
              <a:buNone/>
            </a:pPr>
            <a:r>
              <a:rPr lang="bn-BD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  ময়মনসিংহ।</a:t>
            </a:r>
            <a:endParaRPr lang="bn-BD" sz="3200" dirty="0" smtClean="0"/>
          </a:p>
          <a:p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bn-BD" dirty="0" smtClean="0"/>
              <a:t>পাঠ পরিচিতি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শ্রেনি-একাদশ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বিষয়- গনিত (জ্যামিতি)</a:t>
            </a:r>
            <a:endParaRPr lang="en-US" sz="32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কনিকের প্রাথমিক ধারনা 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তারিখ- ১০/০৩/১৩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সময়- ৪৫ মিঃ</a:t>
            </a: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K:\DCIM\Camera\ID-2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51212" y="2235627"/>
            <a:ext cx="11430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936998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8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1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500"/>
                            </p:stCondLst>
                            <p:childTnLst>
                              <p:par>
                                <p:cTn id="8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000"/>
                            </p:stCondLst>
                            <p:childTnLst>
                              <p:par>
                                <p:cTn id="9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500"/>
                            </p:stCondLst>
                            <p:childTnLst>
                              <p:par>
                                <p:cTn id="9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3000"/>
                            </p:stCondLst>
                            <p:childTnLst>
                              <p:par>
                                <p:cTn id="10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build="p" animBg="1"/>
      <p:bldP spid="8" grpId="0" build="p" animBg="1"/>
      <p:bldP spid="9" grpId="0" build="p" animBg="1"/>
      <p:bldP spid="10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19050">
            <a:solidFill>
              <a:schemeClr val="accent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নীচের ছবিটি দেখ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8400" y="5486400"/>
            <a:ext cx="4040188" cy="63976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bn-BD" dirty="0" smtClean="0">
                <a:latin typeface="NikoshBAN" pitchFamily="2" charset="0"/>
                <a:cs typeface="NikoshBAN" pitchFamily="2" charset="0"/>
              </a:rPr>
              <a:t>কোন আইসক্রিম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209800" y="2057400"/>
            <a:ext cx="4040188" cy="2514600"/>
          </a:xfrm>
        </p:spPr>
      </p:pic>
    </p:spTree>
    <p:extLst>
      <p:ext uri="{BB962C8B-B14F-4D97-AF65-F5344CB8AC3E}">
        <p14:creationId xmlns:p14="http://schemas.microsoft.com/office/powerpoint/2010/main" xmlns="" val="1510123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bn-BD" dirty="0">
                <a:latin typeface="NikoshBAN" pitchFamily="2" charset="0"/>
                <a:cs typeface="NikoshBAN" pitchFamily="2" charset="0"/>
              </a:rPr>
              <a:t>আজকের আলোচ্য বিষয়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>
          <a:xfrm>
            <a:off x="457200" y="1691797"/>
            <a:ext cx="4038600" cy="4525963"/>
          </a:xfr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কনিক</a:t>
            </a:r>
          </a:p>
          <a:p>
            <a:pPr marL="0" indent="0" algn="ctr">
              <a:buNone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কনিকের প্রাথমিক ধারনা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4648200" y="1680368"/>
            <a:ext cx="4038600" cy="4525963"/>
          </a:xfr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endParaRPr lang="bn-BD" dirty="0" smtClean="0"/>
          </a:p>
          <a:p>
            <a:endParaRPr lang="bn-BD" dirty="0"/>
          </a:p>
          <a:p>
            <a:endParaRPr lang="bn-BD" dirty="0" smtClean="0"/>
          </a:p>
          <a:p>
            <a:pPr marL="0" indent="0">
              <a:buNone/>
            </a:pPr>
            <a:endParaRPr lang="bn-BD" dirty="0"/>
          </a:p>
        </p:txBody>
      </p:sp>
      <p:sp>
        <p:nvSpPr>
          <p:cNvPr id="13" name="Oval 12"/>
          <p:cNvSpPr/>
          <p:nvPr/>
        </p:nvSpPr>
        <p:spPr>
          <a:xfrm flipH="1" flipV="1">
            <a:off x="6824142" y="5372099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5490642" y="5029200"/>
            <a:ext cx="2667000" cy="685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>
            <a:stCxn id="19" idx="6"/>
          </p:cNvCxnSpPr>
          <p:nvPr/>
        </p:nvCxnSpPr>
        <p:spPr>
          <a:xfrm flipH="1" flipV="1">
            <a:off x="6824142" y="2514600"/>
            <a:ext cx="1333500" cy="28575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13" idx="4"/>
            <a:endCxn id="19" idx="6"/>
          </p:cNvCxnSpPr>
          <p:nvPr/>
        </p:nvCxnSpPr>
        <p:spPr>
          <a:xfrm>
            <a:off x="6847001" y="5372099"/>
            <a:ext cx="1310641" cy="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3" idx="2"/>
          </p:cNvCxnSpPr>
          <p:nvPr/>
        </p:nvCxnSpPr>
        <p:spPr>
          <a:xfrm flipH="1" flipV="1">
            <a:off x="6824142" y="2514600"/>
            <a:ext cx="45719" cy="288035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5490642" y="2514600"/>
            <a:ext cx="1333500" cy="288035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230445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500"/>
                            </p:stCondLst>
                            <p:childTnLst>
                              <p:par>
                                <p:cTn id="4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000"/>
                            </p:stCondLst>
                            <p:childTnLst>
                              <p:par>
                                <p:cTn id="4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500"/>
                            </p:stCondLst>
                            <p:childTnLst>
                              <p:par>
                                <p:cTn id="5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build="p" animBg="1"/>
      <p:bldP spid="9" grpId="0" build="p" animBg="1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990599"/>
          </a:xfr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838200" y="1905000"/>
            <a:ext cx="7772400" cy="4572000"/>
          </a:xfr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bn-BD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আজকের পাঠ শেষে </a:t>
            </a:r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শিক্ষাথীরা-</a:t>
            </a:r>
          </a:p>
          <a:p>
            <a:pPr algn="l"/>
            <a:r>
              <a:rPr lang="bn-BD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১। কনিক কি তা বলতে পারবে।</a:t>
            </a:r>
            <a:endParaRPr lang="bn-BD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 algn="l"/>
            <a: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২। কনিকের প্রকারভেদ নির্ণয় করতে পারবে।</a:t>
            </a:r>
          </a:p>
          <a:p>
            <a:pPr algn="l"/>
            <a:r>
              <a:rPr lang="bn-BD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৩। বিভিন্ন প্রকার কনিক সনাক্ত করতে পারবে।</a:t>
            </a:r>
          </a:p>
          <a:p>
            <a:pPr algn="l"/>
            <a:r>
              <a:rPr lang="bn-BD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৪। পরাবৃত্তের বিভিন্ন অংশ চিহ্নিত করতে পারবে।</a:t>
            </a:r>
            <a:endParaRPr lang="en-US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10107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bn-BD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কনিকের প্রাথমিক ধারনা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537067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নীচের চিত্রটি দেখ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-</a:t>
            </a:r>
          </a:p>
          <a:p>
            <a:pPr marL="0" indent="0">
              <a:buNone/>
            </a:pPr>
            <a:endParaRPr lang="en-US" dirty="0"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endParaRPr lang="en-US" dirty="0"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en-US" dirty="0">
                <a:latin typeface="NikoshBAN" pitchFamily="2" charset="0"/>
                <a:cs typeface="NikoshBAN" pitchFamily="2" charset="0"/>
              </a:rPr>
              <a:t>	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														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বৃত্ত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6264326" y="3276600"/>
            <a:ext cx="1485900" cy="14503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0" name="Group 39"/>
          <p:cNvGrpSpPr/>
          <p:nvPr/>
        </p:nvGrpSpPr>
        <p:grpSpPr>
          <a:xfrm>
            <a:off x="1371600" y="2743200"/>
            <a:ext cx="2590800" cy="2957237"/>
            <a:chOff x="1371600" y="2743200"/>
            <a:chExt cx="2590800" cy="2957237"/>
          </a:xfrm>
        </p:grpSpPr>
        <p:sp>
          <p:nvSpPr>
            <p:cNvPr id="11" name="Isosceles Triangle 10"/>
            <p:cNvSpPr/>
            <p:nvPr/>
          </p:nvSpPr>
          <p:spPr>
            <a:xfrm>
              <a:off x="1371600" y="2743200"/>
              <a:ext cx="2590800" cy="2814962"/>
            </a:xfrm>
            <a:prstGeom prst="triangl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1371600" y="5395637"/>
              <a:ext cx="2590800" cy="3048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371600" y="4179396"/>
            <a:ext cx="2590800" cy="1498295"/>
            <a:chOff x="4575131" y="5133549"/>
            <a:chExt cx="2590800" cy="1498295"/>
          </a:xfrm>
        </p:grpSpPr>
        <p:sp>
          <p:nvSpPr>
            <p:cNvPr id="25" name="Oval 24"/>
            <p:cNvSpPr/>
            <p:nvPr/>
          </p:nvSpPr>
          <p:spPr>
            <a:xfrm>
              <a:off x="5171083" y="5133549"/>
              <a:ext cx="1371600" cy="152400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4575131" y="6327044"/>
              <a:ext cx="2590800" cy="304800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3" name="Straight Connector 32"/>
            <p:cNvCxnSpPr>
              <a:stCxn id="25" idx="6"/>
              <a:endCxn id="26" idx="6"/>
            </p:cNvCxnSpPr>
            <p:nvPr/>
          </p:nvCxnSpPr>
          <p:spPr>
            <a:xfrm>
              <a:off x="6542683" y="5209749"/>
              <a:ext cx="623248" cy="1269695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flipH="1">
              <a:off x="4588779" y="5204094"/>
              <a:ext cx="595952" cy="1269695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050" name="Picture 2" descr="C:\Users\user\Desktop\Habib\images-2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495800" y="3744942"/>
            <a:ext cx="1333500" cy="133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38" name="Group 37"/>
          <p:cNvGrpSpPr/>
          <p:nvPr/>
        </p:nvGrpSpPr>
        <p:grpSpPr>
          <a:xfrm>
            <a:off x="1981200" y="2720454"/>
            <a:ext cx="1371600" cy="1611342"/>
            <a:chOff x="5635676" y="1236773"/>
            <a:chExt cx="1371600" cy="1611342"/>
          </a:xfrm>
        </p:grpSpPr>
        <p:sp>
          <p:nvSpPr>
            <p:cNvPr id="20" name="Oval 19"/>
            <p:cNvSpPr/>
            <p:nvPr/>
          </p:nvSpPr>
          <p:spPr>
            <a:xfrm>
              <a:off x="5635676" y="2695715"/>
              <a:ext cx="1371600" cy="1524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" name="Straight Connector 14"/>
            <p:cNvCxnSpPr>
              <a:endCxn id="20" idx="2"/>
            </p:cNvCxnSpPr>
            <p:nvPr/>
          </p:nvCxnSpPr>
          <p:spPr>
            <a:xfrm flipH="1">
              <a:off x="5635676" y="1236773"/>
              <a:ext cx="685800" cy="1535142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6321476" y="1236773"/>
              <a:ext cx="685800" cy="1535142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xmlns="" val="2629648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156 0.00116 L -0.48125 0.0053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93" y="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57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14431E-6 L -3.33333E-6 -0.12489 C -3.33333E-6 -0.18109 0.06893 -0.25 0.125 -0.25 L 0.25 -0.25 " pathEditMode="relative" rAng="0" ptsTypes="FfFF">
                                      <p:cBhvr>
                                        <p:cTn id="16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-125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3"/>
          <p:cNvSpPr txBox="1">
            <a:spLocks/>
          </p:cNvSpPr>
          <p:nvPr/>
        </p:nvSpPr>
        <p:spPr>
          <a:xfrm>
            <a:off x="457200" y="274638"/>
            <a:ext cx="8229600" cy="71596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কনিকের প্রাথমিক ধারনা</a:t>
            </a:r>
            <a:endParaRPr lang="en-US" dirty="0"/>
          </a:p>
        </p:txBody>
      </p:sp>
      <p:sp>
        <p:nvSpPr>
          <p:cNvPr id="19" name="Content Placeholder 4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নীচের চিত্রটি দেখ এবং জবাব দাও-</a:t>
            </a:r>
          </a:p>
          <a:p>
            <a:pPr marL="0" indent="0">
              <a:buFont typeface="Arial" pitchFamily="34" charset="0"/>
              <a:buNone/>
            </a:pPr>
            <a:endParaRPr lang="en-US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5664961" y="2737151"/>
            <a:ext cx="2422474" cy="127141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6264326" y="5272944"/>
            <a:ext cx="1812874" cy="646331"/>
          </a:xfrm>
          <a:prstGeom prst="rect">
            <a:avLst/>
          </a:prstGeom>
          <a:noFill/>
          <a:ln w="1270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উপবৃত্ত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424301" y="3617979"/>
            <a:ext cx="2995299" cy="2404321"/>
            <a:chOff x="1424301" y="3617979"/>
            <a:chExt cx="2995299" cy="2404321"/>
          </a:xfrm>
        </p:grpSpPr>
        <p:sp>
          <p:nvSpPr>
            <p:cNvPr id="21" name="Oval 20"/>
            <p:cNvSpPr/>
            <p:nvPr/>
          </p:nvSpPr>
          <p:spPr>
            <a:xfrm>
              <a:off x="1447800" y="5686270"/>
              <a:ext cx="2971800" cy="33603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" name="Straight Connector 23"/>
            <p:cNvCxnSpPr/>
            <p:nvPr/>
          </p:nvCxnSpPr>
          <p:spPr>
            <a:xfrm flipH="1">
              <a:off x="1424301" y="4139128"/>
              <a:ext cx="817245" cy="1780147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>
              <a:stCxn id="33" idx="6"/>
              <a:endCxn id="21" idx="6"/>
            </p:cNvCxnSpPr>
            <p:nvPr/>
          </p:nvCxnSpPr>
          <p:spPr>
            <a:xfrm>
              <a:off x="3384318" y="3617979"/>
              <a:ext cx="1035282" cy="2236306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Oval 32"/>
            <p:cNvSpPr/>
            <p:nvPr/>
          </p:nvSpPr>
          <p:spPr>
            <a:xfrm rot="20068410">
              <a:off x="2123146" y="3848785"/>
              <a:ext cx="1325884" cy="10975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2123146" y="2639571"/>
            <a:ext cx="1325884" cy="1559360"/>
            <a:chOff x="3915458" y="2639571"/>
            <a:chExt cx="1325884" cy="1559360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4747600" y="2639571"/>
              <a:ext cx="423437" cy="98068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Oval 29"/>
            <p:cNvSpPr/>
            <p:nvPr/>
          </p:nvSpPr>
          <p:spPr>
            <a:xfrm rot="20068410">
              <a:off x="3915458" y="3858375"/>
              <a:ext cx="1325884" cy="109750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/>
            <p:cNvCxnSpPr>
              <a:stCxn id="30" idx="2"/>
            </p:cNvCxnSpPr>
            <p:nvPr/>
          </p:nvCxnSpPr>
          <p:spPr>
            <a:xfrm flipV="1">
              <a:off x="3980170" y="2639571"/>
              <a:ext cx="755823" cy="155936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/>
          <p:cNvGrpSpPr/>
          <p:nvPr/>
        </p:nvGrpSpPr>
        <p:grpSpPr>
          <a:xfrm>
            <a:off x="1442759" y="2640827"/>
            <a:ext cx="3025058" cy="3419490"/>
            <a:chOff x="1437758" y="2652081"/>
            <a:chExt cx="3025058" cy="3419490"/>
          </a:xfrm>
        </p:grpSpPr>
        <p:sp>
          <p:nvSpPr>
            <p:cNvPr id="14" name="Isosceles Triangle 13"/>
            <p:cNvSpPr/>
            <p:nvPr/>
          </p:nvSpPr>
          <p:spPr>
            <a:xfrm>
              <a:off x="1437758" y="2652081"/>
              <a:ext cx="3025058" cy="3214714"/>
            </a:xfrm>
            <a:prstGeom prst="triangl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/>
            <p:cNvSpPr/>
            <p:nvPr/>
          </p:nvSpPr>
          <p:spPr>
            <a:xfrm>
              <a:off x="1461448" y="5708398"/>
              <a:ext cx="2971800" cy="363173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7537697">
            <a:off x="3885986" y="2330803"/>
            <a:ext cx="1205601" cy="1501137"/>
          </a:xfrm>
          <a:prstGeom prst="rect">
            <a:avLst/>
          </a:prstGeom>
          <a:scene3d>
            <a:camera prst="isometricTopUp"/>
            <a:lightRig rig="threePt" dir="t"/>
          </a:scene3d>
        </p:spPr>
      </p:pic>
      <p:cxnSp>
        <p:nvCxnSpPr>
          <p:cNvPr id="17" name="Straight Connector 16"/>
          <p:cNvCxnSpPr/>
          <p:nvPr/>
        </p:nvCxnSpPr>
        <p:spPr>
          <a:xfrm>
            <a:off x="6865963" y="2124496"/>
            <a:ext cx="0" cy="2590801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5257800" y="3378307"/>
            <a:ext cx="32766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514440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53469E-6 L -0.425 0.2821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250" y="141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57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3876E-7 L -3.33333E-6 -0.06591 C -3.33333E-6 -0.09551 0.0573 -0.13182 0.104 -0.13182 L 0.20834 -0.13182 " pathEditMode="relative" rAng="0" ptsTypes="FfFF">
                                      <p:cBhvr>
                                        <p:cTn id="1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17" y="-65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3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/>
          <p:cNvSpPr txBox="1">
            <a:spLocks/>
          </p:cNvSpPr>
          <p:nvPr/>
        </p:nvSpPr>
        <p:spPr>
          <a:xfrm>
            <a:off x="457200" y="274638"/>
            <a:ext cx="8229600" cy="71596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কনিকের প্রাথমিক ধারনা</a:t>
            </a:r>
            <a:endParaRPr lang="en-US" dirty="0"/>
          </a:p>
        </p:txBody>
      </p:sp>
      <p:sp>
        <p:nvSpPr>
          <p:cNvPr id="3" name="Content Placeholder 4"/>
          <p:cNvSpPr txBox="1">
            <a:spLocks/>
          </p:cNvSpPr>
          <p:nvPr/>
        </p:nvSpPr>
        <p:spPr>
          <a:xfrm>
            <a:off x="426865" y="1549841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নীচের চিত্রটি দেখ এবং জবাব দাও-</a:t>
            </a:r>
          </a:p>
          <a:p>
            <a:pPr marL="0" indent="0">
              <a:buFont typeface="Arial" pitchFamily="34" charset="0"/>
              <a:buNone/>
            </a:pP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264326" y="5334000"/>
            <a:ext cx="1812874" cy="646331"/>
          </a:xfrm>
          <a:prstGeom prst="rect">
            <a:avLst/>
          </a:prstGeom>
          <a:noFill/>
          <a:ln w="1270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পরাবৃত্ত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60" name="Group 59"/>
          <p:cNvGrpSpPr/>
          <p:nvPr/>
        </p:nvGrpSpPr>
        <p:grpSpPr>
          <a:xfrm>
            <a:off x="2652090" y="3878563"/>
            <a:ext cx="1759432" cy="1815160"/>
            <a:chOff x="3469960" y="4394571"/>
            <a:chExt cx="1759432" cy="1815160"/>
          </a:xfrm>
        </p:grpSpPr>
        <p:cxnSp>
          <p:nvCxnSpPr>
            <p:cNvPr id="42" name="Straight Connector 41"/>
            <p:cNvCxnSpPr/>
            <p:nvPr/>
          </p:nvCxnSpPr>
          <p:spPr>
            <a:xfrm flipH="1" flipV="1">
              <a:off x="3469960" y="5803246"/>
              <a:ext cx="533400" cy="40421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Freeform 46"/>
            <p:cNvSpPr/>
            <p:nvPr/>
          </p:nvSpPr>
          <p:spPr>
            <a:xfrm>
              <a:off x="3493852" y="4394571"/>
              <a:ext cx="1009934" cy="1801513"/>
            </a:xfrm>
            <a:custGeom>
              <a:avLst/>
              <a:gdLst>
                <a:gd name="connsiteX0" fmla="*/ 0 w 1009934"/>
                <a:gd name="connsiteY0" fmla="*/ 1405728 h 1801513"/>
                <a:gd name="connsiteX1" fmla="*/ 232012 w 1009934"/>
                <a:gd name="connsiteY1" fmla="*/ 968999 h 1801513"/>
                <a:gd name="connsiteX2" fmla="*/ 559558 w 1009934"/>
                <a:gd name="connsiteY2" fmla="*/ 395793 h 1801513"/>
                <a:gd name="connsiteX3" fmla="*/ 818865 w 1009934"/>
                <a:gd name="connsiteY3" fmla="*/ 68247 h 1801513"/>
                <a:gd name="connsiteX4" fmla="*/ 955343 w 1009934"/>
                <a:gd name="connsiteY4" fmla="*/ 8 h 1801513"/>
                <a:gd name="connsiteX5" fmla="*/ 1009934 w 1009934"/>
                <a:gd name="connsiteY5" fmla="*/ 68247 h 1801513"/>
                <a:gd name="connsiteX6" fmla="*/ 955343 w 1009934"/>
                <a:gd name="connsiteY6" fmla="*/ 423089 h 1801513"/>
                <a:gd name="connsiteX7" fmla="*/ 832513 w 1009934"/>
                <a:gd name="connsiteY7" fmla="*/ 859817 h 1801513"/>
                <a:gd name="connsiteX8" fmla="*/ 627797 w 1009934"/>
                <a:gd name="connsiteY8" fmla="*/ 1405728 h 1801513"/>
                <a:gd name="connsiteX9" fmla="*/ 450376 w 1009934"/>
                <a:gd name="connsiteY9" fmla="*/ 1801513 h 1801513"/>
                <a:gd name="connsiteX10" fmla="*/ 450376 w 1009934"/>
                <a:gd name="connsiteY10" fmla="*/ 1801513 h 18015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009934" h="1801513">
                  <a:moveTo>
                    <a:pt x="0" y="1405728"/>
                  </a:moveTo>
                  <a:cubicBezTo>
                    <a:pt x="69376" y="1271524"/>
                    <a:pt x="138752" y="1137321"/>
                    <a:pt x="232012" y="968999"/>
                  </a:cubicBezTo>
                  <a:cubicBezTo>
                    <a:pt x="325272" y="800676"/>
                    <a:pt x="461749" y="545918"/>
                    <a:pt x="559558" y="395793"/>
                  </a:cubicBezTo>
                  <a:cubicBezTo>
                    <a:pt x="657367" y="245668"/>
                    <a:pt x="752901" y="134211"/>
                    <a:pt x="818865" y="68247"/>
                  </a:cubicBezTo>
                  <a:cubicBezTo>
                    <a:pt x="884829" y="2283"/>
                    <a:pt x="923498" y="8"/>
                    <a:pt x="955343" y="8"/>
                  </a:cubicBezTo>
                  <a:cubicBezTo>
                    <a:pt x="987188" y="8"/>
                    <a:pt x="1009934" y="-2266"/>
                    <a:pt x="1009934" y="68247"/>
                  </a:cubicBezTo>
                  <a:cubicBezTo>
                    <a:pt x="1009934" y="138760"/>
                    <a:pt x="984913" y="291161"/>
                    <a:pt x="955343" y="423089"/>
                  </a:cubicBezTo>
                  <a:cubicBezTo>
                    <a:pt x="925773" y="555017"/>
                    <a:pt x="887104" y="696044"/>
                    <a:pt x="832513" y="859817"/>
                  </a:cubicBezTo>
                  <a:cubicBezTo>
                    <a:pt x="777922" y="1023590"/>
                    <a:pt x="691486" y="1248779"/>
                    <a:pt x="627797" y="1405728"/>
                  </a:cubicBezTo>
                  <a:cubicBezTo>
                    <a:pt x="564108" y="1562677"/>
                    <a:pt x="450376" y="1801513"/>
                    <a:pt x="450376" y="1801513"/>
                  </a:cubicBezTo>
                  <a:lnTo>
                    <a:pt x="450376" y="1801513"/>
                  </a:lnTo>
                </a:path>
              </a:pathLst>
            </a:cu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3" name="Straight Connector 52"/>
            <p:cNvCxnSpPr>
              <a:stCxn id="47" idx="5"/>
            </p:cNvCxnSpPr>
            <p:nvPr/>
          </p:nvCxnSpPr>
          <p:spPr>
            <a:xfrm>
              <a:off x="4503786" y="4462818"/>
              <a:ext cx="725606" cy="1517513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Freeform 54"/>
            <p:cNvSpPr/>
            <p:nvPr/>
          </p:nvSpPr>
          <p:spPr>
            <a:xfrm>
              <a:off x="3493852" y="5799289"/>
              <a:ext cx="1733265" cy="410442"/>
            </a:xfrm>
            <a:custGeom>
              <a:avLst/>
              <a:gdLst>
                <a:gd name="connsiteX0" fmla="*/ 491319 w 1733265"/>
                <a:gd name="connsiteY0" fmla="*/ 410442 h 410442"/>
                <a:gd name="connsiteX1" fmla="*/ 1214650 w 1733265"/>
                <a:gd name="connsiteY1" fmla="*/ 383147 h 410442"/>
                <a:gd name="connsiteX2" fmla="*/ 1596788 w 1733265"/>
                <a:gd name="connsiteY2" fmla="*/ 314908 h 410442"/>
                <a:gd name="connsiteX3" fmla="*/ 1719618 w 1733265"/>
                <a:gd name="connsiteY3" fmla="*/ 260317 h 410442"/>
                <a:gd name="connsiteX4" fmla="*/ 1733265 w 1733265"/>
                <a:gd name="connsiteY4" fmla="*/ 205726 h 410442"/>
                <a:gd name="connsiteX5" fmla="*/ 1637731 w 1733265"/>
                <a:gd name="connsiteY5" fmla="*/ 137487 h 410442"/>
                <a:gd name="connsiteX6" fmla="*/ 1351128 w 1733265"/>
                <a:gd name="connsiteY6" fmla="*/ 82896 h 410442"/>
                <a:gd name="connsiteX7" fmla="*/ 832513 w 1733265"/>
                <a:gd name="connsiteY7" fmla="*/ 28305 h 410442"/>
                <a:gd name="connsiteX8" fmla="*/ 614149 w 1733265"/>
                <a:gd name="connsiteY8" fmla="*/ 14657 h 410442"/>
                <a:gd name="connsiteX9" fmla="*/ 614149 w 1733265"/>
                <a:gd name="connsiteY9" fmla="*/ 1010 h 410442"/>
                <a:gd name="connsiteX10" fmla="*/ 0 w 1733265"/>
                <a:gd name="connsiteY10" fmla="*/ 1010 h 410442"/>
                <a:gd name="connsiteX11" fmla="*/ 0 w 1733265"/>
                <a:gd name="connsiteY11" fmla="*/ 1010 h 4104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733265" h="410442">
                  <a:moveTo>
                    <a:pt x="491319" y="410442"/>
                  </a:moveTo>
                  <a:cubicBezTo>
                    <a:pt x="760862" y="404755"/>
                    <a:pt x="1030405" y="399069"/>
                    <a:pt x="1214650" y="383147"/>
                  </a:cubicBezTo>
                  <a:cubicBezTo>
                    <a:pt x="1398895" y="367225"/>
                    <a:pt x="1512627" y="335380"/>
                    <a:pt x="1596788" y="314908"/>
                  </a:cubicBezTo>
                  <a:cubicBezTo>
                    <a:pt x="1680949" y="294436"/>
                    <a:pt x="1696872" y="278514"/>
                    <a:pt x="1719618" y="260317"/>
                  </a:cubicBezTo>
                  <a:cubicBezTo>
                    <a:pt x="1742364" y="242120"/>
                    <a:pt x="1746913" y="226198"/>
                    <a:pt x="1733265" y="205726"/>
                  </a:cubicBezTo>
                  <a:cubicBezTo>
                    <a:pt x="1719617" y="185254"/>
                    <a:pt x="1701421" y="157959"/>
                    <a:pt x="1637731" y="137487"/>
                  </a:cubicBezTo>
                  <a:cubicBezTo>
                    <a:pt x="1574041" y="117015"/>
                    <a:pt x="1485331" y="101093"/>
                    <a:pt x="1351128" y="82896"/>
                  </a:cubicBezTo>
                  <a:cubicBezTo>
                    <a:pt x="1216925" y="64699"/>
                    <a:pt x="955343" y="39678"/>
                    <a:pt x="832513" y="28305"/>
                  </a:cubicBezTo>
                  <a:cubicBezTo>
                    <a:pt x="709683" y="16932"/>
                    <a:pt x="650543" y="19206"/>
                    <a:pt x="614149" y="14657"/>
                  </a:cubicBezTo>
                  <a:cubicBezTo>
                    <a:pt x="577755" y="10108"/>
                    <a:pt x="716507" y="3284"/>
                    <a:pt x="614149" y="1010"/>
                  </a:cubicBezTo>
                  <a:cubicBezTo>
                    <a:pt x="511791" y="-1264"/>
                    <a:pt x="0" y="1010"/>
                    <a:pt x="0" y="1010"/>
                  </a:cubicBezTo>
                  <a:lnTo>
                    <a:pt x="0" y="1010"/>
                  </a:lnTo>
                </a:path>
              </a:pathLst>
            </a:cu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2670056" y="3892837"/>
            <a:ext cx="1759432" cy="1815160"/>
            <a:chOff x="6553200" y="3108766"/>
            <a:chExt cx="1759432" cy="1815160"/>
          </a:xfrm>
        </p:grpSpPr>
        <p:cxnSp>
          <p:nvCxnSpPr>
            <p:cNvPr id="65" name="Straight Connector 64"/>
            <p:cNvCxnSpPr/>
            <p:nvPr/>
          </p:nvCxnSpPr>
          <p:spPr>
            <a:xfrm flipH="1" flipV="1">
              <a:off x="6553200" y="4517441"/>
              <a:ext cx="533400" cy="40421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Freeform 65"/>
            <p:cNvSpPr/>
            <p:nvPr/>
          </p:nvSpPr>
          <p:spPr>
            <a:xfrm>
              <a:off x="6577092" y="3108766"/>
              <a:ext cx="1009934" cy="1801513"/>
            </a:xfrm>
            <a:custGeom>
              <a:avLst/>
              <a:gdLst>
                <a:gd name="connsiteX0" fmla="*/ 0 w 1009934"/>
                <a:gd name="connsiteY0" fmla="*/ 1405728 h 1801513"/>
                <a:gd name="connsiteX1" fmla="*/ 232012 w 1009934"/>
                <a:gd name="connsiteY1" fmla="*/ 968999 h 1801513"/>
                <a:gd name="connsiteX2" fmla="*/ 559558 w 1009934"/>
                <a:gd name="connsiteY2" fmla="*/ 395793 h 1801513"/>
                <a:gd name="connsiteX3" fmla="*/ 818865 w 1009934"/>
                <a:gd name="connsiteY3" fmla="*/ 68247 h 1801513"/>
                <a:gd name="connsiteX4" fmla="*/ 955343 w 1009934"/>
                <a:gd name="connsiteY4" fmla="*/ 8 h 1801513"/>
                <a:gd name="connsiteX5" fmla="*/ 1009934 w 1009934"/>
                <a:gd name="connsiteY5" fmla="*/ 68247 h 1801513"/>
                <a:gd name="connsiteX6" fmla="*/ 955343 w 1009934"/>
                <a:gd name="connsiteY6" fmla="*/ 423089 h 1801513"/>
                <a:gd name="connsiteX7" fmla="*/ 832513 w 1009934"/>
                <a:gd name="connsiteY7" fmla="*/ 859817 h 1801513"/>
                <a:gd name="connsiteX8" fmla="*/ 627797 w 1009934"/>
                <a:gd name="connsiteY8" fmla="*/ 1405728 h 1801513"/>
                <a:gd name="connsiteX9" fmla="*/ 450376 w 1009934"/>
                <a:gd name="connsiteY9" fmla="*/ 1801513 h 1801513"/>
                <a:gd name="connsiteX10" fmla="*/ 450376 w 1009934"/>
                <a:gd name="connsiteY10" fmla="*/ 1801513 h 18015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009934" h="1801513">
                  <a:moveTo>
                    <a:pt x="0" y="1405728"/>
                  </a:moveTo>
                  <a:cubicBezTo>
                    <a:pt x="69376" y="1271524"/>
                    <a:pt x="138752" y="1137321"/>
                    <a:pt x="232012" y="968999"/>
                  </a:cubicBezTo>
                  <a:cubicBezTo>
                    <a:pt x="325272" y="800676"/>
                    <a:pt x="461749" y="545918"/>
                    <a:pt x="559558" y="395793"/>
                  </a:cubicBezTo>
                  <a:cubicBezTo>
                    <a:pt x="657367" y="245668"/>
                    <a:pt x="752901" y="134211"/>
                    <a:pt x="818865" y="68247"/>
                  </a:cubicBezTo>
                  <a:cubicBezTo>
                    <a:pt x="884829" y="2283"/>
                    <a:pt x="923498" y="8"/>
                    <a:pt x="955343" y="8"/>
                  </a:cubicBezTo>
                  <a:cubicBezTo>
                    <a:pt x="987188" y="8"/>
                    <a:pt x="1009934" y="-2266"/>
                    <a:pt x="1009934" y="68247"/>
                  </a:cubicBezTo>
                  <a:cubicBezTo>
                    <a:pt x="1009934" y="138760"/>
                    <a:pt x="984913" y="291161"/>
                    <a:pt x="955343" y="423089"/>
                  </a:cubicBezTo>
                  <a:cubicBezTo>
                    <a:pt x="925773" y="555017"/>
                    <a:pt x="887104" y="696044"/>
                    <a:pt x="832513" y="859817"/>
                  </a:cubicBezTo>
                  <a:cubicBezTo>
                    <a:pt x="777922" y="1023590"/>
                    <a:pt x="691486" y="1248779"/>
                    <a:pt x="627797" y="1405728"/>
                  </a:cubicBezTo>
                  <a:cubicBezTo>
                    <a:pt x="564108" y="1562677"/>
                    <a:pt x="450376" y="1801513"/>
                    <a:pt x="450376" y="1801513"/>
                  </a:cubicBezTo>
                  <a:lnTo>
                    <a:pt x="450376" y="1801513"/>
                  </a:lnTo>
                </a:path>
              </a:pathLst>
            </a:cu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7" name="Straight Connector 66"/>
            <p:cNvCxnSpPr>
              <a:stCxn id="66" idx="5"/>
            </p:cNvCxnSpPr>
            <p:nvPr/>
          </p:nvCxnSpPr>
          <p:spPr>
            <a:xfrm>
              <a:off x="7587026" y="3177013"/>
              <a:ext cx="725606" cy="1517513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Freeform 67"/>
            <p:cNvSpPr/>
            <p:nvPr/>
          </p:nvSpPr>
          <p:spPr>
            <a:xfrm>
              <a:off x="6577092" y="4513484"/>
              <a:ext cx="1733265" cy="410442"/>
            </a:xfrm>
            <a:custGeom>
              <a:avLst/>
              <a:gdLst>
                <a:gd name="connsiteX0" fmla="*/ 491319 w 1733265"/>
                <a:gd name="connsiteY0" fmla="*/ 410442 h 410442"/>
                <a:gd name="connsiteX1" fmla="*/ 1214650 w 1733265"/>
                <a:gd name="connsiteY1" fmla="*/ 383147 h 410442"/>
                <a:gd name="connsiteX2" fmla="*/ 1596788 w 1733265"/>
                <a:gd name="connsiteY2" fmla="*/ 314908 h 410442"/>
                <a:gd name="connsiteX3" fmla="*/ 1719618 w 1733265"/>
                <a:gd name="connsiteY3" fmla="*/ 260317 h 410442"/>
                <a:gd name="connsiteX4" fmla="*/ 1733265 w 1733265"/>
                <a:gd name="connsiteY4" fmla="*/ 205726 h 410442"/>
                <a:gd name="connsiteX5" fmla="*/ 1637731 w 1733265"/>
                <a:gd name="connsiteY5" fmla="*/ 137487 h 410442"/>
                <a:gd name="connsiteX6" fmla="*/ 1351128 w 1733265"/>
                <a:gd name="connsiteY6" fmla="*/ 82896 h 410442"/>
                <a:gd name="connsiteX7" fmla="*/ 832513 w 1733265"/>
                <a:gd name="connsiteY7" fmla="*/ 28305 h 410442"/>
                <a:gd name="connsiteX8" fmla="*/ 614149 w 1733265"/>
                <a:gd name="connsiteY8" fmla="*/ 14657 h 410442"/>
                <a:gd name="connsiteX9" fmla="*/ 614149 w 1733265"/>
                <a:gd name="connsiteY9" fmla="*/ 1010 h 410442"/>
                <a:gd name="connsiteX10" fmla="*/ 0 w 1733265"/>
                <a:gd name="connsiteY10" fmla="*/ 1010 h 410442"/>
                <a:gd name="connsiteX11" fmla="*/ 0 w 1733265"/>
                <a:gd name="connsiteY11" fmla="*/ 1010 h 4104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733265" h="410442">
                  <a:moveTo>
                    <a:pt x="491319" y="410442"/>
                  </a:moveTo>
                  <a:cubicBezTo>
                    <a:pt x="760862" y="404755"/>
                    <a:pt x="1030405" y="399069"/>
                    <a:pt x="1214650" y="383147"/>
                  </a:cubicBezTo>
                  <a:cubicBezTo>
                    <a:pt x="1398895" y="367225"/>
                    <a:pt x="1512627" y="335380"/>
                    <a:pt x="1596788" y="314908"/>
                  </a:cubicBezTo>
                  <a:cubicBezTo>
                    <a:pt x="1680949" y="294436"/>
                    <a:pt x="1696872" y="278514"/>
                    <a:pt x="1719618" y="260317"/>
                  </a:cubicBezTo>
                  <a:cubicBezTo>
                    <a:pt x="1742364" y="242120"/>
                    <a:pt x="1746913" y="226198"/>
                    <a:pt x="1733265" y="205726"/>
                  </a:cubicBezTo>
                  <a:cubicBezTo>
                    <a:pt x="1719617" y="185254"/>
                    <a:pt x="1701421" y="157959"/>
                    <a:pt x="1637731" y="137487"/>
                  </a:cubicBezTo>
                  <a:cubicBezTo>
                    <a:pt x="1574041" y="117015"/>
                    <a:pt x="1485331" y="101093"/>
                    <a:pt x="1351128" y="82896"/>
                  </a:cubicBezTo>
                  <a:cubicBezTo>
                    <a:pt x="1216925" y="64699"/>
                    <a:pt x="955343" y="39678"/>
                    <a:pt x="832513" y="28305"/>
                  </a:cubicBezTo>
                  <a:cubicBezTo>
                    <a:pt x="709683" y="16932"/>
                    <a:pt x="650543" y="19206"/>
                    <a:pt x="614149" y="14657"/>
                  </a:cubicBezTo>
                  <a:cubicBezTo>
                    <a:pt x="577755" y="10108"/>
                    <a:pt x="716507" y="3284"/>
                    <a:pt x="614149" y="1010"/>
                  </a:cubicBezTo>
                  <a:cubicBezTo>
                    <a:pt x="511791" y="-1264"/>
                    <a:pt x="0" y="1010"/>
                    <a:pt x="0" y="1010"/>
                  </a:cubicBezTo>
                  <a:lnTo>
                    <a:pt x="0" y="1010"/>
                  </a:lnTo>
                </a:path>
              </a:pathLst>
            </a:cu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3074" name="Picture 2" descr="C:\Users\user\Desktop\Habib\images-2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467893">
            <a:off x="3363108" y="2168916"/>
            <a:ext cx="1466850" cy="1466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6" name="Group 85"/>
          <p:cNvGrpSpPr/>
          <p:nvPr/>
        </p:nvGrpSpPr>
        <p:grpSpPr>
          <a:xfrm>
            <a:off x="1378589" y="2261989"/>
            <a:ext cx="2328697" cy="3449187"/>
            <a:chOff x="1378589" y="2261989"/>
            <a:chExt cx="2328697" cy="3449187"/>
          </a:xfrm>
        </p:grpSpPr>
        <p:grpSp>
          <p:nvGrpSpPr>
            <p:cNvPr id="70" name="Group 69"/>
            <p:cNvGrpSpPr/>
            <p:nvPr/>
          </p:nvGrpSpPr>
          <p:grpSpPr>
            <a:xfrm>
              <a:off x="1378589" y="2261989"/>
              <a:ext cx="2328697" cy="3449187"/>
              <a:chOff x="-1074145" y="1884813"/>
              <a:chExt cx="2328697" cy="3449187"/>
            </a:xfrm>
          </p:grpSpPr>
          <p:cxnSp>
            <p:nvCxnSpPr>
              <p:cNvPr id="49" name="Straight Connector 48"/>
              <p:cNvCxnSpPr/>
              <p:nvPr/>
            </p:nvCxnSpPr>
            <p:spPr>
              <a:xfrm flipV="1">
                <a:off x="-1074145" y="1932835"/>
                <a:ext cx="1524000" cy="3227369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>
                <a:off x="456158" y="1884813"/>
                <a:ext cx="798394" cy="1709856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4" name="Freeform 53"/>
              <p:cNvSpPr/>
              <p:nvPr/>
            </p:nvSpPr>
            <p:spPr>
              <a:xfrm>
                <a:off x="-1069639" y="5109570"/>
                <a:ext cx="1791928" cy="224430"/>
              </a:xfrm>
              <a:custGeom>
                <a:avLst/>
                <a:gdLst>
                  <a:gd name="connsiteX0" fmla="*/ 4072 w 1791928"/>
                  <a:gd name="connsiteY0" fmla="*/ 0 h 224430"/>
                  <a:gd name="connsiteX1" fmla="*/ 31367 w 1791928"/>
                  <a:gd name="connsiteY1" fmla="*/ 81887 h 224430"/>
                  <a:gd name="connsiteX2" fmla="*/ 236084 w 1791928"/>
                  <a:gd name="connsiteY2" fmla="*/ 136478 h 224430"/>
                  <a:gd name="connsiteX3" fmla="*/ 822937 w 1791928"/>
                  <a:gd name="connsiteY3" fmla="*/ 218365 h 224430"/>
                  <a:gd name="connsiteX4" fmla="*/ 1791928 w 1791928"/>
                  <a:gd name="connsiteY4" fmla="*/ 218365 h 224430"/>
                  <a:gd name="connsiteX5" fmla="*/ 1791928 w 1791928"/>
                  <a:gd name="connsiteY5" fmla="*/ 218365 h 2244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791928" h="224430">
                    <a:moveTo>
                      <a:pt x="4072" y="0"/>
                    </a:moveTo>
                    <a:cubicBezTo>
                      <a:pt x="-1615" y="29570"/>
                      <a:pt x="-7302" y="59141"/>
                      <a:pt x="31367" y="81887"/>
                    </a:cubicBezTo>
                    <a:cubicBezTo>
                      <a:pt x="70036" y="104633"/>
                      <a:pt x="104156" y="113732"/>
                      <a:pt x="236084" y="136478"/>
                    </a:cubicBezTo>
                    <a:cubicBezTo>
                      <a:pt x="368012" y="159224"/>
                      <a:pt x="563630" y="204717"/>
                      <a:pt x="822937" y="218365"/>
                    </a:cubicBezTo>
                    <a:cubicBezTo>
                      <a:pt x="1082244" y="232013"/>
                      <a:pt x="1791928" y="218365"/>
                      <a:pt x="1791928" y="218365"/>
                    </a:cubicBezTo>
                    <a:lnTo>
                      <a:pt x="1791928" y="218365"/>
                    </a:lnTo>
                  </a:path>
                </a:pathLst>
              </a:custGeom>
              <a:no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Freeform 55"/>
              <p:cNvSpPr/>
              <p:nvPr/>
            </p:nvSpPr>
            <p:spPr>
              <a:xfrm>
                <a:off x="-1074145" y="4932150"/>
                <a:ext cx="1305115" cy="218364"/>
              </a:xfrm>
              <a:custGeom>
                <a:avLst/>
                <a:gdLst>
                  <a:gd name="connsiteX0" fmla="*/ 8578 w 1305115"/>
                  <a:gd name="connsiteY0" fmla="*/ 218364 h 218364"/>
                  <a:gd name="connsiteX1" fmla="*/ 22225 w 1305115"/>
                  <a:gd name="connsiteY1" fmla="*/ 163773 h 218364"/>
                  <a:gd name="connsiteX2" fmla="*/ 199646 w 1305115"/>
                  <a:gd name="connsiteY2" fmla="*/ 109182 h 218364"/>
                  <a:gd name="connsiteX3" fmla="*/ 486249 w 1305115"/>
                  <a:gd name="connsiteY3" fmla="*/ 68238 h 218364"/>
                  <a:gd name="connsiteX4" fmla="*/ 1073103 w 1305115"/>
                  <a:gd name="connsiteY4" fmla="*/ 13647 h 218364"/>
                  <a:gd name="connsiteX5" fmla="*/ 1305115 w 1305115"/>
                  <a:gd name="connsiteY5" fmla="*/ 0 h 218364"/>
                  <a:gd name="connsiteX6" fmla="*/ 1305115 w 1305115"/>
                  <a:gd name="connsiteY6" fmla="*/ 0 h 2183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305115" h="218364">
                    <a:moveTo>
                      <a:pt x="8578" y="218364"/>
                    </a:moveTo>
                    <a:cubicBezTo>
                      <a:pt x="-521" y="200167"/>
                      <a:pt x="-9619" y="181970"/>
                      <a:pt x="22225" y="163773"/>
                    </a:cubicBezTo>
                    <a:cubicBezTo>
                      <a:pt x="54069" y="145576"/>
                      <a:pt x="122309" y="125104"/>
                      <a:pt x="199646" y="109182"/>
                    </a:cubicBezTo>
                    <a:cubicBezTo>
                      <a:pt x="276983" y="93259"/>
                      <a:pt x="340673" y="84160"/>
                      <a:pt x="486249" y="68238"/>
                    </a:cubicBezTo>
                    <a:cubicBezTo>
                      <a:pt x="631825" y="52316"/>
                      <a:pt x="936626" y="25020"/>
                      <a:pt x="1073103" y="13647"/>
                    </a:cubicBezTo>
                    <a:cubicBezTo>
                      <a:pt x="1209580" y="2274"/>
                      <a:pt x="1305115" y="0"/>
                      <a:pt x="1305115" y="0"/>
                    </a:cubicBezTo>
                    <a:lnTo>
                      <a:pt x="1305115" y="0"/>
                    </a:lnTo>
                  </a:path>
                </a:pathLst>
              </a:custGeom>
              <a:no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Freeform 56"/>
              <p:cNvSpPr/>
              <p:nvPr/>
            </p:nvSpPr>
            <p:spPr>
              <a:xfrm>
                <a:off x="233242" y="3528694"/>
                <a:ext cx="1009934" cy="1801513"/>
              </a:xfrm>
              <a:custGeom>
                <a:avLst/>
                <a:gdLst>
                  <a:gd name="connsiteX0" fmla="*/ 0 w 1009934"/>
                  <a:gd name="connsiteY0" fmla="*/ 1405728 h 1801513"/>
                  <a:gd name="connsiteX1" fmla="*/ 232012 w 1009934"/>
                  <a:gd name="connsiteY1" fmla="*/ 968999 h 1801513"/>
                  <a:gd name="connsiteX2" fmla="*/ 559558 w 1009934"/>
                  <a:gd name="connsiteY2" fmla="*/ 395793 h 1801513"/>
                  <a:gd name="connsiteX3" fmla="*/ 818865 w 1009934"/>
                  <a:gd name="connsiteY3" fmla="*/ 68247 h 1801513"/>
                  <a:gd name="connsiteX4" fmla="*/ 955343 w 1009934"/>
                  <a:gd name="connsiteY4" fmla="*/ 8 h 1801513"/>
                  <a:gd name="connsiteX5" fmla="*/ 1009934 w 1009934"/>
                  <a:gd name="connsiteY5" fmla="*/ 68247 h 1801513"/>
                  <a:gd name="connsiteX6" fmla="*/ 955343 w 1009934"/>
                  <a:gd name="connsiteY6" fmla="*/ 423089 h 1801513"/>
                  <a:gd name="connsiteX7" fmla="*/ 832513 w 1009934"/>
                  <a:gd name="connsiteY7" fmla="*/ 859817 h 1801513"/>
                  <a:gd name="connsiteX8" fmla="*/ 627797 w 1009934"/>
                  <a:gd name="connsiteY8" fmla="*/ 1405728 h 1801513"/>
                  <a:gd name="connsiteX9" fmla="*/ 450376 w 1009934"/>
                  <a:gd name="connsiteY9" fmla="*/ 1801513 h 1801513"/>
                  <a:gd name="connsiteX10" fmla="*/ 450376 w 1009934"/>
                  <a:gd name="connsiteY10" fmla="*/ 1801513 h 18015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009934" h="1801513">
                    <a:moveTo>
                      <a:pt x="0" y="1405728"/>
                    </a:moveTo>
                    <a:cubicBezTo>
                      <a:pt x="69376" y="1271524"/>
                      <a:pt x="138752" y="1137321"/>
                      <a:pt x="232012" y="968999"/>
                    </a:cubicBezTo>
                    <a:cubicBezTo>
                      <a:pt x="325272" y="800676"/>
                      <a:pt x="461749" y="545918"/>
                      <a:pt x="559558" y="395793"/>
                    </a:cubicBezTo>
                    <a:cubicBezTo>
                      <a:pt x="657367" y="245668"/>
                      <a:pt x="752901" y="134211"/>
                      <a:pt x="818865" y="68247"/>
                    </a:cubicBezTo>
                    <a:cubicBezTo>
                      <a:pt x="884829" y="2283"/>
                      <a:pt x="923498" y="8"/>
                      <a:pt x="955343" y="8"/>
                    </a:cubicBezTo>
                    <a:cubicBezTo>
                      <a:pt x="987188" y="8"/>
                      <a:pt x="1009934" y="-2266"/>
                      <a:pt x="1009934" y="68247"/>
                    </a:cubicBezTo>
                    <a:cubicBezTo>
                      <a:pt x="1009934" y="138760"/>
                      <a:pt x="984913" y="291161"/>
                      <a:pt x="955343" y="423089"/>
                    </a:cubicBezTo>
                    <a:cubicBezTo>
                      <a:pt x="925773" y="555017"/>
                      <a:pt x="887104" y="696044"/>
                      <a:pt x="832513" y="859817"/>
                    </a:cubicBezTo>
                    <a:cubicBezTo>
                      <a:pt x="777922" y="1023590"/>
                      <a:pt x="691486" y="1248779"/>
                      <a:pt x="627797" y="1405728"/>
                    </a:cubicBezTo>
                    <a:cubicBezTo>
                      <a:pt x="564108" y="1562677"/>
                      <a:pt x="450376" y="1801513"/>
                      <a:pt x="450376" y="1801513"/>
                    </a:cubicBezTo>
                    <a:lnTo>
                      <a:pt x="450376" y="1801513"/>
                    </a:lnTo>
                  </a:path>
                </a:pathLst>
              </a:custGeom>
              <a:noFill/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78" name="Straight Connector 77"/>
            <p:cNvCxnSpPr/>
            <p:nvPr/>
          </p:nvCxnSpPr>
          <p:spPr>
            <a:xfrm>
              <a:off x="2920577" y="2268723"/>
              <a:ext cx="0" cy="3275391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5" name="Group 84"/>
          <p:cNvGrpSpPr/>
          <p:nvPr/>
        </p:nvGrpSpPr>
        <p:grpSpPr>
          <a:xfrm>
            <a:off x="1369447" y="2255075"/>
            <a:ext cx="2328697" cy="3457521"/>
            <a:chOff x="-1255171" y="2427833"/>
            <a:chExt cx="2328697" cy="3457521"/>
          </a:xfrm>
        </p:grpSpPr>
        <p:grpSp>
          <p:nvGrpSpPr>
            <p:cNvPr id="71" name="Group 70"/>
            <p:cNvGrpSpPr/>
            <p:nvPr/>
          </p:nvGrpSpPr>
          <p:grpSpPr>
            <a:xfrm>
              <a:off x="-1255171" y="2432499"/>
              <a:ext cx="2328697" cy="3449187"/>
              <a:chOff x="-1074145" y="1884813"/>
              <a:chExt cx="2328697" cy="3449187"/>
            </a:xfrm>
          </p:grpSpPr>
          <p:cxnSp>
            <p:nvCxnSpPr>
              <p:cNvPr id="72" name="Straight Connector 71"/>
              <p:cNvCxnSpPr/>
              <p:nvPr/>
            </p:nvCxnSpPr>
            <p:spPr>
              <a:xfrm flipV="1">
                <a:off x="-1074145" y="1932835"/>
                <a:ext cx="1524000" cy="3227369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>
                <a:off x="456158" y="1884813"/>
                <a:ext cx="798394" cy="1709856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4" name="Freeform 73"/>
              <p:cNvSpPr/>
              <p:nvPr/>
            </p:nvSpPr>
            <p:spPr>
              <a:xfrm>
                <a:off x="-1069639" y="5109570"/>
                <a:ext cx="1791928" cy="224430"/>
              </a:xfrm>
              <a:custGeom>
                <a:avLst/>
                <a:gdLst>
                  <a:gd name="connsiteX0" fmla="*/ 4072 w 1791928"/>
                  <a:gd name="connsiteY0" fmla="*/ 0 h 224430"/>
                  <a:gd name="connsiteX1" fmla="*/ 31367 w 1791928"/>
                  <a:gd name="connsiteY1" fmla="*/ 81887 h 224430"/>
                  <a:gd name="connsiteX2" fmla="*/ 236084 w 1791928"/>
                  <a:gd name="connsiteY2" fmla="*/ 136478 h 224430"/>
                  <a:gd name="connsiteX3" fmla="*/ 822937 w 1791928"/>
                  <a:gd name="connsiteY3" fmla="*/ 218365 h 224430"/>
                  <a:gd name="connsiteX4" fmla="*/ 1791928 w 1791928"/>
                  <a:gd name="connsiteY4" fmla="*/ 218365 h 224430"/>
                  <a:gd name="connsiteX5" fmla="*/ 1791928 w 1791928"/>
                  <a:gd name="connsiteY5" fmla="*/ 218365 h 2244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791928" h="224430">
                    <a:moveTo>
                      <a:pt x="4072" y="0"/>
                    </a:moveTo>
                    <a:cubicBezTo>
                      <a:pt x="-1615" y="29570"/>
                      <a:pt x="-7302" y="59141"/>
                      <a:pt x="31367" y="81887"/>
                    </a:cubicBezTo>
                    <a:cubicBezTo>
                      <a:pt x="70036" y="104633"/>
                      <a:pt x="104156" y="113732"/>
                      <a:pt x="236084" y="136478"/>
                    </a:cubicBezTo>
                    <a:cubicBezTo>
                      <a:pt x="368012" y="159224"/>
                      <a:pt x="563630" y="204717"/>
                      <a:pt x="822937" y="218365"/>
                    </a:cubicBezTo>
                    <a:cubicBezTo>
                      <a:pt x="1082244" y="232013"/>
                      <a:pt x="1791928" y="218365"/>
                      <a:pt x="1791928" y="218365"/>
                    </a:cubicBezTo>
                    <a:lnTo>
                      <a:pt x="1791928" y="218365"/>
                    </a:lnTo>
                  </a:path>
                </a:pathLst>
              </a:custGeom>
              <a:no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Freeform 74"/>
              <p:cNvSpPr/>
              <p:nvPr/>
            </p:nvSpPr>
            <p:spPr>
              <a:xfrm>
                <a:off x="-1074145" y="4932150"/>
                <a:ext cx="1305115" cy="218364"/>
              </a:xfrm>
              <a:custGeom>
                <a:avLst/>
                <a:gdLst>
                  <a:gd name="connsiteX0" fmla="*/ 8578 w 1305115"/>
                  <a:gd name="connsiteY0" fmla="*/ 218364 h 218364"/>
                  <a:gd name="connsiteX1" fmla="*/ 22225 w 1305115"/>
                  <a:gd name="connsiteY1" fmla="*/ 163773 h 218364"/>
                  <a:gd name="connsiteX2" fmla="*/ 199646 w 1305115"/>
                  <a:gd name="connsiteY2" fmla="*/ 109182 h 218364"/>
                  <a:gd name="connsiteX3" fmla="*/ 486249 w 1305115"/>
                  <a:gd name="connsiteY3" fmla="*/ 68238 h 218364"/>
                  <a:gd name="connsiteX4" fmla="*/ 1073103 w 1305115"/>
                  <a:gd name="connsiteY4" fmla="*/ 13647 h 218364"/>
                  <a:gd name="connsiteX5" fmla="*/ 1305115 w 1305115"/>
                  <a:gd name="connsiteY5" fmla="*/ 0 h 218364"/>
                  <a:gd name="connsiteX6" fmla="*/ 1305115 w 1305115"/>
                  <a:gd name="connsiteY6" fmla="*/ 0 h 2183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305115" h="218364">
                    <a:moveTo>
                      <a:pt x="8578" y="218364"/>
                    </a:moveTo>
                    <a:cubicBezTo>
                      <a:pt x="-521" y="200167"/>
                      <a:pt x="-9619" y="181970"/>
                      <a:pt x="22225" y="163773"/>
                    </a:cubicBezTo>
                    <a:cubicBezTo>
                      <a:pt x="54069" y="145576"/>
                      <a:pt x="122309" y="125104"/>
                      <a:pt x="199646" y="109182"/>
                    </a:cubicBezTo>
                    <a:cubicBezTo>
                      <a:pt x="276983" y="93259"/>
                      <a:pt x="340673" y="84160"/>
                      <a:pt x="486249" y="68238"/>
                    </a:cubicBezTo>
                    <a:cubicBezTo>
                      <a:pt x="631825" y="52316"/>
                      <a:pt x="936626" y="25020"/>
                      <a:pt x="1073103" y="13647"/>
                    </a:cubicBezTo>
                    <a:cubicBezTo>
                      <a:pt x="1209580" y="2274"/>
                      <a:pt x="1305115" y="0"/>
                      <a:pt x="1305115" y="0"/>
                    </a:cubicBezTo>
                    <a:lnTo>
                      <a:pt x="1305115" y="0"/>
                    </a:lnTo>
                  </a:path>
                </a:pathLst>
              </a:custGeom>
              <a:no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Freeform 75"/>
              <p:cNvSpPr/>
              <p:nvPr/>
            </p:nvSpPr>
            <p:spPr>
              <a:xfrm>
                <a:off x="233242" y="3528694"/>
                <a:ext cx="1009934" cy="1801513"/>
              </a:xfrm>
              <a:custGeom>
                <a:avLst/>
                <a:gdLst>
                  <a:gd name="connsiteX0" fmla="*/ 0 w 1009934"/>
                  <a:gd name="connsiteY0" fmla="*/ 1405728 h 1801513"/>
                  <a:gd name="connsiteX1" fmla="*/ 232012 w 1009934"/>
                  <a:gd name="connsiteY1" fmla="*/ 968999 h 1801513"/>
                  <a:gd name="connsiteX2" fmla="*/ 559558 w 1009934"/>
                  <a:gd name="connsiteY2" fmla="*/ 395793 h 1801513"/>
                  <a:gd name="connsiteX3" fmla="*/ 818865 w 1009934"/>
                  <a:gd name="connsiteY3" fmla="*/ 68247 h 1801513"/>
                  <a:gd name="connsiteX4" fmla="*/ 955343 w 1009934"/>
                  <a:gd name="connsiteY4" fmla="*/ 8 h 1801513"/>
                  <a:gd name="connsiteX5" fmla="*/ 1009934 w 1009934"/>
                  <a:gd name="connsiteY5" fmla="*/ 68247 h 1801513"/>
                  <a:gd name="connsiteX6" fmla="*/ 955343 w 1009934"/>
                  <a:gd name="connsiteY6" fmla="*/ 423089 h 1801513"/>
                  <a:gd name="connsiteX7" fmla="*/ 832513 w 1009934"/>
                  <a:gd name="connsiteY7" fmla="*/ 859817 h 1801513"/>
                  <a:gd name="connsiteX8" fmla="*/ 627797 w 1009934"/>
                  <a:gd name="connsiteY8" fmla="*/ 1405728 h 1801513"/>
                  <a:gd name="connsiteX9" fmla="*/ 450376 w 1009934"/>
                  <a:gd name="connsiteY9" fmla="*/ 1801513 h 1801513"/>
                  <a:gd name="connsiteX10" fmla="*/ 450376 w 1009934"/>
                  <a:gd name="connsiteY10" fmla="*/ 1801513 h 18015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009934" h="1801513">
                    <a:moveTo>
                      <a:pt x="0" y="1405728"/>
                    </a:moveTo>
                    <a:cubicBezTo>
                      <a:pt x="69376" y="1271524"/>
                      <a:pt x="138752" y="1137321"/>
                      <a:pt x="232012" y="968999"/>
                    </a:cubicBezTo>
                    <a:cubicBezTo>
                      <a:pt x="325272" y="800676"/>
                      <a:pt x="461749" y="545918"/>
                      <a:pt x="559558" y="395793"/>
                    </a:cubicBezTo>
                    <a:cubicBezTo>
                      <a:pt x="657367" y="245668"/>
                      <a:pt x="752901" y="134211"/>
                      <a:pt x="818865" y="68247"/>
                    </a:cubicBezTo>
                    <a:cubicBezTo>
                      <a:pt x="884829" y="2283"/>
                      <a:pt x="923498" y="8"/>
                      <a:pt x="955343" y="8"/>
                    </a:cubicBezTo>
                    <a:cubicBezTo>
                      <a:pt x="987188" y="8"/>
                      <a:pt x="1009934" y="-2266"/>
                      <a:pt x="1009934" y="68247"/>
                    </a:cubicBezTo>
                    <a:cubicBezTo>
                      <a:pt x="1009934" y="138760"/>
                      <a:pt x="984913" y="291161"/>
                      <a:pt x="955343" y="423089"/>
                    </a:cubicBezTo>
                    <a:cubicBezTo>
                      <a:pt x="925773" y="555017"/>
                      <a:pt x="887104" y="696044"/>
                      <a:pt x="832513" y="859817"/>
                    </a:cubicBezTo>
                    <a:cubicBezTo>
                      <a:pt x="777922" y="1023590"/>
                      <a:pt x="691486" y="1248779"/>
                      <a:pt x="627797" y="1405728"/>
                    </a:cubicBezTo>
                    <a:cubicBezTo>
                      <a:pt x="564108" y="1562677"/>
                      <a:pt x="450376" y="1801513"/>
                      <a:pt x="450376" y="1801513"/>
                    </a:cubicBezTo>
                    <a:lnTo>
                      <a:pt x="450376" y="1801513"/>
                    </a:lnTo>
                  </a:path>
                </a:pathLst>
              </a:custGeom>
              <a:noFill/>
              <a:ln w="28575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82" name="Straight Connector 81"/>
            <p:cNvCxnSpPr/>
            <p:nvPr/>
          </p:nvCxnSpPr>
          <p:spPr>
            <a:xfrm>
              <a:off x="313809" y="2427833"/>
              <a:ext cx="0" cy="3229423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>
              <a:stCxn id="76" idx="0"/>
            </p:cNvCxnSpPr>
            <p:nvPr/>
          </p:nvCxnSpPr>
          <p:spPr>
            <a:xfrm>
              <a:off x="52216" y="5482108"/>
              <a:ext cx="489047" cy="403246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Group 87"/>
          <p:cNvGrpSpPr/>
          <p:nvPr/>
        </p:nvGrpSpPr>
        <p:grpSpPr>
          <a:xfrm>
            <a:off x="6637376" y="2027530"/>
            <a:ext cx="1143000" cy="2383303"/>
            <a:chOff x="3530223" y="1450652"/>
            <a:chExt cx="3553191" cy="4750550"/>
          </a:xfrm>
        </p:grpSpPr>
        <p:sp>
          <p:nvSpPr>
            <p:cNvPr id="89" name="Freeform 88"/>
            <p:cNvSpPr/>
            <p:nvPr/>
          </p:nvSpPr>
          <p:spPr>
            <a:xfrm>
              <a:off x="3538187" y="1450652"/>
              <a:ext cx="3545227" cy="2354803"/>
            </a:xfrm>
            <a:custGeom>
              <a:avLst/>
              <a:gdLst>
                <a:gd name="connsiteX0" fmla="*/ 0 w 2803161"/>
                <a:gd name="connsiteY0" fmla="*/ 2473377 h 2473377"/>
                <a:gd name="connsiteX1" fmla="*/ 74951 w 2803161"/>
                <a:gd name="connsiteY1" fmla="*/ 2008682 h 2473377"/>
                <a:gd name="connsiteX2" fmla="*/ 374754 w 2803161"/>
                <a:gd name="connsiteY2" fmla="*/ 1439055 h 2473377"/>
                <a:gd name="connsiteX3" fmla="*/ 974361 w 2803161"/>
                <a:gd name="connsiteY3" fmla="*/ 944380 h 2473377"/>
                <a:gd name="connsiteX4" fmla="*/ 1918741 w 2803161"/>
                <a:gd name="connsiteY4" fmla="*/ 389744 h 2473377"/>
                <a:gd name="connsiteX5" fmla="*/ 2803161 w 2803161"/>
                <a:gd name="connsiteY5" fmla="*/ 0 h 2473377"/>
                <a:gd name="connsiteX6" fmla="*/ 2803161 w 2803161"/>
                <a:gd name="connsiteY6" fmla="*/ 0 h 2473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803161" h="2473377">
                  <a:moveTo>
                    <a:pt x="0" y="2473377"/>
                  </a:moveTo>
                  <a:cubicBezTo>
                    <a:pt x="6246" y="2327223"/>
                    <a:pt x="12492" y="2181069"/>
                    <a:pt x="74951" y="2008682"/>
                  </a:cubicBezTo>
                  <a:cubicBezTo>
                    <a:pt x="137410" y="1836295"/>
                    <a:pt x="224852" y="1616439"/>
                    <a:pt x="374754" y="1439055"/>
                  </a:cubicBezTo>
                  <a:cubicBezTo>
                    <a:pt x="524656" y="1261671"/>
                    <a:pt x="717030" y="1119265"/>
                    <a:pt x="974361" y="944380"/>
                  </a:cubicBezTo>
                  <a:cubicBezTo>
                    <a:pt x="1231692" y="769495"/>
                    <a:pt x="1613941" y="547141"/>
                    <a:pt x="1918741" y="389744"/>
                  </a:cubicBezTo>
                  <a:cubicBezTo>
                    <a:pt x="2223541" y="232347"/>
                    <a:pt x="2803161" y="0"/>
                    <a:pt x="2803161" y="0"/>
                  </a:cubicBezTo>
                  <a:lnTo>
                    <a:pt x="2803161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Freeform 89"/>
            <p:cNvSpPr/>
            <p:nvPr/>
          </p:nvSpPr>
          <p:spPr>
            <a:xfrm flipV="1">
              <a:off x="3530223" y="3855495"/>
              <a:ext cx="3507471" cy="2345707"/>
            </a:xfrm>
            <a:custGeom>
              <a:avLst/>
              <a:gdLst>
                <a:gd name="connsiteX0" fmla="*/ 0 w 2803161"/>
                <a:gd name="connsiteY0" fmla="*/ 2473377 h 2473377"/>
                <a:gd name="connsiteX1" fmla="*/ 74951 w 2803161"/>
                <a:gd name="connsiteY1" fmla="*/ 2008682 h 2473377"/>
                <a:gd name="connsiteX2" fmla="*/ 374754 w 2803161"/>
                <a:gd name="connsiteY2" fmla="*/ 1439055 h 2473377"/>
                <a:gd name="connsiteX3" fmla="*/ 974361 w 2803161"/>
                <a:gd name="connsiteY3" fmla="*/ 944380 h 2473377"/>
                <a:gd name="connsiteX4" fmla="*/ 1918741 w 2803161"/>
                <a:gd name="connsiteY4" fmla="*/ 389744 h 2473377"/>
                <a:gd name="connsiteX5" fmla="*/ 2803161 w 2803161"/>
                <a:gd name="connsiteY5" fmla="*/ 0 h 2473377"/>
                <a:gd name="connsiteX6" fmla="*/ 2803161 w 2803161"/>
                <a:gd name="connsiteY6" fmla="*/ 0 h 2473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803161" h="2473377">
                  <a:moveTo>
                    <a:pt x="0" y="2473377"/>
                  </a:moveTo>
                  <a:cubicBezTo>
                    <a:pt x="6246" y="2327223"/>
                    <a:pt x="12492" y="2181069"/>
                    <a:pt x="74951" y="2008682"/>
                  </a:cubicBezTo>
                  <a:cubicBezTo>
                    <a:pt x="137410" y="1836295"/>
                    <a:pt x="224852" y="1616439"/>
                    <a:pt x="374754" y="1439055"/>
                  </a:cubicBezTo>
                  <a:cubicBezTo>
                    <a:pt x="524656" y="1261671"/>
                    <a:pt x="717030" y="1119265"/>
                    <a:pt x="974361" y="944380"/>
                  </a:cubicBezTo>
                  <a:cubicBezTo>
                    <a:pt x="1231692" y="769495"/>
                    <a:pt x="1613941" y="547141"/>
                    <a:pt x="1918741" y="389744"/>
                  </a:cubicBezTo>
                  <a:cubicBezTo>
                    <a:pt x="2223541" y="232347"/>
                    <a:pt x="2803161" y="0"/>
                    <a:pt x="2803161" y="0"/>
                  </a:cubicBezTo>
                  <a:lnTo>
                    <a:pt x="2803161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91" name="Straight Connector 90"/>
          <p:cNvCxnSpPr/>
          <p:nvPr/>
        </p:nvCxnSpPr>
        <p:spPr>
          <a:xfrm>
            <a:off x="6238441" y="3208654"/>
            <a:ext cx="213561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6240456" y="2133600"/>
            <a:ext cx="0" cy="22098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6" name="Straight Connector 3075"/>
          <p:cNvCxnSpPr/>
          <p:nvPr/>
        </p:nvCxnSpPr>
        <p:spPr>
          <a:xfrm>
            <a:off x="6240456" y="2618220"/>
            <a:ext cx="6312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8" name="Straight Connector 3077"/>
          <p:cNvCxnSpPr/>
          <p:nvPr/>
        </p:nvCxnSpPr>
        <p:spPr>
          <a:xfrm>
            <a:off x="6885312" y="2632562"/>
            <a:ext cx="316210" cy="5598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109963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32 -0.00116 L -0.18646 0.5316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983" y="266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57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1.04533E-6 L -4.72222E-6 -0.02128 C -4.72222E-6 -0.03076 0.04046 -0.04232 0.07344 -0.04232 L 0.14705 -0.04232 " pathEditMode="relative" rAng="0" ptsTypes="FfFF">
                                      <p:cBhvr>
                                        <p:cTn id="19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344" y="-21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4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/>
          <p:cNvSpPr txBox="1">
            <a:spLocks/>
          </p:cNvSpPr>
          <p:nvPr/>
        </p:nvSpPr>
        <p:spPr>
          <a:xfrm>
            <a:off x="457200" y="274638"/>
            <a:ext cx="8229600" cy="71596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কনিকের প্রাথমিক ধারনা</a:t>
            </a:r>
            <a:endParaRPr lang="en-US" dirty="0"/>
          </a:p>
        </p:txBody>
      </p:sp>
      <p:sp>
        <p:nvSpPr>
          <p:cNvPr id="3" name="Content Placeholder 4"/>
          <p:cNvSpPr txBox="1">
            <a:spLocks/>
          </p:cNvSpPr>
          <p:nvPr/>
        </p:nvSpPr>
        <p:spPr>
          <a:xfrm>
            <a:off x="345897" y="156664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নীচের চিত্রটি দেখ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64326" y="5334000"/>
            <a:ext cx="1812874" cy="646331"/>
          </a:xfrm>
          <a:prstGeom prst="rect">
            <a:avLst/>
          </a:prstGeom>
          <a:noFill/>
          <a:ln w="1270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অধিবৃত্ত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1510352" y="1905827"/>
            <a:ext cx="3048000" cy="3454494"/>
            <a:chOff x="1412697" y="2625599"/>
            <a:chExt cx="3048000" cy="3454494"/>
          </a:xfrm>
        </p:grpSpPr>
        <p:sp>
          <p:nvSpPr>
            <p:cNvPr id="27" name="Oval 26"/>
            <p:cNvSpPr/>
            <p:nvPr/>
          </p:nvSpPr>
          <p:spPr>
            <a:xfrm>
              <a:off x="1420662" y="5675883"/>
              <a:ext cx="3040035" cy="40421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Isosceles Triangle 24"/>
            <p:cNvSpPr/>
            <p:nvPr/>
          </p:nvSpPr>
          <p:spPr>
            <a:xfrm>
              <a:off x="1412697" y="2625599"/>
              <a:ext cx="3048000" cy="3227369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8" name="Straight Connector 27"/>
            <p:cNvCxnSpPr>
              <a:stCxn id="25" idx="0"/>
            </p:cNvCxnSpPr>
            <p:nvPr/>
          </p:nvCxnSpPr>
          <p:spPr>
            <a:xfrm>
              <a:off x="2936697" y="2625599"/>
              <a:ext cx="0" cy="3252389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2936697" y="5850692"/>
              <a:ext cx="1524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9" name="Group 58"/>
          <p:cNvGrpSpPr/>
          <p:nvPr/>
        </p:nvGrpSpPr>
        <p:grpSpPr>
          <a:xfrm>
            <a:off x="1508874" y="1892179"/>
            <a:ext cx="2483893" cy="3471385"/>
            <a:chOff x="-1392123" y="2219731"/>
            <a:chExt cx="2483893" cy="3471385"/>
          </a:xfrm>
        </p:grpSpPr>
        <p:sp>
          <p:nvSpPr>
            <p:cNvPr id="38" name="Freeform 37"/>
            <p:cNvSpPr/>
            <p:nvPr/>
          </p:nvSpPr>
          <p:spPr>
            <a:xfrm>
              <a:off x="-1383529" y="5268036"/>
              <a:ext cx="2475299" cy="423080"/>
            </a:xfrm>
            <a:custGeom>
              <a:avLst/>
              <a:gdLst>
                <a:gd name="connsiteX0" fmla="*/ 2011275 w 2475299"/>
                <a:gd name="connsiteY0" fmla="*/ 0 h 423080"/>
                <a:gd name="connsiteX1" fmla="*/ 1383478 w 2475299"/>
                <a:gd name="connsiteY1" fmla="*/ 0 h 423080"/>
                <a:gd name="connsiteX2" fmla="*/ 823920 w 2475299"/>
                <a:gd name="connsiteY2" fmla="*/ 13648 h 423080"/>
                <a:gd name="connsiteX3" fmla="*/ 414487 w 2475299"/>
                <a:gd name="connsiteY3" fmla="*/ 54591 h 423080"/>
                <a:gd name="connsiteX4" fmla="*/ 114236 w 2475299"/>
                <a:gd name="connsiteY4" fmla="*/ 122830 h 423080"/>
                <a:gd name="connsiteX5" fmla="*/ 5054 w 2475299"/>
                <a:gd name="connsiteY5" fmla="*/ 177421 h 423080"/>
                <a:gd name="connsiteX6" fmla="*/ 86941 w 2475299"/>
                <a:gd name="connsiteY6" fmla="*/ 259307 h 423080"/>
                <a:gd name="connsiteX7" fmla="*/ 660147 w 2475299"/>
                <a:gd name="connsiteY7" fmla="*/ 382137 h 423080"/>
                <a:gd name="connsiteX8" fmla="*/ 1383478 w 2475299"/>
                <a:gd name="connsiteY8" fmla="*/ 423080 h 423080"/>
                <a:gd name="connsiteX9" fmla="*/ 2038571 w 2475299"/>
                <a:gd name="connsiteY9" fmla="*/ 423080 h 423080"/>
                <a:gd name="connsiteX10" fmla="*/ 2475299 w 2475299"/>
                <a:gd name="connsiteY10" fmla="*/ 382137 h 423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75299" h="423080">
                  <a:moveTo>
                    <a:pt x="2011275" y="0"/>
                  </a:moveTo>
                  <a:lnTo>
                    <a:pt x="1383478" y="0"/>
                  </a:lnTo>
                  <a:cubicBezTo>
                    <a:pt x="1185586" y="2275"/>
                    <a:pt x="985418" y="4550"/>
                    <a:pt x="823920" y="13648"/>
                  </a:cubicBezTo>
                  <a:cubicBezTo>
                    <a:pt x="662421" y="22747"/>
                    <a:pt x="532768" y="36394"/>
                    <a:pt x="414487" y="54591"/>
                  </a:cubicBezTo>
                  <a:cubicBezTo>
                    <a:pt x="296206" y="72788"/>
                    <a:pt x="182475" y="102358"/>
                    <a:pt x="114236" y="122830"/>
                  </a:cubicBezTo>
                  <a:cubicBezTo>
                    <a:pt x="45997" y="143302"/>
                    <a:pt x="9603" y="154675"/>
                    <a:pt x="5054" y="177421"/>
                  </a:cubicBezTo>
                  <a:cubicBezTo>
                    <a:pt x="505" y="200167"/>
                    <a:pt x="-22241" y="225188"/>
                    <a:pt x="86941" y="259307"/>
                  </a:cubicBezTo>
                  <a:cubicBezTo>
                    <a:pt x="196123" y="293426"/>
                    <a:pt x="444058" y="354842"/>
                    <a:pt x="660147" y="382137"/>
                  </a:cubicBezTo>
                  <a:cubicBezTo>
                    <a:pt x="876236" y="409432"/>
                    <a:pt x="1153741" y="416256"/>
                    <a:pt x="1383478" y="423080"/>
                  </a:cubicBezTo>
                  <a:cubicBezTo>
                    <a:pt x="1613215" y="429904"/>
                    <a:pt x="1856601" y="429904"/>
                    <a:pt x="2038571" y="423080"/>
                  </a:cubicBezTo>
                  <a:cubicBezTo>
                    <a:pt x="2220541" y="416256"/>
                    <a:pt x="2347920" y="399196"/>
                    <a:pt x="2475299" y="382137"/>
                  </a:cubicBezTo>
                </a:path>
              </a:pathLst>
            </a:cu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3" name="Group 42"/>
            <p:cNvGrpSpPr/>
            <p:nvPr/>
          </p:nvGrpSpPr>
          <p:grpSpPr>
            <a:xfrm>
              <a:off x="616370" y="3838635"/>
              <a:ext cx="467056" cy="1834450"/>
              <a:chOff x="3534770" y="3822715"/>
              <a:chExt cx="467056" cy="1834450"/>
            </a:xfrm>
          </p:grpSpPr>
          <p:cxnSp>
            <p:nvCxnSpPr>
              <p:cNvPr id="44" name="Straight Connector 43"/>
              <p:cNvCxnSpPr/>
              <p:nvPr/>
            </p:nvCxnSpPr>
            <p:spPr>
              <a:xfrm>
                <a:off x="3540456" y="5270015"/>
                <a:ext cx="457200" cy="38715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" name="Freeform 44"/>
              <p:cNvSpPr/>
              <p:nvPr/>
            </p:nvSpPr>
            <p:spPr>
              <a:xfrm>
                <a:off x="3534770" y="3822715"/>
                <a:ext cx="467056" cy="1813810"/>
              </a:xfrm>
              <a:custGeom>
                <a:avLst/>
                <a:gdLst>
                  <a:gd name="connsiteX0" fmla="*/ 0 w 467056"/>
                  <a:gd name="connsiteY0" fmla="*/ 1458969 h 1813810"/>
                  <a:gd name="connsiteX1" fmla="*/ 40943 w 467056"/>
                  <a:gd name="connsiteY1" fmla="*/ 599160 h 1813810"/>
                  <a:gd name="connsiteX2" fmla="*/ 68239 w 467056"/>
                  <a:gd name="connsiteY2" fmla="*/ 380795 h 1813810"/>
                  <a:gd name="connsiteX3" fmla="*/ 122830 w 467056"/>
                  <a:gd name="connsiteY3" fmla="*/ 176079 h 1813810"/>
                  <a:gd name="connsiteX4" fmla="*/ 191069 w 467056"/>
                  <a:gd name="connsiteY4" fmla="*/ 39601 h 1813810"/>
                  <a:gd name="connsiteX5" fmla="*/ 259308 w 467056"/>
                  <a:gd name="connsiteY5" fmla="*/ 12306 h 1813810"/>
                  <a:gd name="connsiteX6" fmla="*/ 368490 w 467056"/>
                  <a:gd name="connsiteY6" fmla="*/ 217022 h 1813810"/>
                  <a:gd name="connsiteX7" fmla="*/ 423081 w 467056"/>
                  <a:gd name="connsiteY7" fmla="*/ 749285 h 1813810"/>
                  <a:gd name="connsiteX8" fmla="*/ 464024 w 467056"/>
                  <a:gd name="connsiteY8" fmla="*/ 1267900 h 1813810"/>
                  <a:gd name="connsiteX9" fmla="*/ 464024 w 467056"/>
                  <a:gd name="connsiteY9" fmla="*/ 1813810 h 1813810"/>
                  <a:gd name="connsiteX10" fmla="*/ 464024 w 467056"/>
                  <a:gd name="connsiteY10" fmla="*/ 1813810 h 18138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056" h="1813810">
                    <a:moveTo>
                      <a:pt x="0" y="1458969"/>
                    </a:moveTo>
                    <a:cubicBezTo>
                      <a:pt x="14785" y="1118912"/>
                      <a:pt x="29570" y="778856"/>
                      <a:pt x="40943" y="599160"/>
                    </a:cubicBezTo>
                    <a:cubicBezTo>
                      <a:pt x="52316" y="419464"/>
                      <a:pt x="54591" y="451309"/>
                      <a:pt x="68239" y="380795"/>
                    </a:cubicBezTo>
                    <a:cubicBezTo>
                      <a:pt x="81887" y="310281"/>
                      <a:pt x="102358" y="232945"/>
                      <a:pt x="122830" y="176079"/>
                    </a:cubicBezTo>
                    <a:cubicBezTo>
                      <a:pt x="143302" y="119213"/>
                      <a:pt x="168323" y="66897"/>
                      <a:pt x="191069" y="39601"/>
                    </a:cubicBezTo>
                    <a:cubicBezTo>
                      <a:pt x="213815" y="12305"/>
                      <a:pt x="229738" y="-17264"/>
                      <a:pt x="259308" y="12306"/>
                    </a:cubicBezTo>
                    <a:cubicBezTo>
                      <a:pt x="288878" y="41876"/>
                      <a:pt x="341195" y="94192"/>
                      <a:pt x="368490" y="217022"/>
                    </a:cubicBezTo>
                    <a:cubicBezTo>
                      <a:pt x="395785" y="339852"/>
                      <a:pt x="407159" y="574139"/>
                      <a:pt x="423081" y="749285"/>
                    </a:cubicBezTo>
                    <a:cubicBezTo>
                      <a:pt x="439003" y="924431"/>
                      <a:pt x="457200" y="1090479"/>
                      <a:pt x="464024" y="1267900"/>
                    </a:cubicBezTo>
                    <a:cubicBezTo>
                      <a:pt x="470848" y="1445321"/>
                      <a:pt x="464024" y="1813810"/>
                      <a:pt x="464024" y="1813810"/>
                    </a:cubicBezTo>
                    <a:lnTo>
                      <a:pt x="464024" y="1813810"/>
                    </a:lnTo>
                  </a:path>
                </a:pathLst>
              </a:custGeom>
              <a:no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51" name="Straight Connector 50"/>
            <p:cNvCxnSpPr/>
            <p:nvPr/>
          </p:nvCxnSpPr>
          <p:spPr>
            <a:xfrm flipV="1">
              <a:off x="-1392123" y="2219731"/>
              <a:ext cx="1519451" cy="3225726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>
              <a:endCxn id="45" idx="5"/>
            </p:cNvCxnSpPr>
            <p:nvPr/>
          </p:nvCxnSpPr>
          <p:spPr>
            <a:xfrm>
              <a:off x="127328" y="2219731"/>
              <a:ext cx="748350" cy="163121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127328" y="2219731"/>
              <a:ext cx="0" cy="3227369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>
              <a:stCxn id="38" idx="5"/>
            </p:cNvCxnSpPr>
            <p:nvPr/>
          </p:nvCxnSpPr>
          <p:spPr>
            <a:xfrm>
              <a:off x="-1378475" y="5445457"/>
              <a:ext cx="2239749" cy="18133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64" name="Picture 2" descr="C:\Users\user\Desktop\Habib\images-2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4946509">
            <a:off x="2753223" y="1761454"/>
            <a:ext cx="2105364" cy="1619475"/>
          </a:xfrm>
          <a:prstGeom prst="rect">
            <a:avLst/>
          </a:prstGeom>
          <a:noFill/>
          <a:scene3d>
            <a:camera prst="isometricOffAxis1Top"/>
            <a:lightRig rig="threePt" dir="t"/>
          </a:scene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62" name="Group 61"/>
          <p:cNvGrpSpPr/>
          <p:nvPr/>
        </p:nvGrpSpPr>
        <p:grpSpPr>
          <a:xfrm>
            <a:off x="3520443" y="3508811"/>
            <a:ext cx="1051557" cy="1834450"/>
            <a:chOff x="4626610" y="3822715"/>
            <a:chExt cx="1051557" cy="1834450"/>
          </a:xfrm>
        </p:grpSpPr>
        <p:grpSp>
          <p:nvGrpSpPr>
            <p:cNvPr id="42" name="Group 41"/>
            <p:cNvGrpSpPr/>
            <p:nvPr/>
          </p:nvGrpSpPr>
          <p:grpSpPr>
            <a:xfrm>
              <a:off x="4640258" y="3822715"/>
              <a:ext cx="467056" cy="1834450"/>
              <a:chOff x="3534770" y="3822715"/>
              <a:chExt cx="467056" cy="1834450"/>
            </a:xfrm>
          </p:grpSpPr>
          <p:cxnSp>
            <p:nvCxnSpPr>
              <p:cNvPr id="34" name="Straight Connector 33"/>
              <p:cNvCxnSpPr/>
              <p:nvPr/>
            </p:nvCxnSpPr>
            <p:spPr>
              <a:xfrm>
                <a:off x="3540456" y="5270015"/>
                <a:ext cx="457200" cy="38715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7" name="Freeform 36"/>
              <p:cNvSpPr/>
              <p:nvPr/>
            </p:nvSpPr>
            <p:spPr>
              <a:xfrm>
                <a:off x="3534770" y="3822715"/>
                <a:ext cx="467056" cy="1813810"/>
              </a:xfrm>
              <a:custGeom>
                <a:avLst/>
                <a:gdLst>
                  <a:gd name="connsiteX0" fmla="*/ 0 w 467056"/>
                  <a:gd name="connsiteY0" fmla="*/ 1458969 h 1813810"/>
                  <a:gd name="connsiteX1" fmla="*/ 40943 w 467056"/>
                  <a:gd name="connsiteY1" fmla="*/ 599160 h 1813810"/>
                  <a:gd name="connsiteX2" fmla="*/ 68239 w 467056"/>
                  <a:gd name="connsiteY2" fmla="*/ 380795 h 1813810"/>
                  <a:gd name="connsiteX3" fmla="*/ 122830 w 467056"/>
                  <a:gd name="connsiteY3" fmla="*/ 176079 h 1813810"/>
                  <a:gd name="connsiteX4" fmla="*/ 191069 w 467056"/>
                  <a:gd name="connsiteY4" fmla="*/ 39601 h 1813810"/>
                  <a:gd name="connsiteX5" fmla="*/ 259308 w 467056"/>
                  <a:gd name="connsiteY5" fmla="*/ 12306 h 1813810"/>
                  <a:gd name="connsiteX6" fmla="*/ 368490 w 467056"/>
                  <a:gd name="connsiteY6" fmla="*/ 217022 h 1813810"/>
                  <a:gd name="connsiteX7" fmla="*/ 423081 w 467056"/>
                  <a:gd name="connsiteY7" fmla="*/ 749285 h 1813810"/>
                  <a:gd name="connsiteX8" fmla="*/ 464024 w 467056"/>
                  <a:gd name="connsiteY8" fmla="*/ 1267900 h 1813810"/>
                  <a:gd name="connsiteX9" fmla="*/ 464024 w 467056"/>
                  <a:gd name="connsiteY9" fmla="*/ 1813810 h 1813810"/>
                  <a:gd name="connsiteX10" fmla="*/ 464024 w 467056"/>
                  <a:gd name="connsiteY10" fmla="*/ 1813810 h 18138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056" h="1813810">
                    <a:moveTo>
                      <a:pt x="0" y="1458969"/>
                    </a:moveTo>
                    <a:cubicBezTo>
                      <a:pt x="14785" y="1118912"/>
                      <a:pt x="29570" y="778856"/>
                      <a:pt x="40943" y="599160"/>
                    </a:cubicBezTo>
                    <a:cubicBezTo>
                      <a:pt x="52316" y="419464"/>
                      <a:pt x="54591" y="451309"/>
                      <a:pt x="68239" y="380795"/>
                    </a:cubicBezTo>
                    <a:cubicBezTo>
                      <a:pt x="81887" y="310281"/>
                      <a:pt x="102358" y="232945"/>
                      <a:pt x="122830" y="176079"/>
                    </a:cubicBezTo>
                    <a:cubicBezTo>
                      <a:pt x="143302" y="119213"/>
                      <a:pt x="168323" y="66897"/>
                      <a:pt x="191069" y="39601"/>
                    </a:cubicBezTo>
                    <a:cubicBezTo>
                      <a:pt x="213815" y="12305"/>
                      <a:pt x="229738" y="-17264"/>
                      <a:pt x="259308" y="12306"/>
                    </a:cubicBezTo>
                    <a:cubicBezTo>
                      <a:pt x="288878" y="41876"/>
                      <a:pt x="341195" y="94192"/>
                      <a:pt x="368490" y="217022"/>
                    </a:cubicBezTo>
                    <a:cubicBezTo>
                      <a:pt x="395785" y="339852"/>
                      <a:pt x="407159" y="574139"/>
                      <a:pt x="423081" y="749285"/>
                    </a:cubicBezTo>
                    <a:cubicBezTo>
                      <a:pt x="439003" y="924431"/>
                      <a:pt x="457200" y="1090479"/>
                      <a:pt x="464024" y="1267900"/>
                    </a:cubicBezTo>
                    <a:cubicBezTo>
                      <a:pt x="470848" y="1445321"/>
                      <a:pt x="464024" y="1813810"/>
                      <a:pt x="464024" y="1813810"/>
                    </a:cubicBezTo>
                    <a:lnTo>
                      <a:pt x="464024" y="1813810"/>
                    </a:lnTo>
                  </a:path>
                </a:pathLst>
              </a:custGeom>
              <a:no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0" name="Freeform 39"/>
            <p:cNvSpPr/>
            <p:nvPr/>
          </p:nvSpPr>
          <p:spPr>
            <a:xfrm>
              <a:off x="4626610" y="5268036"/>
              <a:ext cx="1051557" cy="371115"/>
            </a:xfrm>
            <a:custGeom>
              <a:avLst/>
              <a:gdLst>
                <a:gd name="connsiteX0" fmla="*/ 0 w 1051557"/>
                <a:gd name="connsiteY0" fmla="*/ 0 h 371115"/>
                <a:gd name="connsiteX1" fmla="*/ 450377 w 1051557"/>
                <a:gd name="connsiteY1" fmla="*/ 54591 h 371115"/>
                <a:gd name="connsiteX2" fmla="*/ 668741 w 1051557"/>
                <a:gd name="connsiteY2" fmla="*/ 68239 h 371115"/>
                <a:gd name="connsiteX3" fmla="*/ 914400 w 1051557"/>
                <a:gd name="connsiteY3" fmla="*/ 122830 h 371115"/>
                <a:gd name="connsiteX4" fmla="*/ 1050878 w 1051557"/>
                <a:gd name="connsiteY4" fmla="*/ 177421 h 371115"/>
                <a:gd name="connsiteX5" fmla="*/ 955344 w 1051557"/>
                <a:gd name="connsiteY5" fmla="*/ 286603 h 371115"/>
                <a:gd name="connsiteX6" fmla="*/ 709684 w 1051557"/>
                <a:gd name="connsiteY6" fmla="*/ 341194 h 371115"/>
                <a:gd name="connsiteX7" fmla="*/ 436729 w 1051557"/>
                <a:gd name="connsiteY7" fmla="*/ 368489 h 371115"/>
                <a:gd name="connsiteX8" fmla="*/ 464024 w 1051557"/>
                <a:gd name="connsiteY8" fmla="*/ 368489 h 371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51557" h="371115">
                  <a:moveTo>
                    <a:pt x="0" y="0"/>
                  </a:moveTo>
                  <a:lnTo>
                    <a:pt x="450377" y="54591"/>
                  </a:lnTo>
                  <a:cubicBezTo>
                    <a:pt x="561834" y="65964"/>
                    <a:pt x="591404" y="56866"/>
                    <a:pt x="668741" y="68239"/>
                  </a:cubicBezTo>
                  <a:cubicBezTo>
                    <a:pt x="746078" y="79612"/>
                    <a:pt x="850711" y="104633"/>
                    <a:pt x="914400" y="122830"/>
                  </a:cubicBezTo>
                  <a:cubicBezTo>
                    <a:pt x="978090" y="141027"/>
                    <a:pt x="1044054" y="150126"/>
                    <a:pt x="1050878" y="177421"/>
                  </a:cubicBezTo>
                  <a:cubicBezTo>
                    <a:pt x="1057702" y="204716"/>
                    <a:pt x="1012210" y="259308"/>
                    <a:pt x="955344" y="286603"/>
                  </a:cubicBezTo>
                  <a:cubicBezTo>
                    <a:pt x="898478" y="313898"/>
                    <a:pt x="796120" y="327546"/>
                    <a:pt x="709684" y="341194"/>
                  </a:cubicBezTo>
                  <a:cubicBezTo>
                    <a:pt x="623248" y="354842"/>
                    <a:pt x="477672" y="363940"/>
                    <a:pt x="436729" y="368489"/>
                  </a:cubicBezTo>
                  <a:cubicBezTo>
                    <a:pt x="395786" y="373038"/>
                    <a:pt x="429905" y="370763"/>
                    <a:pt x="464024" y="368489"/>
                  </a:cubicBezTo>
                </a:path>
              </a:pathLst>
            </a:cu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7" name="Straight Connector 46"/>
            <p:cNvCxnSpPr>
              <a:stCxn id="37" idx="5"/>
            </p:cNvCxnSpPr>
            <p:nvPr/>
          </p:nvCxnSpPr>
          <p:spPr>
            <a:xfrm>
              <a:off x="4899566" y="3835021"/>
              <a:ext cx="764274" cy="1637099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>
              <a:endCxn id="40" idx="4"/>
            </p:cNvCxnSpPr>
            <p:nvPr/>
          </p:nvCxnSpPr>
          <p:spPr>
            <a:xfrm>
              <a:off x="4873786" y="5444824"/>
              <a:ext cx="803702" cy="633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5" name="Group 64"/>
          <p:cNvGrpSpPr/>
          <p:nvPr/>
        </p:nvGrpSpPr>
        <p:grpSpPr>
          <a:xfrm>
            <a:off x="6580578" y="1247141"/>
            <a:ext cx="1143000" cy="3810000"/>
            <a:chOff x="3530223" y="1450652"/>
            <a:chExt cx="3553191" cy="4750550"/>
          </a:xfrm>
        </p:grpSpPr>
        <p:sp>
          <p:nvSpPr>
            <p:cNvPr id="66" name="Freeform 65"/>
            <p:cNvSpPr/>
            <p:nvPr/>
          </p:nvSpPr>
          <p:spPr>
            <a:xfrm>
              <a:off x="3538187" y="1450652"/>
              <a:ext cx="3545227" cy="2354803"/>
            </a:xfrm>
            <a:custGeom>
              <a:avLst/>
              <a:gdLst>
                <a:gd name="connsiteX0" fmla="*/ 0 w 2803161"/>
                <a:gd name="connsiteY0" fmla="*/ 2473377 h 2473377"/>
                <a:gd name="connsiteX1" fmla="*/ 74951 w 2803161"/>
                <a:gd name="connsiteY1" fmla="*/ 2008682 h 2473377"/>
                <a:gd name="connsiteX2" fmla="*/ 374754 w 2803161"/>
                <a:gd name="connsiteY2" fmla="*/ 1439055 h 2473377"/>
                <a:gd name="connsiteX3" fmla="*/ 974361 w 2803161"/>
                <a:gd name="connsiteY3" fmla="*/ 944380 h 2473377"/>
                <a:gd name="connsiteX4" fmla="*/ 1918741 w 2803161"/>
                <a:gd name="connsiteY4" fmla="*/ 389744 h 2473377"/>
                <a:gd name="connsiteX5" fmla="*/ 2803161 w 2803161"/>
                <a:gd name="connsiteY5" fmla="*/ 0 h 2473377"/>
                <a:gd name="connsiteX6" fmla="*/ 2803161 w 2803161"/>
                <a:gd name="connsiteY6" fmla="*/ 0 h 2473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803161" h="2473377">
                  <a:moveTo>
                    <a:pt x="0" y="2473377"/>
                  </a:moveTo>
                  <a:cubicBezTo>
                    <a:pt x="6246" y="2327223"/>
                    <a:pt x="12492" y="2181069"/>
                    <a:pt x="74951" y="2008682"/>
                  </a:cubicBezTo>
                  <a:cubicBezTo>
                    <a:pt x="137410" y="1836295"/>
                    <a:pt x="224852" y="1616439"/>
                    <a:pt x="374754" y="1439055"/>
                  </a:cubicBezTo>
                  <a:cubicBezTo>
                    <a:pt x="524656" y="1261671"/>
                    <a:pt x="717030" y="1119265"/>
                    <a:pt x="974361" y="944380"/>
                  </a:cubicBezTo>
                  <a:cubicBezTo>
                    <a:pt x="1231692" y="769495"/>
                    <a:pt x="1613941" y="547141"/>
                    <a:pt x="1918741" y="389744"/>
                  </a:cubicBezTo>
                  <a:cubicBezTo>
                    <a:pt x="2223541" y="232347"/>
                    <a:pt x="2803161" y="0"/>
                    <a:pt x="2803161" y="0"/>
                  </a:cubicBezTo>
                  <a:lnTo>
                    <a:pt x="2803161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 66"/>
            <p:cNvSpPr/>
            <p:nvPr/>
          </p:nvSpPr>
          <p:spPr>
            <a:xfrm flipV="1">
              <a:off x="3530223" y="3855495"/>
              <a:ext cx="3507471" cy="2345707"/>
            </a:xfrm>
            <a:custGeom>
              <a:avLst/>
              <a:gdLst>
                <a:gd name="connsiteX0" fmla="*/ 0 w 2803161"/>
                <a:gd name="connsiteY0" fmla="*/ 2473377 h 2473377"/>
                <a:gd name="connsiteX1" fmla="*/ 74951 w 2803161"/>
                <a:gd name="connsiteY1" fmla="*/ 2008682 h 2473377"/>
                <a:gd name="connsiteX2" fmla="*/ 374754 w 2803161"/>
                <a:gd name="connsiteY2" fmla="*/ 1439055 h 2473377"/>
                <a:gd name="connsiteX3" fmla="*/ 974361 w 2803161"/>
                <a:gd name="connsiteY3" fmla="*/ 944380 h 2473377"/>
                <a:gd name="connsiteX4" fmla="*/ 1918741 w 2803161"/>
                <a:gd name="connsiteY4" fmla="*/ 389744 h 2473377"/>
                <a:gd name="connsiteX5" fmla="*/ 2803161 w 2803161"/>
                <a:gd name="connsiteY5" fmla="*/ 0 h 2473377"/>
                <a:gd name="connsiteX6" fmla="*/ 2803161 w 2803161"/>
                <a:gd name="connsiteY6" fmla="*/ 0 h 2473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803161" h="2473377">
                  <a:moveTo>
                    <a:pt x="0" y="2473377"/>
                  </a:moveTo>
                  <a:cubicBezTo>
                    <a:pt x="6246" y="2327223"/>
                    <a:pt x="12492" y="2181069"/>
                    <a:pt x="74951" y="2008682"/>
                  </a:cubicBezTo>
                  <a:cubicBezTo>
                    <a:pt x="137410" y="1836295"/>
                    <a:pt x="224852" y="1616439"/>
                    <a:pt x="374754" y="1439055"/>
                  </a:cubicBezTo>
                  <a:cubicBezTo>
                    <a:pt x="524656" y="1261671"/>
                    <a:pt x="717030" y="1119265"/>
                    <a:pt x="974361" y="944380"/>
                  </a:cubicBezTo>
                  <a:cubicBezTo>
                    <a:pt x="1231692" y="769495"/>
                    <a:pt x="1613941" y="547141"/>
                    <a:pt x="1918741" y="389744"/>
                  </a:cubicBezTo>
                  <a:cubicBezTo>
                    <a:pt x="2223541" y="232347"/>
                    <a:pt x="2803161" y="0"/>
                    <a:pt x="2803161" y="0"/>
                  </a:cubicBezTo>
                  <a:lnTo>
                    <a:pt x="2803161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68" name="Straight Connector 67"/>
          <p:cNvCxnSpPr/>
          <p:nvPr/>
        </p:nvCxnSpPr>
        <p:spPr>
          <a:xfrm>
            <a:off x="6240456" y="3152141"/>
            <a:ext cx="213561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6242471" y="1115645"/>
            <a:ext cx="0" cy="353263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6266381" y="2561707"/>
            <a:ext cx="3747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6641117" y="2561707"/>
            <a:ext cx="562420" cy="5741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201172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0.00833 L 4.16667E-6 0.5871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89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4.29232E-6 L 0.10903 -0.00231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51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1514</TotalTime>
  <Words>352</Words>
  <Application>Microsoft Office PowerPoint</Application>
  <PresentationFormat>On-screen Show (4:3)</PresentationFormat>
  <Paragraphs>105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স্বাগতম</vt:lpstr>
      <vt:lpstr>পরিচিতি</vt:lpstr>
      <vt:lpstr>নীচের ছবিটি দেখ</vt:lpstr>
      <vt:lpstr>আজকের আলোচ্য বিষয়</vt:lpstr>
      <vt:lpstr>শিখনফল</vt:lpstr>
      <vt:lpstr>কনিকের প্রাথমিক ধারনা</vt:lpstr>
      <vt:lpstr>Slide 7</vt:lpstr>
      <vt:lpstr>Slide 8</vt:lpstr>
      <vt:lpstr>Slide 9</vt:lpstr>
      <vt:lpstr>Slide 10</vt:lpstr>
      <vt:lpstr>পরাবৃত্তের ধারনা</vt:lpstr>
      <vt:lpstr>Slide 12</vt:lpstr>
      <vt:lpstr>Slide 13</vt:lpstr>
      <vt:lpstr>Slide 14</vt:lpstr>
      <vt:lpstr>দলিয় কাজ </vt:lpstr>
      <vt:lpstr>মূল্যায়্ন </vt:lpstr>
      <vt:lpstr>বাড়ির কাজ</vt:lpstr>
      <vt:lpstr>ধন্যবাদ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user</dc:creator>
  <cp:lastModifiedBy>Sujon</cp:lastModifiedBy>
  <cp:revision>154</cp:revision>
  <dcterms:created xsi:type="dcterms:W3CDTF">2006-08-16T00:00:00Z</dcterms:created>
  <dcterms:modified xsi:type="dcterms:W3CDTF">2013-03-18T12:41:07Z</dcterms:modified>
</cp:coreProperties>
</file>