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74638"/>
            <a:ext cx="4572000" cy="639762"/>
          </a:xfrm>
          <a:solidFill>
            <a:schemeClr val="accent3"/>
          </a:solidFill>
          <a:ln w="3175">
            <a:solidFill>
              <a:srgbClr val="00B0F0"/>
            </a:solidFill>
          </a:ln>
        </p:spPr>
        <p:txBody>
          <a:bodyPr>
            <a:normAutofit fontScale="90000"/>
          </a:bodyPr>
          <a:lstStyle/>
          <a:p>
            <a:r>
              <a:rPr lang="bn-BD" sz="3600" dirty="0" smtClean="0">
                <a:cs typeface="+mn-cs"/>
              </a:rPr>
              <a:t>সবাইকে শুভেচ্ছা </a:t>
            </a:r>
            <a:endParaRPr lang="en-US" sz="3600" dirty="0">
              <a:cs typeface="+mn-cs"/>
            </a:endParaRPr>
          </a:p>
        </p:txBody>
      </p:sp>
      <p:pic>
        <p:nvPicPr>
          <p:cNvPr id="7" name="Picture 6" descr="8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774371"/>
            <a:ext cx="5566136" cy="4169229"/>
          </a:xfrm>
          <a:prstGeom prst="rect">
            <a:avLst/>
          </a:prstGeom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274638"/>
            <a:ext cx="3048000" cy="715962"/>
          </a:xfrm>
          <a:solidFill>
            <a:schemeClr val="accent3"/>
          </a:solidFill>
          <a:ln w="3175">
            <a:solidFill>
              <a:srgbClr val="00B0F0"/>
            </a:solidFill>
          </a:ln>
        </p:spPr>
        <p:txBody>
          <a:bodyPr>
            <a:normAutofit fontScale="90000"/>
          </a:bodyPr>
          <a:lstStyle/>
          <a:p>
            <a:r>
              <a:rPr lang="bn-BD" dirty="0" smtClean="0">
                <a:cs typeface="+mn-cs"/>
              </a:rPr>
              <a:t>পরিচিতি </a:t>
            </a:r>
            <a:endParaRPr lang="en-US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124199"/>
          </a:xfrm>
          <a:ln w="3175">
            <a:solidFill>
              <a:srgbClr val="00B0F0"/>
            </a:solidFill>
          </a:ln>
        </p:spPr>
        <p:txBody>
          <a:bodyPr/>
          <a:lstStyle/>
          <a:p>
            <a:r>
              <a:rPr lang="bn-BD" sz="2400" dirty="0" smtClean="0"/>
              <a:t>শিক্ষক পরিচিতি</a:t>
            </a:r>
          </a:p>
          <a:p>
            <a:endParaRPr lang="bn-BD" sz="2400" dirty="0" smtClean="0"/>
          </a:p>
          <a:p>
            <a:endParaRPr lang="bn-BD" sz="1800" dirty="0" smtClean="0"/>
          </a:p>
          <a:p>
            <a:r>
              <a:rPr lang="bn-BD" sz="1800" dirty="0" smtClean="0"/>
              <a:t>মুহাম্মদ হাফিজুর রহমান </a:t>
            </a:r>
          </a:p>
          <a:p>
            <a:r>
              <a:rPr lang="bn-BD" sz="1800" dirty="0" smtClean="0"/>
              <a:t>প্রভাষকঃ বাংলা </a:t>
            </a:r>
          </a:p>
          <a:p>
            <a:r>
              <a:rPr lang="bn-BD" sz="1800" dirty="0" smtClean="0"/>
              <a:t>কামারেরচর কে,এম,আই আলিম মাদ্রাসা। </a:t>
            </a:r>
          </a:p>
          <a:p>
            <a:r>
              <a:rPr lang="bn-BD" sz="1800" dirty="0" smtClean="0"/>
              <a:t>কামারেরচর, শেরপুর। </a:t>
            </a:r>
            <a:r>
              <a:rPr lang="bn-BD" sz="2400" dirty="0" smtClean="0"/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3047999"/>
          </a:xfrm>
          <a:ln w="3175">
            <a:solidFill>
              <a:srgbClr val="00B0F0"/>
            </a:solidFill>
          </a:ln>
        </p:spPr>
        <p:txBody>
          <a:bodyPr/>
          <a:lstStyle/>
          <a:p>
            <a:r>
              <a:rPr lang="bn-BD" sz="2400" dirty="0" smtClean="0"/>
              <a:t>শ্রেণীঃ একাদশ  </a:t>
            </a:r>
          </a:p>
          <a:p>
            <a:endParaRPr lang="bn-BD" sz="2400" dirty="0" smtClean="0"/>
          </a:p>
          <a:p>
            <a:r>
              <a:rPr lang="bn-BD" sz="2400" dirty="0" smtClean="0"/>
              <a:t>বিষয়ঃ বাংলা </a:t>
            </a:r>
          </a:p>
          <a:p>
            <a:r>
              <a:rPr lang="bn-BD" sz="2400" dirty="0" smtClean="0"/>
              <a:t>পাঠঃ বিলাসী ৪ </a:t>
            </a:r>
          </a:p>
          <a:p>
            <a:r>
              <a:rPr lang="bn-BD" sz="2400" dirty="0" smtClean="0"/>
              <a:t>সময়ঃ ৫০ মিনিট । </a:t>
            </a:r>
            <a:endParaRPr lang="en-US" dirty="0"/>
          </a:p>
        </p:txBody>
      </p:sp>
      <p:pic>
        <p:nvPicPr>
          <p:cNvPr id="5" name="Picture 4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1400" y="1676400"/>
            <a:ext cx="886556" cy="1110073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224170"/>
            <a:ext cx="3429000" cy="3652630"/>
          </a:xfrm>
          <a:prstGeom prst="rect">
            <a:avLst/>
          </a:prstGeom>
        </p:spPr>
      </p:pic>
      <p:pic>
        <p:nvPicPr>
          <p:cNvPr id="3" name="Picture 2" descr="10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1276350"/>
            <a:ext cx="2743200" cy="3524250"/>
          </a:xfrm>
          <a:prstGeom prst="rect">
            <a:avLst/>
          </a:prstGeom>
        </p:spPr>
      </p:pic>
      <p:pic>
        <p:nvPicPr>
          <p:cNvPr id="4" name="Picture 3" descr="100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000" y="1219200"/>
            <a:ext cx="2585247" cy="3505200"/>
          </a:xfrm>
          <a:prstGeom prst="rect">
            <a:avLst/>
          </a:prstGeom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2286000"/>
            <a:ext cx="2590800" cy="707886"/>
          </a:xfrm>
          <a:prstGeom prst="rect">
            <a:avLst/>
          </a:prstGeom>
          <a:noFill/>
          <a:ln w="31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/>
              <a:t>বিলাসী</a:t>
            </a:r>
            <a:r>
              <a:rPr lang="bn-BD" sz="4000" dirty="0" smtClean="0"/>
              <a:t> </a:t>
            </a:r>
            <a:endParaRPr lang="en-US" dirty="0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314980"/>
            <a:ext cx="2209800" cy="523220"/>
          </a:xfrm>
          <a:prstGeom prst="rect">
            <a:avLst/>
          </a:prstGeom>
          <a:noFill/>
          <a:ln w="31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শিখন ফল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905000"/>
            <a:ext cx="8763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00" dirty="0" smtClean="0"/>
              <a:t>১। মুখোপাধ্যায় বংশের ছোটবাবু পাঁচ গ্রামের ব্রাক্ষমণদেরকে কেন  </a:t>
            </a:r>
          </a:p>
          <a:p>
            <a:r>
              <a:rPr lang="bn-BD" sz="1600" dirty="0" smtClean="0"/>
              <a:t>      দান-দক্ষিণা করেছিল  তা ব্যাখ্যা করতে পারবে</a:t>
            </a:r>
            <a:r>
              <a:rPr lang="bn-BD" dirty="0" smtClean="0"/>
              <a:t>।    </a:t>
            </a:r>
          </a:p>
          <a:p>
            <a:r>
              <a:rPr lang="bn-BD" dirty="0" smtClean="0"/>
              <a:t>২। </a:t>
            </a:r>
            <a:r>
              <a:rPr lang="bn-BD" sz="1600" dirty="0" smtClean="0"/>
              <a:t>পল্লীগ্রামের মানুষ কোন শ্রেণীর লোকের প্রতি উদার তা</a:t>
            </a:r>
          </a:p>
          <a:p>
            <a:r>
              <a:rPr lang="bn-BD" sz="1600" dirty="0" smtClean="0"/>
              <a:t>      বর্ননা করতে পারবে। </a:t>
            </a:r>
          </a:p>
          <a:p>
            <a:r>
              <a:rPr lang="bn-BD" sz="1600" dirty="0" smtClean="0"/>
              <a:t>৩। ন্যাড়া সন্ন্যাসীগীরিতে ইস্তেফা দিয়ে কোন কাজ শুরু করল </a:t>
            </a:r>
          </a:p>
          <a:p>
            <a:r>
              <a:rPr lang="bn-BD" sz="1600" dirty="0" smtClean="0"/>
              <a:t>     তা ব্যাখ্যা করতে পারবে। </a:t>
            </a:r>
          </a:p>
          <a:p>
            <a:r>
              <a:rPr lang="bn-BD" sz="1600" dirty="0" smtClean="0"/>
              <a:t>৪। কায়স্থের ছেলে কিভাবে সাপুড়ে হলো তা বর্ননা করতে   </a:t>
            </a:r>
          </a:p>
          <a:p>
            <a:r>
              <a:rPr lang="bn-BD" sz="1600" dirty="0" smtClean="0"/>
              <a:t>      পারবে।  </a:t>
            </a:r>
          </a:p>
          <a:p>
            <a:r>
              <a:rPr lang="bn-BD" sz="1600" dirty="0" smtClean="0"/>
              <a:t>৫। বিয়ে করার মাধ্যমে মানুষ কিভাবে তার জাতের পরিবর্তন করে </a:t>
            </a:r>
          </a:p>
          <a:p>
            <a:r>
              <a:rPr lang="bn-BD" sz="1600" dirty="0" smtClean="0"/>
              <a:t>       তা বিশ্লেষণ করতে পারবে। </a:t>
            </a:r>
          </a:p>
          <a:p>
            <a:r>
              <a:rPr lang="bn-BD" sz="1600" dirty="0" smtClean="0"/>
              <a:t>৬। সাপুড়েদের শিকড় বিক্রি যে ফাঁকিবাজি তা বলতে পারবে। </a:t>
            </a:r>
          </a:p>
          <a:p>
            <a:r>
              <a:rPr lang="bn-BD" sz="1600" dirty="0" smtClean="0"/>
              <a:t>৭। ছোটবেলা থেকেই ন্যাড়ার কি কি শখছিল তা বলতে পারবে।        </a:t>
            </a:r>
            <a:endParaRPr lang="en-US" sz="1600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00" y="2252662"/>
            <a:ext cx="1676400" cy="23526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5" name="Straight Arrow Connector 4"/>
          <p:cNvCxnSpPr>
            <a:stCxn id="3" idx="0"/>
          </p:cNvCxnSpPr>
          <p:nvPr/>
        </p:nvCxnSpPr>
        <p:spPr>
          <a:xfrm rot="5400000" flipH="1" flipV="1">
            <a:off x="4169569" y="1850231"/>
            <a:ext cx="80486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5257800" y="2286000"/>
            <a:ext cx="7620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3" idx="6"/>
          </p:cNvCxnSpPr>
          <p:nvPr/>
        </p:nvCxnSpPr>
        <p:spPr>
          <a:xfrm>
            <a:off x="5410200" y="3429000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181600" y="4267200"/>
            <a:ext cx="6858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3" idx="4"/>
          </p:cNvCxnSpPr>
          <p:nvPr/>
        </p:nvCxnSpPr>
        <p:spPr>
          <a:xfrm rot="5400000">
            <a:off x="4245769" y="4931568"/>
            <a:ext cx="652463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0800000" flipV="1">
            <a:off x="3124200" y="4114799"/>
            <a:ext cx="762000" cy="3112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0800000" flipV="1">
            <a:off x="2971800" y="3352800"/>
            <a:ext cx="7620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3" idx="1"/>
          </p:cNvCxnSpPr>
          <p:nvPr/>
        </p:nvCxnSpPr>
        <p:spPr>
          <a:xfrm rot="16200000" flipV="1">
            <a:off x="3510451" y="2128350"/>
            <a:ext cx="235003" cy="7027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505200" y="817602"/>
            <a:ext cx="2133600" cy="492443"/>
          </a:xfrm>
          <a:prstGeom prst="rect">
            <a:avLst/>
          </a:prstGeom>
          <a:noFill/>
          <a:ln w="31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1400" dirty="0" smtClean="0"/>
              <a:t>জন্মঃ</a:t>
            </a:r>
          </a:p>
          <a:p>
            <a:r>
              <a:rPr lang="bn-BD" sz="1200" dirty="0" smtClean="0"/>
              <a:t>১৮৭৬,১৫ সেপ্টেম্বর  </a:t>
            </a:r>
            <a:endParaRPr lang="en-US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6096000" y="1928336"/>
            <a:ext cx="2286000" cy="738664"/>
          </a:xfrm>
          <a:prstGeom prst="rect">
            <a:avLst/>
          </a:prstGeom>
          <a:noFill/>
          <a:ln w="31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bn-BD" sz="1200" dirty="0" smtClean="0"/>
              <a:t>জমিদার মহাদেব সাহা সঙ্গে বন্ধুত্ব গায়ক ও </a:t>
            </a:r>
          </a:p>
          <a:p>
            <a:r>
              <a:rPr lang="bn-BD" sz="1200" dirty="0" smtClean="0"/>
              <a:t>বাদক হিসাবে। </a:t>
            </a:r>
            <a:r>
              <a:rPr lang="bn-BD" dirty="0" smtClean="0"/>
              <a:t>  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324600" y="2895600"/>
            <a:ext cx="2590800" cy="1231106"/>
          </a:xfrm>
          <a:prstGeom prst="rect">
            <a:avLst/>
          </a:prstGeom>
          <a:noFill/>
          <a:ln w="31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1400" dirty="0" smtClean="0"/>
              <a:t>গল্প রচনাঃ </a:t>
            </a:r>
          </a:p>
          <a:p>
            <a:r>
              <a:rPr lang="bn-BD" sz="1200" dirty="0" smtClean="0"/>
              <a:t>ছবি(১৯২০) তিনটি গল্প- ছবি,বিলাসী,মামলার ফল।</a:t>
            </a:r>
          </a:p>
          <a:p>
            <a:r>
              <a:rPr lang="bn-BD" sz="1200" dirty="0" smtClean="0"/>
              <a:t>স্বামী(১৯১৮) দুটি গল্প- স্বামী,একাদশী বৈরাগী ইত্যাদি।   </a:t>
            </a:r>
            <a:endParaRPr lang="en-US" sz="1200" dirty="0"/>
          </a:p>
        </p:txBody>
      </p:sp>
      <p:sp>
        <p:nvSpPr>
          <p:cNvPr id="27" name="TextBox 26"/>
          <p:cNvSpPr txBox="1"/>
          <p:nvPr/>
        </p:nvSpPr>
        <p:spPr>
          <a:xfrm>
            <a:off x="5943600" y="4267200"/>
            <a:ext cx="2743200" cy="1107996"/>
          </a:xfrm>
          <a:prstGeom prst="rect">
            <a:avLst/>
          </a:prstGeom>
          <a:noFill/>
          <a:ln w="31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1400" dirty="0" smtClean="0"/>
              <a:t>উপন্যাসঃ</a:t>
            </a:r>
            <a:r>
              <a:rPr lang="bn-BD" dirty="0" smtClean="0"/>
              <a:t> </a:t>
            </a:r>
            <a:endParaRPr lang="bn-BD" sz="1200" dirty="0" smtClean="0"/>
          </a:p>
          <a:p>
            <a:r>
              <a:rPr lang="bn-BD" sz="1200" dirty="0" smtClean="0"/>
              <a:t>বড়দিদি,বিরাজ বৌ,পল্লী</a:t>
            </a:r>
          </a:p>
          <a:p>
            <a:r>
              <a:rPr lang="bn-BD" sz="1200" dirty="0" smtClean="0"/>
              <a:t>সমাজ,চন্দ্রনাথ, বৈকুণ্ঠের উইল , দেবদাস, শ্রীকান্ত, গৃহদাহ  ইত্যাদি।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2667000" y="5294293"/>
            <a:ext cx="3124200" cy="954107"/>
          </a:xfrm>
          <a:prstGeom prst="rect">
            <a:avLst/>
          </a:prstGeom>
          <a:noFill/>
          <a:ln w="31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bn-BD" sz="1200" dirty="0" smtClean="0"/>
              <a:t>শরৎ চন্দ্রের মূল পরিচয় তিনি উপন্যাসিক, তার সৃষ্ট নারী </a:t>
            </a:r>
          </a:p>
          <a:p>
            <a:r>
              <a:rPr lang="bn-BD" sz="1200" dirty="0" smtClean="0"/>
              <a:t>চরিত্রই তাকে বাংলাসাহিত্যে</a:t>
            </a:r>
          </a:p>
          <a:p>
            <a:r>
              <a:rPr lang="bn-BD" sz="1200" dirty="0" smtClean="0"/>
              <a:t>অমরত্ব দান করেছে। </a:t>
            </a:r>
            <a:r>
              <a:rPr lang="bn-BD" sz="2000" dirty="0" smtClean="0"/>
              <a:t> </a:t>
            </a:r>
            <a:endParaRPr lang="en-US" sz="2000" dirty="0"/>
          </a:p>
        </p:txBody>
      </p:sp>
      <p:sp>
        <p:nvSpPr>
          <p:cNvPr id="34" name="TextBox 33"/>
          <p:cNvSpPr txBox="1"/>
          <p:nvPr/>
        </p:nvSpPr>
        <p:spPr>
          <a:xfrm>
            <a:off x="1219201" y="4246602"/>
            <a:ext cx="1828799" cy="492443"/>
          </a:xfrm>
          <a:prstGeom prst="rect">
            <a:avLst/>
          </a:prstGeom>
          <a:noFill/>
          <a:ln w="31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1400" dirty="0" smtClean="0"/>
              <a:t>নাটকঃ </a:t>
            </a:r>
          </a:p>
          <a:p>
            <a:r>
              <a:rPr lang="bn-BD" sz="1200" dirty="0" smtClean="0"/>
              <a:t>বিজয়া,রমা,ষোড়শী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33400" y="2895600"/>
            <a:ext cx="2362200" cy="1046440"/>
          </a:xfrm>
          <a:prstGeom prst="rect">
            <a:avLst/>
          </a:prstGeom>
          <a:noFill/>
          <a:ln w="31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      </a:t>
            </a:r>
            <a:r>
              <a:rPr lang="bn-BD" sz="1400" dirty="0" smtClean="0"/>
              <a:t>সম্মান</a:t>
            </a:r>
            <a:r>
              <a:rPr lang="en-US" sz="1400" dirty="0" smtClean="0"/>
              <a:t>:</a:t>
            </a:r>
            <a:endParaRPr lang="bn-BD" sz="1400" dirty="0" smtClean="0"/>
          </a:p>
          <a:p>
            <a:r>
              <a:rPr lang="bn-BD" sz="1200" dirty="0" smtClean="0"/>
              <a:t>১৯৩৬সালে ঢাকা</a:t>
            </a:r>
          </a:p>
          <a:p>
            <a:r>
              <a:rPr lang="bn-BD" sz="1200" dirty="0" smtClean="0"/>
              <a:t>বিশ্ববিদ্যায় থেকে </a:t>
            </a:r>
          </a:p>
          <a:p>
            <a:r>
              <a:rPr lang="bn-BD" sz="1200" dirty="0" smtClean="0"/>
              <a:t>সম্মান সূচক ডি,লিট উপাধি গ্রহন।   </a:t>
            </a:r>
            <a:endParaRPr lang="en-US" sz="1200" dirty="0"/>
          </a:p>
        </p:txBody>
      </p:sp>
      <p:sp>
        <p:nvSpPr>
          <p:cNvPr id="36" name="TextBox 35"/>
          <p:cNvSpPr txBox="1"/>
          <p:nvPr/>
        </p:nvSpPr>
        <p:spPr>
          <a:xfrm>
            <a:off x="381000" y="1681371"/>
            <a:ext cx="2743200" cy="1061829"/>
          </a:xfrm>
          <a:prstGeom prst="rect">
            <a:avLst/>
          </a:prstGeom>
          <a:noFill/>
          <a:ln w="31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1400" dirty="0" smtClean="0"/>
              <a:t>        মৃত্যুঃ</a:t>
            </a:r>
          </a:p>
          <a:p>
            <a:r>
              <a:rPr lang="bn-BD" sz="1100" dirty="0" smtClean="0"/>
              <a:t>১৯৩৮,১৬জানুয়ারী যৎকৃতে ক্যানসারে   পাকস্থলীতে পচন </a:t>
            </a:r>
          </a:p>
          <a:p>
            <a:r>
              <a:rPr lang="bn-BD" sz="1100" dirty="0" smtClean="0"/>
              <a:t> জনিত কারণে অপারেশনের </a:t>
            </a:r>
            <a:r>
              <a:rPr lang="bn-BD" sz="1100" dirty="0" smtClean="0"/>
              <a:t>পর</a:t>
            </a:r>
            <a:r>
              <a:rPr lang="en-US" sz="1100" dirty="0" smtClean="0"/>
              <a:t>  </a:t>
            </a:r>
            <a:r>
              <a:rPr lang="bn-BD" sz="1100" dirty="0" smtClean="0"/>
              <a:t>মৃত্যু</a:t>
            </a:r>
            <a:r>
              <a:rPr lang="bn-BD" sz="1100" dirty="0" smtClean="0"/>
              <a:t>। </a:t>
            </a:r>
            <a:r>
              <a:rPr lang="bn-BD" sz="1600" dirty="0" smtClean="0"/>
              <a:t> </a:t>
            </a:r>
            <a:endParaRPr lang="en-US" sz="1600" dirty="0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000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0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20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000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2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20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20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2000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2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20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20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2000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2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20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2000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2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20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20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20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2000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8" dur="2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3" dur="20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20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 animBg="1"/>
      <p:bldP spid="24" grpId="0" build="p" animBg="1"/>
      <p:bldP spid="26" grpId="0" build="p" animBg="1"/>
      <p:bldP spid="27" grpId="0" build="p" animBg="1"/>
      <p:bldP spid="31" grpId="0" build="p" animBg="1"/>
      <p:bldP spid="34" grpId="0" build="p" animBg="1"/>
      <p:bldP spid="35" grpId="0" build="p" animBg="1"/>
      <p:bldP spid="36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" y="914400"/>
            <a:ext cx="3438525" cy="4267200"/>
          </a:xfrm>
          <a:prstGeom prst="rect">
            <a:avLst/>
          </a:prstGeom>
        </p:spPr>
      </p:pic>
      <p:pic>
        <p:nvPicPr>
          <p:cNvPr id="4" name="Picture 3" descr="10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914400"/>
            <a:ext cx="5315441" cy="4267200"/>
          </a:xfrm>
          <a:prstGeom prst="rect">
            <a:avLst/>
          </a:prstGeom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8552956" cy="63246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447800"/>
            <a:ext cx="4694836" cy="3962400"/>
          </a:xfrm>
          <a:prstGeom prst="rect">
            <a:avLst/>
          </a:prstGeom>
        </p:spPr>
      </p:pic>
      <p:pic>
        <p:nvPicPr>
          <p:cNvPr id="3" name="Picture 2" descr="65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1447800"/>
            <a:ext cx="3581400" cy="4014882"/>
          </a:xfrm>
          <a:prstGeom prst="rect">
            <a:avLst/>
          </a:prstGeom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304801"/>
            <a:ext cx="2895600" cy="584775"/>
          </a:xfrm>
          <a:prstGeom prst="rect">
            <a:avLst/>
          </a:prstGeom>
          <a:noFill/>
          <a:ln w="31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দলীয় কাজঃ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2133600"/>
            <a:ext cx="90797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/>
              <a:t>সাপুড়েদের জীবন ব্যবস্থার একটি খণ্ড চিত্র পাই বিলাসী গল্পে –</a:t>
            </a:r>
          </a:p>
          <a:p>
            <a:r>
              <a:rPr lang="bn-BD" dirty="0" smtClean="0"/>
              <a:t>  ব্যাখ্যা কর। </a:t>
            </a:r>
            <a:endParaRPr lang="en-US" dirty="0"/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228600"/>
            <a:ext cx="2526654" cy="584775"/>
          </a:xfrm>
          <a:prstGeom prst="rect">
            <a:avLst/>
          </a:prstGeom>
          <a:noFill/>
          <a:ln w="3175"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bn-BD" sz="3200" dirty="0" smtClean="0"/>
              <a:t>মূল্যায়ন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752600"/>
            <a:ext cx="8915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১। ছোটবাবু কেন ব্রাহ্মণদেরকে দান-দক্ষিনা করেছেন? </a:t>
            </a:r>
          </a:p>
          <a:p>
            <a:r>
              <a:rPr lang="bn-BD" dirty="0" smtClean="0"/>
              <a:t>২। আমরা গ্রামের কোন শ্রেণীর মানুষের প্রতি উদার। </a:t>
            </a:r>
          </a:p>
          <a:p>
            <a:r>
              <a:rPr lang="bn-BD" dirty="0" smtClean="0"/>
              <a:t>৩। কে সন্ন্যাসীগীরিতে ইস্তফা দিয়েছিল। </a:t>
            </a:r>
          </a:p>
          <a:p>
            <a:r>
              <a:rPr lang="bn-BD" dirty="0" smtClean="0"/>
              <a:t>৪। কায়স্থ ঘরের ছেলে মৃত্যুঞ্জয় কেন সাপুড়ে জীবন বেছেনিল। </a:t>
            </a:r>
          </a:p>
          <a:p>
            <a:r>
              <a:rPr lang="bn-BD" dirty="0" smtClean="0"/>
              <a:t>৫। উচ্চ ঘরের ছেলেরা কিভাবে তাদের জাতের বা বংশের পরিবর্তন</a:t>
            </a:r>
          </a:p>
          <a:p>
            <a:r>
              <a:rPr lang="bn-BD" dirty="0" smtClean="0"/>
              <a:t>     করে এবং কেন তারা তা করে? </a:t>
            </a:r>
          </a:p>
          <a:p>
            <a:r>
              <a:rPr lang="bn-BD" dirty="0" smtClean="0"/>
              <a:t>৬। সাপুড়েদের শিকড় কি আসলে আমাদের কোন কাজে লাগে? </a:t>
            </a:r>
          </a:p>
          <a:p>
            <a:r>
              <a:rPr lang="bn-BD" dirty="0" smtClean="0"/>
              <a:t>৭। ন্যাড়া কি কি শখ ছিল।     </a:t>
            </a:r>
            <a:endParaRPr lang="en-US" dirty="0"/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381001"/>
            <a:ext cx="3428999" cy="584775"/>
          </a:xfrm>
          <a:prstGeom prst="rect">
            <a:avLst/>
          </a:prstGeom>
          <a:noFill/>
          <a:ln w="31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বাড়ীর কাজঃ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2057400"/>
            <a:ext cx="883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“ঠাকুর, এসব ভয়ংকর জানোয়ার, একটু সাবধানে নাড়াচাড়া করো”-ব্যাখ্যা কর।  </a:t>
            </a:r>
            <a:endParaRPr lang="en-US" dirty="0"/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0" y="228600"/>
            <a:ext cx="2971800" cy="584775"/>
          </a:xfrm>
          <a:prstGeom prst="rect">
            <a:avLst/>
          </a:prstGeom>
          <a:noFill/>
          <a:ln w="31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/>
              <a:t>ধন্যবাদ </a:t>
            </a:r>
            <a:endParaRPr lang="en-US" dirty="0"/>
          </a:p>
        </p:txBody>
      </p:sp>
      <p:pic>
        <p:nvPicPr>
          <p:cNvPr id="3" name="Picture 2" descr="8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371599"/>
            <a:ext cx="5638800" cy="5321465"/>
          </a:xfrm>
          <a:prstGeom prst="rect">
            <a:avLst/>
          </a:prstGeom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334</Words>
  <Application>Microsoft Office PowerPoint</Application>
  <PresentationFormat>On-screen Show (4:3)</PresentationFormat>
  <Paragraphs>65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সবাইকে শুভেচ্ছা </vt:lpstr>
      <vt:lpstr>পরিচিতি 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সবাইকে শুভেচ্ছা </dc:title>
  <dc:creator/>
  <cp:lastModifiedBy>H</cp:lastModifiedBy>
  <cp:revision>203</cp:revision>
  <dcterms:created xsi:type="dcterms:W3CDTF">2006-08-16T00:00:00Z</dcterms:created>
  <dcterms:modified xsi:type="dcterms:W3CDTF">2013-08-02T01:52:45Z</dcterms:modified>
</cp:coreProperties>
</file>