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58" r:id="rId3"/>
    <p:sldId id="267" r:id="rId4"/>
    <p:sldId id="261" r:id="rId5"/>
    <p:sldId id="262" r:id="rId6"/>
    <p:sldId id="263" r:id="rId7"/>
    <p:sldId id="268" r:id="rId8"/>
    <p:sldId id="265" r:id="rId9"/>
    <p:sldId id="269" r:id="rId10"/>
    <p:sldId id="266" r:id="rId11"/>
  </p:sldIdLst>
  <p:sldSz cx="9144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04" y="-84"/>
      </p:cViewPr>
      <p:guideLst>
        <p:guide orient="horz" pos="23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8445E-4935-449F-BF35-2A2524A23CC4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37151-F4FD-4DF5-AC6D-8CE3AE58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8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7151-F4FD-4DF5-AC6D-8CE3AE5819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9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2454"/>
            <a:ext cx="777240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5280"/>
            <a:ext cx="64008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4CDE-3695-42DD-89EE-DE4B85E88A9F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C4E4-3CA8-4153-B2CA-37B85AEF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5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4CDE-3695-42DD-89EE-DE4B85E88A9F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C4E4-3CA8-4153-B2CA-37B85AEF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948"/>
            <a:ext cx="205740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948"/>
            <a:ext cx="601980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4CDE-3695-42DD-89EE-DE4B85E88A9F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C4E4-3CA8-4153-B2CA-37B85AEF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7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4CDE-3695-42DD-89EE-DE4B85E88A9F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C4E4-3CA8-4153-B2CA-37B85AEF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694"/>
            <a:ext cx="777240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495"/>
            <a:ext cx="777240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4CDE-3695-42DD-89EE-DE4B85E88A9F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C4E4-3CA8-4153-B2CA-37B85AEF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6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880"/>
            <a:ext cx="403860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880"/>
            <a:ext cx="403860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4CDE-3695-42DD-89EE-DE4B85E88A9F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C4E4-3CA8-4153-B2CA-37B85AEF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6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7454"/>
            <a:ext cx="4040188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867"/>
            <a:ext cx="4040188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37454"/>
            <a:ext cx="4041775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19867"/>
            <a:ext cx="4041775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4CDE-3695-42DD-89EE-DE4B85E88A9F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C4E4-3CA8-4153-B2CA-37B85AEF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4CDE-3695-42DD-89EE-DE4B85E88A9F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C4E4-3CA8-4153-B2CA-37B85AEF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6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4CDE-3695-42DD-89EE-DE4B85E88A9F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C4E4-3CA8-4153-B2CA-37B85AEF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4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1253"/>
            <a:ext cx="3008313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1254"/>
            <a:ext cx="5111750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30774"/>
            <a:ext cx="3008313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4CDE-3695-42DD-89EE-DE4B85E88A9F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C4E4-3CA8-4153-B2CA-37B85AEF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0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0640"/>
            <a:ext cx="548640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3627"/>
            <a:ext cx="548640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5161"/>
            <a:ext cx="548640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4CDE-3695-42DD-89EE-DE4B85E88A9F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C4E4-3CA8-4153-B2CA-37B85AEF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7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39999">
              <a:schemeClr val="bg2"/>
            </a:gs>
            <a:gs pos="70000">
              <a:schemeClr val="accent1"/>
            </a:gs>
            <a:gs pos="100000">
              <a:schemeClr val="bg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07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54CDE-3695-42DD-89EE-DE4B85E88A9F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07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07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C4E4-3CA8-4153-B2CA-37B85AEF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1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104" y="152400"/>
            <a:ext cx="85282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আমার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সোনার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বাংলা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4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আমি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তোমায়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ভালবাসি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104" y="860286"/>
            <a:ext cx="8236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বিজ্ঞান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400" b="1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        </a:t>
            </a:r>
            <a:r>
              <a:rPr lang="en-US" sz="2400" b="1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                               </a:t>
            </a:r>
            <a:r>
              <a:rPr lang="en-US" sz="2400" b="1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অষ্টম</a:t>
            </a:r>
            <a:r>
              <a:rPr lang="en-US" sz="2400" b="1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শ্রেণি</a:t>
            </a:r>
            <a:endParaRPr lang="en-US" sz="2400" b="1" dirty="0">
              <a:solidFill>
                <a:schemeClr val="accent6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অধ্যায়ঃ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সপ্তম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g-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সমস্যাঃ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৩</a:t>
            </a: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১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/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বিদ্যালয়ের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ক্রীড়া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শিক্ষক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নতুন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ক্রিকেট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ছাত্র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রকিবের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হাতে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১০০গ্রাম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ভরের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একটি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ক্রিকেট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দিয়ে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স্ট্যাম্পে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আঘা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ৎ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বল্লেন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বলটি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ষ্ট্যাম্পে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লেগে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মাঠের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বাইরে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চলে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গেল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রকিব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সেটি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কুড়িয়ে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নিয়ে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এলে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শিক্ষক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সেটিকে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লম্বভাবে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প্রায়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৩০মি.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উপরে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ছুড়ে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দিয়ে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রকিবকে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ধরতে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বল্লেন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রকিব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সেটি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ধরতে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গিয়ে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ফেলে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হাতে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যথেষ্ট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আঘা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ৎ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পেল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endParaRPr lang="en-US" sz="2400" dirty="0" smtClean="0">
              <a:solidFill>
                <a:schemeClr val="accent6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2400" dirty="0">
              <a:solidFill>
                <a:schemeClr val="accent6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(ক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)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বিষুব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অঞ্চলে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অভিকর্ষজ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ত্বরণের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?</a:t>
            </a: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(খ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)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ওজন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৫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নিউটন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বুঝায়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?</a:t>
            </a: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(গ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)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স্ট্যাম্পের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ছুড়ে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দেয়া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মাঠের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বাইরে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গিয়ে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একটি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স্থানে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থেমে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গেল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কিন্তু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উপরের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ছুড়ে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দেয়া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ভূমিতে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ফিরে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এলো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,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কারণ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ব্যাখ্যা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(ঘ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)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রকিব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ধরতে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গিয়ে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হাতে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আঘা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ৎ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পেল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কেন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আঘাতে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পরিমান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প্রয়োগ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হয়েছিল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নির্ণয়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</a:t>
            </a:r>
            <a:r>
              <a:rPr lang="en-US" sz="2400" dirty="0">
                <a:latin typeface="SolaimanLipi" pitchFamily="65" charset="0"/>
                <a:cs typeface="SolaimanLipi" pitchFamily="65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85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4572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এই</a:t>
            </a:r>
            <a:r>
              <a:rPr lang="en-US" sz="2400" dirty="0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অধ্যায়</a:t>
            </a:r>
            <a:r>
              <a:rPr lang="en-US" sz="2400" dirty="0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পাঠ</a:t>
            </a:r>
            <a:r>
              <a:rPr lang="en-US" sz="2400" dirty="0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শেষে</a:t>
            </a:r>
            <a:r>
              <a:rPr lang="en-US" sz="2400" dirty="0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আমরা</a:t>
            </a:r>
            <a:r>
              <a:rPr lang="en-US" sz="2400" dirty="0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…</a:t>
            </a:r>
          </a:p>
          <a:p>
            <a:endParaRPr lang="en-US" sz="1000" dirty="0" smtClean="0">
              <a:solidFill>
                <a:schemeClr val="accent6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১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মহাকর্ষ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সম্মন্ধ্যে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পারব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২।নিউটনের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মহাকর্ষ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সূত্র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পারব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৩।মহাকর্ষ ও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মধ্যে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পার্থক্য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পারব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৪।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অভিকর্ষজ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ত্বরণ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ওজন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ভরের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সংজ্ঞা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পারব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৫।অভিকর্ষজ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ত্বরণ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সর্ম্পকৃত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কয়েকটি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ঘটনার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ব্যাখ্যা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পারব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702013" y="3858474"/>
            <a:ext cx="67655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পাঠ-১: </a:t>
            </a:r>
            <a:r>
              <a:rPr lang="en-US" sz="2400" dirty="0" err="1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মহাকর্ষ</a:t>
            </a:r>
            <a:endParaRPr lang="en-US" sz="2400" dirty="0">
              <a:solidFill>
                <a:schemeClr val="tx2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মহাবিশ্বের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প্রতিটি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বস্তকণা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অপরকে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নিজের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আকর্ষণ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আকর্ষণ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মহাকর্ষ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যেমন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–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চাঁদ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পৃথিবীর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পারস্পারিক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আকর্ষণ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পাশের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চিত্রে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ধাতব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গোলকটি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মাটির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ঝুলে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আছে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প্রধান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কারণ-ধাতব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গোলকটিকে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পৃথিবী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নিজের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আকর্ষণ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করছে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2400" dirty="0">
              <a:solidFill>
                <a:schemeClr val="accent6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505200"/>
            <a:ext cx="1676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81534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পাঠ-২:নিউটনের  </a:t>
            </a:r>
            <a:r>
              <a:rPr lang="en-US" sz="2400" dirty="0" err="1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মহাকর্ষ</a:t>
            </a:r>
            <a:r>
              <a:rPr lang="en-US" sz="2400" dirty="0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সূত্র</a:t>
            </a:r>
            <a:endParaRPr lang="en-US" sz="2400" dirty="0">
              <a:solidFill>
                <a:schemeClr val="tx2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   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স্যার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আইজ্যাক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নিউটন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মহাকর্ষ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সম্পর্কৃত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পরীক্ষালব্ধ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ফলাফল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সিদ্ধান্তে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উপনিত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মহাবিশ্বের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প্রতিটি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বস্তুকণা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এক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অপরকে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নিজের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আকর্ষন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দুটি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বস্তুকণার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মধ্যকার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আকর্ষণ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নির্ভর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বস্তুকণাদ্বয়ের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এদের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মধ্যবর্তি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দুরত্বের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উপর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algn="just"/>
            <a:r>
              <a:rPr lang="en-US" sz="2400" dirty="0" err="1" smtClean="0">
                <a:solidFill>
                  <a:schemeClr val="tx2"/>
                </a:solidFill>
                <a:latin typeface="SolaimanLipi" pitchFamily="65" charset="0"/>
                <a:cs typeface="SolaimanLipi" pitchFamily="65" charset="0"/>
              </a:rPr>
              <a:t>সূত্রঃ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মহাবিশ্বের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প্রতিটি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বস্তুকণা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অপরকে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নিজের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আকর্ষণ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আকর্ষণ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বস্তুকণাদ্বয়ের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ভরের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গুনফলের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সমানুপাতিক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এদের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দুরত্বের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বর্গের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ব্যাস্তনিুপাতিক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বস্তুকণাদ্বয়ের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সংযোজক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সরল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রেখা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বরাবর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ক্রিয়া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algn="just"/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মনে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m</a:t>
            </a:r>
            <a:r>
              <a:rPr lang="en-US" sz="2400" baseline="-250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1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m</a:t>
            </a:r>
            <a:r>
              <a:rPr lang="en-US" sz="2400" baseline="-250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2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ভরের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দুটি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মধ্যবর্তি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দুরত্ব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d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তারা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পরস্পরকে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F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আকর্ষণ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তাহলে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নিউটনের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সিদ্ধান্ত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পাই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</a:t>
            </a: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66" y="4800600"/>
            <a:ext cx="43434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1481" y="4209029"/>
                <a:ext cx="8153400" cy="2736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(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i)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𝐹</m:t>
                    </m:r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∝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         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  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(ii)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𝐹</m:t>
                    </m:r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∝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solidFill>
                    <a:schemeClr val="accent6"/>
                  </a:solidFill>
                  <a:latin typeface="SolaimanLipi" pitchFamily="65" charset="0"/>
                  <a:cs typeface="SolaimanLipi" pitchFamily="65" charset="0"/>
                </a:endParaRPr>
              </a:p>
              <a:p>
                <a:r>
                  <a:rPr lang="en-US" sz="2400" dirty="0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সুত্রানুসারে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, </a:t>
                </a:r>
              </a:p>
              <a:p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𝐹</m:t>
                    </m:r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∝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 </a:t>
                </a:r>
              </a:p>
              <a:p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    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𝐹</m:t>
                    </m:r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endParaRPr lang="en-US" sz="2400" dirty="0" smtClean="0">
                  <a:solidFill>
                    <a:schemeClr val="accent6"/>
                  </a:solidFill>
                  <a:latin typeface="SolaimanLipi" pitchFamily="65" charset="0"/>
                  <a:cs typeface="SolaimanLipi" pitchFamily="65" charset="0"/>
                </a:endParaRPr>
              </a:p>
              <a:p>
                <a:r>
                  <a:rPr lang="en-US" sz="2400" dirty="0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এখানে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G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একটি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সমানুপাতিক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ধ্রুবক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। </a:t>
                </a:r>
                <a:r>
                  <a:rPr lang="en-US" sz="2400" dirty="0" err="1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একে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বিশ্বজনীন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মহাকর্ষীয়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দ্রুবক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বলে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81" y="4209029"/>
                <a:ext cx="8153400" cy="2736839"/>
              </a:xfrm>
              <a:prstGeom prst="rect">
                <a:avLst/>
              </a:prstGeom>
              <a:blipFill rotWithShape="1">
                <a:blip r:embed="rId4"/>
                <a:stretch>
                  <a:fillRect l="-1121" b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0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g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g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g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231" y="-30562"/>
            <a:ext cx="80513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olaimanLipi" pitchFamily="65" charset="0"/>
                <a:cs typeface="SolaimanLipi" pitchFamily="65" charset="0"/>
              </a:rPr>
              <a:t>পাঠ-৩: </a:t>
            </a:r>
            <a:r>
              <a:rPr lang="en-US" sz="2400" dirty="0" err="1">
                <a:latin typeface="SolaimanLipi" pitchFamily="65" charset="0"/>
                <a:cs typeface="SolaimanLipi" pitchFamily="65" charset="0"/>
              </a:rPr>
              <a:t>মহাকর্ষ</a:t>
            </a:r>
            <a:r>
              <a:rPr lang="en-US" sz="2400" dirty="0">
                <a:latin typeface="SolaimanLipi" pitchFamily="65" charset="0"/>
                <a:cs typeface="SolaimanLipi" pitchFamily="65" charset="0"/>
              </a:rPr>
              <a:t> ‍ও </a:t>
            </a:r>
            <a:r>
              <a:rPr lang="en-US" sz="2400" dirty="0" err="1">
                <a:latin typeface="SolaimanLipi" pitchFamily="65" charset="0"/>
                <a:cs typeface="SolaimanLipi" pitchFamily="65" charset="0"/>
              </a:rPr>
              <a:t>অভিকর্ষের</a:t>
            </a:r>
            <a:r>
              <a:rPr lang="en-US" sz="24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পার্থক্য</a:t>
            </a:r>
            <a:endParaRPr lang="en-US" sz="2400" dirty="0" smtClean="0">
              <a:latin typeface="SolaimanLipi" pitchFamily="65" charset="0"/>
              <a:cs typeface="SolaimanLipi" pitchFamily="65" charset="0"/>
            </a:endParaRPr>
          </a:p>
          <a:p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  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বিশ্বের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সকল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বস্তুকণার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পারস্পারিক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আকর্ষণ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মহাকর্ষ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মহাকর্ষ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যখন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পৃথিবীকে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কেন্দ্র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আলোচিত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অর্থা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ৎ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যদি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পৃথিবী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নিজের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আকর্ষণ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ত্খন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পৃথিবীর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স্বাপেক্ষে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যেমন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-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এক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খন্ড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ঢিল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উপরের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ছুড়ে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দিলে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পৃথিবীর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আকর্ষন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প্রভাবে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নিচের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নেমে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আসে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মূলত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মহাকর্ষ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একই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9231" y="2647094"/>
                <a:ext cx="7898969" cy="4620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  </a:t>
                </a:r>
                <a:r>
                  <a:rPr lang="en-US" sz="2400" dirty="0" err="1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মনে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করি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,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পৃথিবীর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ভর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M,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ভূ-পৃষ্ঠের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নিকটে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অবস্তিতকোন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বস্তুর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ভর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m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এবং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পৃথিবী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ও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বস্তুটির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মধ্যবর্তী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দুরত্ব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d,তাহলে,মহাকর্ষ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সূত্র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থেকে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আমরা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পায়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,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𝐹</m:t>
                    </m:r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 </a:t>
                </a:r>
              </a:p>
              <a:p>
                <a:pPr algn="just"/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আবার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বলের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পরিমাপ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থেকে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পায়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,</a:t>
                </a:r>
              </a:p>
              <a:p>
                <a:pPr algn="just"/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F=mg </a:t>
                </a:r>
              </a:p>
              <a:p>
                <a:pPr algn="just"/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বা,mg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solidFill>
                    <a:schemeClr val="accent6"/>
                  </a:solidFill>
                  <a:latin typeface="SolaimanLipi" pitchFamily="65" charset="0"/>
                  <a:cs typeface="SolaimanLipi" pitchFamily="65" charset="0"/>
                </a:endParaRPr>
              </a:p>
              <a:p>
                <a:pPr algn="just"/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বা,g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solidFill>
                    <a:schemeClr val="accent6"/>
                  </a:solidFill>
                  <a:latin typeface="SolaimanLipi" pitchFamily="65" charset="0"/>
                  <a:cs typeface="SolaimanLipi" pitchFamily="65" charset="0"/>
                </a:endParaRPr>
              </a:p>
              <a:p>
                <a:pPr algn="just"/>
                <a:r>
                  <a:rPr lang="en-US" sz="2400" dirty="0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  </a:t>
                </a:r>
                <a:r>
                  <a:rPr lang="en-US" sz="2400" dirty="0" err="1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যেহেতু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G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এবং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পৃথিবীর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ভর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M 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ধ্রুবক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,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সুতরাং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প্রাপ্ত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সমীকরণ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থেকে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বলা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যায়,অভিকর্ষজ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ত্বরণ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বস্তুর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ভরের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উপর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নির্ভর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করে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না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।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অর্থা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ৎ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অভিকর্ষজ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ত্বরণ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বস্তু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নিরপেক্ষ</a:t>
                </a:r>
                <a:r>
                  <a:rPr lang="en-US" sz="2400" dirty="0">
                    <a:solidFill>
                      <a:schemeClr val="accent6"/>
                    </a:solidFill>
                    <a:latin typeface="SolaimanLipi" pitchFamily="65" charset="0"/>
                    <a:cs typeface="SolaimanLipi" pitchFamily="65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31" y="2647094"/>
                <a:ext cx="7898969" cy="4620496"/>
              </a:xfrm>
              <a:prstGeom prst="rect">
                <a:avLst/>
              </a:prstGeom>
              <a:blipFill rotWithShape="1">
                <a:blip r:embed="rId3"/>
                <a:stretch>
                  <a:fillRect l="-1235" t="-1055" r="-1157" b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2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79725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অভিকর্ষজ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ত্বরণের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মানের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তারতম্যঃ</a:t>
            </a:r>
            <a:endParaRPr lang="en-US" sz="2400" dirty="0" smtClean="0"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1000" dirty="0"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 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পৃথিবীর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সকল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স্থানে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অভিকর্ষজ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ত্বরণের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সমান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বিষুবীয়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অঞ্চল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অপেক্ষা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মেরু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অঞ্চলে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অভিকর্ষজ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বেশী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আবার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পৃথিবীর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কেন্দ্রে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অভিকর্ষজ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ত্বরণের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শূণ্য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ভূ-পৃষ্ঠ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উপরে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উঠা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যায়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অভিকর্ষজ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ত্বরণের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ততোই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কমতে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থাকে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পৃথিবীর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বিভিন্ন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স্থানে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পরীক্ষা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লব্ধ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প্রাপ্ত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মানের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গড়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9.81কে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ব্যবহারিক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হিসাবে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ধরা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অভিকর্ষজ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ত্বরণ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স্থান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নির্ভর,বস্তু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নির্ভর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নয়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কারণে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একই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উচ্চতা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ভিন্ন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ভিন্ন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ভরের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বিনা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বাধায়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নিচের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পড়তে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দিলে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তারা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একই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সময়ে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মাটিতে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পড়বে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18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g-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28600"/>
            <a:ext cx="578861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latin typeface="SolaimanLipi" pitchFamily="65" charset="0"/>
                <a:cs typeface="SolaimanLipi" pitchFamily="65" charset="0"/>
              </a:rPr>
              <a:t>ভর</a:t>
            </a:r>
            <a:r>
              <a:rPr lang="en-US" sz="2400" dirty="0">
                <a:latin typeface="SolaimanLipi" pitchFamily="65" charset="0"/>
                <a:cs typeface="SolaimanLipi" pitchFamily="65" charset="0"/>
              </a:rPr>
              <a:t> </a:t>
            </a:r>
          </a:p>
          <a:p>
            <a:pPr algn="just"/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মধ্যে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পদার্থের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মোট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পরিমানকে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ঐ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মহাবিশ্বের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সকল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স্থানে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পরিমান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একই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থাকে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একটি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ধ্রুব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রাশি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algn="just"/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আমারা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সাধারণ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নিক্তির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সাহায্যে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মাপি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কিন্তু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স্প্রিং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নিক্তির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সাহায্যে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মাপি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ওজন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algn="just"/>
            <a:r>
              <a:rPr lang="en-US" sz="24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latin typeface="SolaimanLipi" pitchFamily="65" charset="0"/>
                <a:cs typeface="SolaimanLipi" pitchFamily="65" charset="0"/>
              </a:rPr>
              <a:t>ওজন</a:t>
            </a:r>
            <a:endParaRPr lang="en-US" sz="2400" dirty="0"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 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পৃথিবী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দ্বারা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নিজের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আকর্ষন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নিচের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টানে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ওজন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যদি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m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অভিকর্ষজ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ত্বরণ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যদি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g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তবে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</a:t>
            </a:r>
          </a:p>
          <a:p>
            <a:pPr algn="just"/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ওজন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W=mg.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ওজনের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একক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নিউটন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যেহেতু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পৃথিবীর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বিভিন্ন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স্থানে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g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বিভিন্ন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পৃথিবীর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বিভিন্ন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স্থানে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ওজনও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বিভিন্ন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মহাবিশ্বের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মহাকর্ষীয়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বেশী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সেই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স্থানে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ওজন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ততো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বেশী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algn="just"/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যদি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কেজি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হলে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ওজন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=5×9.81=49.05নিউটন</a:t>
            </a:r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39" y="2895600"/>
            <a:ext cx="1371600" cy="4419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76" y="533400"/>
            <a:ext cx="2819400" cy="230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g-23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g-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g-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289256"/>
              </p:ext>
            </p:extLst>
          </p:nvPr>
        </p:nvGraphicFramePr>
        <p:xfrm>
          <a:off x="457201" y="649293"/>
          <a:ext cx="8305800" cy="246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ভর</a:t>
                      </a:r>
                      <a:endParaRPr lang="en-US" sz="2000" dirty="0">
                        <a:effectLst/>
                        <a:latin typeface="SolaimanLipi" pitchFamily="65" charset="0"/>
                        <a:ea typeface="Times New Roman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ওজন</a:t>
                      </a:r>
                      <a:endParaRPr lang="en-US" sz="2000" dirty="0">
                        <a:effectLst/>
                        <a:latin typeface="SolaimanLipi" pitchFamily="65" charset="0"/>
                        <a:ea typeface="Times New Roman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১।কোন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বস্তুতে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মোট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পদার্থের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পরিমানকে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ভর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বলে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।</a:t>
                      </a:r>
                      <a:endParaRPr lang="en-US" sz="2000" dirty="0">
                        <a:effectLst/>
                        <a:latin typeface="SolaimanLipi" pitchFamily="65" charset="0"/>
                        <a:ea typeface="Times New Roman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১।পৃথিবী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তার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কেন্দ্রের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দিকে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কোন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বস্তুকে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যে</a:t>
                      </a:r>
                      <a:r>
                        <a:rPr lang="en-US" sz="2000" dirty="0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বল</a:t>
                      </a:r>
                      <a:r>
                        <a:rPr lang="en-US" sz="2000" baseline="0" dirty="0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দ্বারা</a:t>
                      </a:r>
                      <a:r>
                        <a:rPr lang="en-US" sz="2000" baseline="0" dirty="0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আকর্ষণ</a:t>
                      </a:r>
                      <a:r>
                        <a:rPr lang="en-US" sz="2000" baseline="0" dirty="0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করে</a:t>
                      </a:r>
                      <a:r>
                        <a:rPr lang="en-US" sz="2000" baseline="0" dirty="0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তাকে</a:t>
                      </a:r>
                      <a:r>
                        <a:rPr lang="en-US" sz="2000" baseline="0" dirty="0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ওজন</a:t>
                      </a:r>
                      <a:r>
                        <a:rPr lang="en-US" sz="2000" baseline="0" dirty="0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বলে</a:t>
                      </a:r>
                      <a:r>
                        <a:rPr lang="en-US" sz="2000" baseline="0" dirty="0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।</a:t>
                      </a:r>
                      <a:endParaRPr lang="en-US" sz="2000" dirty="0">
                        <a:effectLst/>
                        <a:latin typeface="SolaimanLipi" pitchFamily="65" charset="0"/>
                        <a:ea typeface="Times New Roman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২।মহাবিশ্বের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সকল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স্থানে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বস্তুর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ভর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একই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।</a:t>
                      </a:r>
                      <a:endParaRPr lang="en-US" sz="2000" dirty="0">
                        <a:effectLst/>
                        <a:latin typeface="SolaimanLipi" pitchFamily="65" charset="0"/>
                        <a:ea typeface="Times New Roman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২।বস্তুর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ওজন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ভিন্ন</a:t>
                      </a:r>
                      <a:r>
                        <a:rPr lang="en-US" sz="2000" dirty="0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ভিন্ন</a:t>
                      </a:r>
                      <a:r>
                        <a:rPr lang="en-US" sz="2000" dirty="0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স্থানে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ভিন্ন</a:t>
                      </a:r>
                      <a:r>
                        <a:rPr lang="en-US" sz="2000" baseline="0" dirty="0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ভিন্ন</a:t>
                      </a:r>
                      <a:r>
                        <a:rPr lang="en-US" sz="2000" dirty="0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হয়</a:t>
                      </a:r>
                      <a:r>
                        <a:rPr lang="en-US" sz="2000" dirty="0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।</a:t>
                      </a:r>
                      <a:endParaRPr lang="en-US" sz="2000" dirty="0">
                        <a:effectLst/>
                        <a:latin typeface="SolaimanLipi" pitchFamily="65" charset="0"/>
                        <a:ea typeface="Times New Roman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৩।ভর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বস্তুর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নিজস্ব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ধর্ম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।</a:t>
                      </a:r>
                      <a:endParaRPr lang="en-US" sz="2000" dirty="0">
                        <a:effectLst/>
                        <a:latin typeface="SolaimanLipi" pitchFamily="65" charset="0"/>
                        <a:ea typeface="Times New Roman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৩।ওজন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বস্তুর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নিজস্ব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ধর্ম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নয়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।</a:t>
                      </a:r>
                      <a:endParaRPr lang="en-US" sz="2000" dirty="0">
                        <a:effectLst/>
                        <a:latin typeface="SolaimanLipi" pitchFamily="65" charset="0"/>
                        <a:ea typeface="Times New Roman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৪।ভরের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একক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কিলোগ্রাম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এস,আই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একক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)</a:t>
                      </a:r>
                      <a:endParaRPr lang="en-US" sz="2000" dirty="0">
                        <a:effectLst/>
                        <a:latin typeface="SolaimanLipi" pitchFamily="65" charset="0"/>
                        <a:ea typeface="Times New Roman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৪।ওজনের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একক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নিউটন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এস,আই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একক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)</a:t>
                      </a:r>
                      <a:endParaRPr lang="en-US" sz="2000" dirty="0">
                        <a:effectLst/>
                        <a:latin typeface="SolaimanLipi" pitchFamily="65" charset="0"/>
                        <a:ea typeface="Times New Roman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৫।সাধারণ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নিক্তি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দিয়ে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ভর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মাপা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হয়</a:t>
                      </a:r>
                      <a:r>
                        <a:rPr lang="en-US" sz="2000" dirty="0" smtClean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।</a:t>
                      </a:r>
                      <a:endParaRPr lang="en-US" sz="2000" dirty="0">
                        <a:effectLst/>
                        <a:latin typeface="SolaimanLipi" pitchFamily="65" charset="0"/>
                        <a:ea typeface="Times New Roman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৫।স্প্রিং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নিক্তি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দিয়ে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ওজন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মাপা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হয়</a:t>
                      </a:r>
                      <a:r>
                        <a:rPr lang="en-US" sz="2000" dirty="0">
                          <a:effectLst/>
                          <a:latin typeface="SolaimanLipi" pitchFamily="65" charset="0"/>
                          <a:cs typeface="SolaimanLipi" pitchFamily="65" charset="0"/>
                        </a:rPr>
                        <a:t>।</a:t>
                      </a:r>
                      <a:endParaRPr lang="en-US" sz="2000" dirty="0">
                        <a:effectLst/>
                        <a:latin typeface="SolaimanLipi" pitchFamily="65" charset="0"/>
                        <a:ea typeface="Times New Roman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00895" y="152400"/>
            <a:ext cx="3142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SolaimanLipi" pitchFamily="65" charset="0"/>
                <a:cs typeface="SolaimanLipi" pitchFamily="65" charset="0"/>
              </a:rPr>
              <a:t>ভর</a:t>
            </a:r>
            <a:r>
              <a:rPr lang="en-US" sz="2800" b="1" dirty="0"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2800" b="1" dirty="0" err="1">
                <a:latin typeface="SolaimanLipi" pitchFamily="65" charset="0"/>
                <a:cs typeface="SolaimanLipi" pitchFamily="65" charset="0"/>
              </a:rPr>
              <a:t>ওজনের</a:t>
            </a:r>
            <a:r>
              <a:rPr lang="en-US" sz="2800" b="1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b="1" dirty="0" err="1">
                <a:latin typeface="SolaimanLipi" pitchFamily="65" charset="0"/>
                <a:cs typeface="SolaimanLipi" pitchFamily="65" charset="0"/>
              </a:rPr>
              <a:t>পার্থক্যঃ</a:t>
            </a:r>
            <a:endParaRPr lang="en-US" sz="2800" b="1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041" y="3221772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olaimanLipi" pitchFamily="65" charset="0"/>
                <a:cs typeface="SolaimanLipi" pitchFamily="65" charset="0"/>
              </a:rPr>
              <a:t>পাঠ-৫:অভিকর্ষজ </a:t>
            </a:r>
            <a:r>
              <a:rPr lang="en-US" sz="2000" dirty="0" err="1">
                <a:latin typeface="SolaimanLipi" pitchFamily="65" charset="0"/>
                <a:cs typeface="SolaimanLipi" pitchFamily="65" charset="0"/>
              </a:rPr>
              <a:t>ত্বরণ</a:t>
            </a:r>
            <a:r>
              <a:rPr lang="en-US" sz="20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dirty="0" err="1">
                <a:latin typeface="SolaimanLipi" pitchFamily="65" charset="0"/>
                <a:cs typeface="SolaimanLipi" pitchFamily="65" charset="0"/>
              </a:rPr>
              <a:t>সম্পর্কৃত</a:t>
            </a:r>
            <a:r>
              <a:rPr lang="en-US" sz="20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dirty="0" err="1">
                <a:latin typeface="SolaimanLipi" pitchFamily="65" charset="0"/>
                <a:cs typeface="SolaimanLipi" pitchFamily="65" charset="0"/>
              </a:rPr>
              <a:t>ঘটনা</a:t>
            </a:r>
            <a:endParaRPr lang="en-US" sz="2000" dirty="0"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১।আমরা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সহজে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উপর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নিচে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নামতে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পারি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ততো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সহজে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নিচ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উপরে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উঠতে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পারিনা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যেহেতু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পৃথিবী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দ্বারা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সকল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কেন্দ্রের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আকর্ষণ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আমরা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খুব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সহজেই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উপর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নিচে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নামতে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পারি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কিন্তু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যখন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উপরে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উঠতে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যায়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তখন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বিরুদ্ধে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আমাদের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অতিরিক্ত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প্রয়োগ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করতে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হয়,তাই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ভূ-পৃষ্ঠ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উপরে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উঠতে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গেলে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আমাদের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কষ্ট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২।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উপর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নিচে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পড়ে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সেই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ততো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আঘা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ৎ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প্রাপ্ত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কারণ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উপর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নিচে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পড়ে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ততোই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বেগ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বাড়তে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থাকে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অভিকর্ষজ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ত্বরণ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বৃদ্ধির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কারণে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ভরবেগের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পরিমানও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বাড়তে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থাকে,তাই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বেশী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আঘা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ৎ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প্রাপ্ত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400" dirty="0">
                <a:solidFill>
                  <a:schemeClr val="accent6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613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g-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g-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g-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484" y="381000"/>
            <a:ext cx="82425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SolaimanLipi" pitchFamily="65" charset="0"/>
                <a:cs typeface="SolaimanLipi" pitchFamily="65" charset="0"/>
              </a:rPr>
              <a:t>৩। </a:t>
            </a:r>
            <a:r>
              <a:rPr lang="en-US" sz="2400" dirty="0" err="1">
                <a:latin typeface="SolaimanLipi" pitchFamily="65" charset="0"/>
                <a:cs typeface="SolaimanLipi" pitchFamily="65" charset="0"/>
              </a:rPr>
              <a:t>মহাশূণ্যে</a:t>
            </a:r>
            <a:r>
              <a:rPr lang="en-US" sz="24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latin typeface="SolaimanLipi" pitchFamily="65" charset="0"/>
                <a:cs typeface="SolaimanLipi" pitchFamily="65" charset="0"/>
              </a:rPr>
              <a:t>ওজন</a:t>
            </a:r>
            <a:r>
              <a:rPr lang="en-US" sz="24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latin typeface="SolaimanLipi" pitchFamily="65" charset="0"/>
                <a:cs typeface="SolaimanLipi" pitchFamily="65" charset="0"/>
              </a:rPr>
              <a:t>শূণ্য</a:t>
            </a:r>
            <a:r>
              <a:rPr lang="en-US" sz="24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400" dirty="0">
                <a:latin typeface="SolaimanLipi" pitchFamily="65" charset="0"/>
                <a:cs typeface="SolaimanLipi" pitchFamily="65" charset="0"/>
              </a:rPr>
              <a:t>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2400" dirty="0" smtClean="0">
              <a:solidFill>
                <a:schemeClr val="accent6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40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   কারণ,মহাশূণ্য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সেই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স্থান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বোঝায়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যে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স্থানে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অন্য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মহাকর্ষীয়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বলের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প্রভাব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মুক্ত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থাকে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নিচের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চিত্রে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2400" dirty="0" err="1" smtClean="0">
                <a:solidFill>
                  <a:schemeClr val="accent6"/>
                </a:solidFill>
                <a:latin typeface="SutonnyMJ"/>
                <a:cs typeface="SolaimanLipi" pitchFamily="65" charset="0"/>
              </a:rPr>
              <a:t>Ô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</a:t>
            </a:r>
            <a:r>
              <a:rPr lang="en-US" sz="2400" dirty="0" err="1" smtClean="0">
                <a:solidFill>
                  <a:schemeClr val="accent6"/>
                </a:solidFill>
                <a:latin typeface="SutonnyMJ"/>
                <a:cs typeface="SolaimanLipi" pitchFamily="65" charset="0"/>
              </a:rPr>
              <a:t>Õ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পৃথিবী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 r</a:t>
            </a:r>
            <a:r>
              <a:rPr lang="en-US" sz="2400" baseline="-250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1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ব্যাসার্ধের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ছায়াময়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বৃত্তক্ষেত্রটি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মহাকর্ষীয়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এলাকা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utonnyMJ"/>
                <a:cs typeface="SolaimanLipi" pitchFamily="65" charset="0"/>
              </a:rPr>
              <a:t>Ô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খ</a:t>
            </a:r>
            <a:r>
              <a:rPr lang="en-US" sz="2400" dirty="0" err="1" smtClean="0">
                <a:solidFill>
                  <a:schemeClr val="accent6"/>
                </a:solidFill>
                <a:latin typeface="SutonnyMJ"/>
                <a:cs typeface="SolaimanLipi" pitchFamily="65" charset="0"/>
              </a:rPr>
              <a:t>Õ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অন্য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একটি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গ্রহ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 r</a:t>
            </a:r>
            <a:r>
              <a:rPr lang="en-US" sz="2400" baseline="-250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2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ব্যাসার্ধের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ছায়াময়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বৃত্তক্ষেত্রটি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তার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মহাকর্ষীয়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এলাকা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হলে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utonnyMJ"/>
                <a:cs typeface="SolaimanLipi" pitchFamily="65" charset="0"/>
              </a:rPr>
              <a:t>Ô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গ</a:t>
            </a:r>
            <a:r>
              <a:rPr lang="en-US" sz="2400" dirty="0" err="1" smtClean="0">
                <a:solidFill>
                  <a:schemeClr val="accent6"/>
                </a:solidFill>
                <a:latin typeface="SutonnyMJ"/>
                <a:cs typeface="SolaimanLipi" pitchFamily="65" charset="0"/>
              </a:rPr>
              <a:t>Õ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চিহ্নিত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অঞ্চলটি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মহাশূণ্য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1800"/>
            <a:ext cx="8305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8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g-23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g-23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83058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মূল্যায়নঃ</a:t>
            </a:r>
            <a:endParaRPr lang="en-US" sz="2800" dirty="0" smtClean="0"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2800" dirty="0" smtClean="0"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সমস্যাঃ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>
                <a:latin typeface="SolaimanLipi" pitchFamily="65" charset="0"/>
                <a:cs typeface="SolaimanLipi" pitchFamily="65" charset="0"/>
              </a:rPr>
              <a:t>১</a:t>
            </a:r>
          </a:p>
          <a:p>
            <a:pPr algn="just"/>
            <a:endParaRPr lang="en-US" sz="1000" dirty="0" smtClean="0">
              <a:solidFill>
                <a:schemeClr val="accent6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১/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স্থানে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অভিকর্ষজ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ত্বরণের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সবথেকে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বেশী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?</a:t>
            </a: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(ক)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বিষুবীয়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অঞ্চলে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                        (খ)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পৃথিবীর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কেন্দ্রে</a:t>
            </a:r>
            <a:endParaRPr lang="en-US" sz="2400" dirty="0">
              <a:solidFill>
                <a:schemeClr val="accent6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(গ)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মেরু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অঞ্চলে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                            (ঘ)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পাহাড়ী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অঞ্চলে</a:t>
            </a:r>
            <a:endParaRPr lang="en-US" sz="2400" dirty="0">
              <a:solidFill>
                <a:schemeClr val="accent6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2400" dirty="0" smtClean="0">
              <a:latin typeface="SolaimanLipi" pitchFamily="65" charset="0"/>
              <a:cs typeface="SolaimanLipi" pitchFamily="65" charset="0"/>
            </a:endParaRPr>
          </a:p>
          <a:p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সমস্যাঃ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>
                <a:latin typeface="SolaimanLipi" pitchFamily="65" charset="0"/>
                <a:cs typeface="SolaimanLipi" pitchFamily="65" charset="0"/>
              </a:rPr>
              <a:t>২</a:t>
            </a:r>
          </a:p>
          <a:p>
            <a:pPr algn="just"/>
            <a:endParaRPr lang="en-US" sz="1000" dirty="0" smtClean="0">
              <a:solidFill>
                <a:schemeClr val="accent6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১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/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ওজন</a:t>
            </a:r>
            <a:endParaRPr lang="en-US" sz="2400" dirty="0">
              <a:solidFill>
                <a:schemeClr val="accent6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(i)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মহাকর্ষীয়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শক্তির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উপর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নির্ভরশীল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</a:t>
            </a:r>
            <a:endParaRPr lang="en-US" sz="2400" dirty="0">
              <a:solidFill>
                <a:schemeClr val="accent6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ii)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বস্তুর</a:t>
            </a:r>
            <a:r>
              <a:rPr lang="en-US" sz="24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মৌলিক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বৈশিষ্ঠ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</a:t>
            </a: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(iii)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স্থান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বিশেষে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ভিন্ন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হতে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পারে</a:t>
            </a:r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</a:t>
            </a:r>
            <a:endParaRPr lang="en-US" sz="2400" dirty="0" smtClean="0">
              <a:solidFill>
                <a:schemeClr val="accent6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1000" dirty="0">
              <a:solidFill>
                <a:schemeClr val="accent6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কোনটি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>
                <a:latin typeface="SolaimanLipi" pitchFamily="65" charset="0"/>
                <a:cs typeface="SolaimanLipi" pitchFamily="65" charset="0"/>
              </a:rPr>
              <a:t>সঠিক</a:t>
            </a:r>
            <a:r>
              <a:rPr lang="en-US" sz="2400" dirty="0">
                <a:latin typeface="SolaimanLipi" pitchFamily="65" charset="0"/>
                <a:cs typeface="SolaimanLipi" pitchFamily="65" charset="0"/>
              </a:rPr>
              <a:t>?</a:t>
            </a: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(ক) (i) ও (ii)                                 (খ) (i) ও (iii)</a:t>
            </a: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(গ) (ii) ও (iii)                                (ঘ)(i), (ii) ও (iii)</a:t>
            </a:r>
          </a:p>
        </p:txBody>
      </p:sp>
    </p:spTree>
    <p:extLst>
      <p:ext uri="{BB962C8B-B14F-4D97-AF65-F5344CB8AC3E}">
        <p14:creationId xmlns:p14="http://schemas.microsoft.com/office/powerpoint/2010/main" val="6291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1187</Words>
  <Application>Microsoft Office PowerPoint</Application>
  <PresentationFormat>Custom</PresentationFormat>
  <Paragraphs>87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2013-08-02T05:04:21Z</dcterms:created>
  <dcterms:modified xsi:type="dcterms:W3CDTF">2013-08-04T16:38:13Z</dcterms:modified>
</cp:coreProperties>
</file>