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75" r:id="rId4"/>
    <p:sldId id="273" r:id="rId5"/>
    <p:sldId id="279" r:id="rId6"/>
    <p:sldId id="27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80" r:id="rId20"/>
    <p:sldId id="269" r:id="rId21"/>
    <p:sldId id="270" r:id="rId22"/>
    <p:sldId id="271" r:id="rId23"/>
    <p:sldId id="272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465" autoAdjust="0"/>
    <p:restoredTop sz="94660"/>
  </p:normalViewPr>
  <p:slideViewPr>
    <p:cSldViewPr>
      <p:cViewPr varScale="1">
        <p:scale>
          <a:sx n="59" d="100"/>
          <a:sy n="59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964-054B-40F7-9847-5FD3697983F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AFD-54F6-4B03-9648-056CBDE39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964-054B-40F7-9847-5FD3697983F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AFD-54F6-4B03-9648-056CBDE39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964-054B-40F7-9847-5FD3697983F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AFD-54F6-4B03-9648-056CBDE39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964-054B-40F7-9847-5FD3697983F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AFD-54F6-4B03-9648-056CBDE39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964-054B-40F7-9847-5FD3697983F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AFD-54F6-4B03-9648-056CBDE39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964-054B-40F7-9847-5FD3697983F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AFD-54F6-4B03-9648-056CBDE39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964-054B-40F7-9847-5FD3697983F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AFD-54F6-4B03-9648-056CBDE39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964-054B-40F7-9847-5FD3697983F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AFD-54F6-4B03-9648-056CBDE39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964-054B-40F7-9847-5FD3697983F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AFD-54F6-4B03-9648-056CBDE39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964-054B-40F7-9847-5FD3697983F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AFD-54F6-4B03-9648-056CBDE39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964-054B-40F7-9847-5FD3697983F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AFD-54F6-4B03-9648-056CBDE39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1F964-054B-40F7-9847-5FD3697983F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41AFD-54F6-4B03-9648-056CBDE39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10.jpeg"/><Relationship Id="rId7" Type="http://schemas.openxmlformats.org/officeDocument/2006/relationships/image" Target="../media/image5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50.jpeg"/><Relationship Id="rId7" Type="http://schemas.openxmlformats.org/officeDocument/2006/relationships/image" Target="../media/image15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6.jpeg"/><Relationship Id="rId7" Type="http://schemas.openxmlformats.org/officeDocument/2006/relationships/image" Target="../media/image60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1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7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0.jpeg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60000">
                <a:schemeClr val="accent3">
                  <a:lumMod val="60000"/>
                  <a:lumOff val="40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1558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0"/>
            <a:ext cx="3810000" cy="3810000"/>
          </a:xfrm>
          <a:prstGeom prst="rect">
            <a:avLst/>
          </a:prstGeom>
        </p:spPr>
      </p:pic>
      <p:pic>
        <p:nvPicPr>
          <p:cNvPr id="4" name="Picture 3" descr="11558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-533400"/>
            <a:ext cx="3810000" cy="3810000"/>
          </a:xfrm>
          <a:prstGeom prst="rect">
            <a:avLst/>
          </a:prstGeom>
        </p:spPr>
      </p:pic>
      <p:pic>
        <p:nvPicPr>
          <p:cNvPr id="5" name="Picture 4" descr="11558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609600"/>
            <a:ext cx="3810000" cy="3810000"/>
          </a:xfrm>
          <a:prstGeom prst="rect">
            <a:avLst/>
          </a:prstGeom>
        </p:spPr>
      </p:pic>
      <p:pic>
        <p:nvPicPr>
          <p:cNvPr id="6" name="Picture 5" descr="11558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3733800"/>
            <a:ext cx="3810000" cy="3810000"/>
          </a:xfrm>
          <a:prstGeom prst="rect">
            <a:avLst/>
          </a:prstGeom>
        </p:spPr>
      </p:pic>
      <p:pic>
        <p:nvPicPr>
          <p:cNvPr id="7" name="Picture 6" descr="11558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33800"/>
            <a:ext cx="3810000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1371600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অনেক</a:t>
            </a:r>
          </a:p>
          <a:p>
            <a:pPr algn="ctr"/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8000">
                <a:schemeClr val="accent3">
                  <a:lumMod val="60000"/>
                  <a:lumOff val="40000"/>
                  <a:alpha val="63000"/>
                </a:schemeClr>
              </a:gs>
              <a:gs pos="28000">
                <a:srgbClr val="FEE7F2"/>
              </a:gs>
              <a:gs pos="44000">
                <a:srgbClr val="FAC77D">
                  <a:alpha val="52000"/>
                </a:srgbClr>
              </a:gs>
              <a:gs pos="61000">
                <a:srgbClr val="FBA97D"/>
              </a:gs>
              <a:gs pos="100000">
                <a:srgbClr val="FBD49C">
                  <a:alpha val="0"/>
                </a:srgbClr>
              </a:gs>
              <a:gs pos="100000">
                <a:srgbClr val="FEE7F2"/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2438400"/>
            <a:ext cx="4648200" cy="2585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 আমরা পড়ব</a:t>
            </a:r>
          </a:p>
          <a:p>
            <a:pPr algn="ctr"/>
            <a:r>
              <a:rPr lang="bn-BD" sz="54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অধিকার গুলো</a:t>
            </a:r>
            <a:r>
              <a:rPr lang="bn-BD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8600"/>
            <a:ext cx="46482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(১)বেঁচে থাকারঅধিকার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261937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fjgr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143000"/>
            <a:ext cx="2514599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dj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143000"/>
            <a:ext cx="2362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dfgfgh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038600"/>
            <a:ext cx="2667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kk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4038600"/>
            <a:ext cx="2514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143000" y="3352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3276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400" y="3352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61501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61501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আনন্দ লাভ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rtyuu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1" y="4038600"/>
            <a:ext cx="2590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4038600" y="61501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457200" y="990600"/>
            <a:ext cx="8458200" cy="5867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458200" y="228600"/>
            <a:ext cx="457200" cy="4572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610600" y="381000"/>
            <a:ext cx="457200" cy="4572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8600" y="228600"/>
            <a:ext cx="457200" cy="4572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1000" y="381000"/>
            <a:ext cx="457200" cy="4572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752600"/>
            <a:ext cx="4648200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জীবন রক্ষার অধিকার সকল অধিকার গুলোর মধ্যে অন্যতম। বেঁচে থাকার প্রয়োজনে রাষ্ট্রের কাছে  আমাদের এসব কিছুর অধিকার আছে।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17" grpId="0"/>
      <p:bldP spid="17" grpId="1"/>
      <p:bldP spid="18" grpId="0"/>
      <p:bldP spid="18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6" grpId="1"/>
      <p:bldP spid="27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64999">
                <a:srgbClr val="F0EBD5"/>
              </a:gs>
              <a:gs pos="68000">
                <a:srgbClr val="D1C39F">
                  <a:alpha val="76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228600"/>
            <a:ext cx="35814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(২)শিক্ষার অধিকার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143000"/>
            <a:ext cx="8458200" cy="5486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733800"/>
            <a:ext cx="27432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ghdr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295400"/>
            <a:ext cx="26670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95400"/>
            <a:ext cx="22860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ryy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733800"/>
            <a:ext cx="28575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fgg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295400"/>
            <a:ext cx="2619375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o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1" y="3733800"/>
            <a:ext cx="22098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5-Point Star 10"/>
          <p:cNvSpPr/>
          <p:nvPr/>
        </p:nvSpPr>
        <p:spPr>
          <a:xfrm>
            <a:off x="8382000" y="0"/>
            <a:ext cx="762000" cy="68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077200" y="228600"/>
            <a:ext cx="762000" cy="68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772400" y="457200"/>
            <a:ext cx="762000" cy="68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0" y="0"/>
            <a:ext cx="762000" cy="68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28600" y="228600"/>
            <a:ext cx="762000" cy="68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57200" y="457200"/>
            <a:ext cx="762000" cy="68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81200" y="1905000"/>
            <a:ext cx="4800600" cy="3477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লাভের অধিকার আমাদের একটি প্রধান অধিকার।রাষ্ট্রের দায়িত্ব এই অধিকার সকলের নিশ্চিত করা।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64999">
                <a:srgbClr val="F0EBD5"/>
              </a:gs>
              <a:gs pos="68000">
                <a:srgbClr val="D1C39F">
                  <a:alpha val="76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304800"/>
            <a:ext cx="41910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(৩)সম্পত্তির অধিকার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a.jpg"/>
          <p:cNvPicPr>
            <a:picLocks noChangeAspect="1"/>
          </p:cNvPicPr>
          <p:nvPr/>
        </p:nvPicPr>
        <p:blipFill>
          <a:blip r:embed="rId3">
            <a:lum bright="10000"/>
          </a:blip>
          <a:srcRect l="34556"/>
          <a:stretch>
            <a:fillRect/>
          </a:stretch>
        </p:blipFill>
        <p:spPr>
          <a:xfrm>
            <a:off x="533400" y="1371600"/>
            <a:ext cx="2362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err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371600"/>
            <a:ext cx="2619375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fghjkl.jpg"/>
          <p:cNvPicPr>
            <a:picLocks noChangeAspect="1"/>
          </p:cNvPicPr>
          <p:nvPr/>
        </p:nvPicPr>
        <p:blipFill>
          <a:blip r:embed="rId5">
            <a:lum bright="-10000"/>
          </a:blip>
          <a:stretch>
            <a:fillRect/>
          </a:stretch>
        </p:blipFill>
        <p:spPr>
          <a:xfrm>
            <a:off x="609600" y="3962400"/>
            <a:ext cx="2466975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gghgsa.jpg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6096000" y="3962400"/>
            <a:ext cx="2619375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uit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1371600"/>
            <a:ext cx="2590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04800" y="1219200"/>
            <a:ext cx="8610600" cy="5410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1524000"/>
            <a:ext cx="4876800" cy="42473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সবার নিজের সম্পত্তি অর্জন ওভোগ করার অধিকার আছে</a:t>
            </a:r>
            <a:r>
              <a:rPr lang="bn-BD" sz="4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123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1" y="3962400"/>
            <a:ext cx="2590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8382000" y="0"/>
            <a:ext cx="762000" cy="685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001000" y="228600"/>
            <a:ext cx="762000" cy="685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20000" y="457200"/>
            <a:ext cx="762000" cy="685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0" y="0"/>
            <a:ext cx="762000" cy="685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8600" y="228600"/>
            <a:ext cx="762000" cy="685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457200"/>
            <a:ext cx="762000" cy="685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64999">
                <a:srgbClr val="F0EBD5"/>
              </a:gs>
              <a:gs pos="68000">
                <a:srgbClr val="D1C39F">
                  <a:alpha val="76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2286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4343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(৪)চলাফেরার অধিকার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8305800" y="0"/>
            <a:ext cx="838200" cy="838200"/>
          </a:xfrm>
          <a:prstGeom prst="sun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8001000" y="228600"/>
            <a:ext cx="838200" cy="838200"/>
          </a:xfrm>
          <a:prstGeom prst="sun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7696200" y="457200"/>
            <a:ext cx="838200" cy="838200"/>
          </a:xfrm>
          <a:prstGeom prst="sun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0" y="0"/>
            <a:ext cx="838200" cy="838200"/>
          </a:xfrm>
          <a:prstGeom prst="sun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228600" y="228600"/>
            <a:ext cx="838200" cy="838200"/>
          </a:xfrm>
          <a:prstGeom prst="sun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457200" y="457200"/>
            <a:ext cx="838200" cy="838200"/>
          </a:xfrm>
          <a:prstGeom prst="sun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f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19200"/>
            <a:ext cx="3200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fdfg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219200"/>
            <a:ext cx="3124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kjff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962400"/>
            <a:ext cx="3124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3962400"/>
            <a:ext cx="3124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38200" y="1066800"/>
            <a:ext cx="7696200" cy="5562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38400" y="1676400"/>
            <a:ext cx="4343400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সকলের স্বাধীন ভাবে চলাফেরার অধিকার আছে।যার ফলে আমরা দেশে এক জায়গা থেকে  অন্য জায়গায় যেতে পারি।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8000">
                <a:schemeClr val="accent3">
                  <a:lumMod val="60000"/>
                  <a:lumOff val="40000"/>
                  <a:alpha val="63000"/>
                </a:schemeClr>
              </a:gs>
              <a:gs pos="28000">
                <a:srgbClr val="FEE7F2"/>
              </a:gs>
              <a:gs pos="44000">
                <a:srgbClr val="FAC77D">
                  <a:alpha val="52000"/>
                </a:srgbClr>
              </a:gs>
              <a:gs pos="61000">
                <a:srgbClr val="FBA97D"/>
              </a:gs>
              <a:gs pos="100000">
                <a:srgbClr val="FBD49C">
                  <a:alpha val="0"/>
                </a:srgbClr>
              </a:gs>
              <a:gs pos="100000">
                <a:srgbClr val="FEE7F2"/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04800"/>
            <a:ext cx="45720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(৫)মত প্রকাশের অধিকার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fffj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2895600" y="1371600"/>
            <a:ext cx="3048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fghg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143000" y="3733800"/>
            <a:ext cx="32766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rkgrwe.jpg"/>
          <p:cNvPicPr>
            <a:picLocks noChangeAspect="1"/>
          </p:cNvPicPr>
          <p:nvPr/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5105400" y="3733801"/>
            <a:ext cx="30480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85800" y="1219200"/>
            <a:ext cx="8153400" cy="5334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05800" y="228600"/>
            <a:ext cx="6096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0" y="381000"/>
            <a:ext cx="6096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53400" y="533400"/>
            <a:ext cx="6096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28600"/>
            <a:ext cx="6096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457200"/>
            <a:ext cx="6096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" y="304800"/>
            <a:ext cx="6096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62200" y="2133600"/>
            <a:ext cx="4572000" cy="280076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দেশের সকল নাগরিকের পরিবার,সমাজ,বিদ্যালয় সব জায়গায় নিজের মত প্রকাশের অধিকার আছে।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2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00" y="1828800"/>
            <a:ext cx="476250" cy="476250"/>
          </a:xfrm>
          <a:prstGeom prst="rect">
            <a:avLst/>
          </a:prstGeom>
        </p:spPr>
      </p:pic>
      <p:pic>
        <p:nvPicPr>
          <p:cNvPr id="22" name="Picture 21" descr="2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1828800"/>
            <a:ext cx="476250" cy="476250"/>
          </a:xfrm>
          <a:prstGeom prst="rect">
            <a:avLst/>
          </a:prstGeom>
        </p:spPr>
      </p:pic>
      <p:pic>
        <p:nvPicPr>
          <p:cNvPr id="23" name="Picture 22" descr="angleldropshearts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219200"/>
            <a:ext cx="1657350" cy="2219325"/>
          </a:xfrm>
          <a:prstGeom prst="rect">
            <a:avLst/>
          </a:prstGeom>
        </p:spPr>
      </p:pic>
      <p:pic>
        <p:nvPicPr>
          <p:cNvPr id="24" name="Picture 23" descr="angleldropshearts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1143000"/>
            <a:ext cx="1657350" cy="22193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05000" y="6019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সকল ক্ষেত্রে নিজের মত প্রকাশ করা</a:t>
            </a:r>
            <a:endParaRPr lang="en-US" sz="3600" b="1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5" grpId="1" animBg="1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8000">
                <a:schemeClr val="accent3">
                  <a:lumMod val="60000"/>
                  <a:lumOff val="40000"/>
                  <a:alpha val="63000"/>
                </a:schemeClr>
              </a:gs>
              <a:gs pos="28000">
                <a:srgbClr val="FEE7F2"/>
              </a:gs>
              <a:gs pos="44000">
                <a:srgbClr val="FAC77D">
                  <a:alpha val="52000"/>
                </a:srgbClr>
              </a:gs>
              <a:gs pos="61000">
                <a:srgbClr val="FBA97D"/>
              </a:gs>
              <a:gs pos="100000">
                <a:srgbClr val="FBD49C">
                  <a:alpha val="0"/>
                </a:srgbClr>
              </a:gs>
              <a:gs pos="100000">
                <a:srgbClr val="FEE7F2"/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228600"/>
            <a:ext cx="3657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(৬)কর্মের অধিকার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sfj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648200" y="3962400"/>
            <a:ext cx="33528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gdsda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990600" y="3962400"/>
            <a:ext cx="3276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fgsdhff.jpg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990600" y="1524000"/>
            <a:ext cx="3276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jhhuuy.jpg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4648200" y="1524000"/>
            <a:ext cx="3352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81000" y="1219200"/>
            <a:ext cx="8534400" cy="54102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29721">
            <a:off x="304800" y="5257800"/>
            <a:ext cx="762000" cy="12477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0" y="228600"/>
            <a:ext cx="533400" cy="6096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381000"/>
            <a:ext cx="533400" cy="6096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381000"/>
            <a:ext cx="533400" cy="6096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533400" cy="6096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457200"/>
            <a:ext cx="533400" cy="6096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228600"/>
            <a:ext cx="533400" cy="6096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5105400"/>
            <a:ext cx="762000" cy="1333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8800" y="1828800"/>
            <a:ext cx="50292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দেশের সকল নাগরিকের সব ধরনের কাজ করার অধিকার আছে।তাই আমরা কাজ করে জীবিকা নির্বাহ করি।</a:t>
            </a:r>
            <a:endParaRPr lang="en-US" sz="4800" b="1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3276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ইটের ভাটায় কাজ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3276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 শিক্ষকতা</a:t>
            </a:r>
            <a:endParaRPr lang="en-US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5943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সেলাই করা</a:t>
            </a:r>
            <a:endParaRPr lang="en-US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5867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ঝাড়ু দেয়া</a:t>
            </a:r>
            <a:endParaRPr lang="en-US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8000">
                <a:schemeClr val="accent3">
                  <a:lumMod val="60000"/>
                  <a:lumOff val="40000"/>
                  <a:alpha val="63000"/>
                </a:schemeClr>
              </a:gs>
              <a:gs pos="28000">
                <a:srgbClr val="FEE7F2"/>
              </a:gs>
              <a:gs pos="44000">
                <a:srgbClr val="FAC77D">
                  <a:alpha val="52000"/>
                </a:srgbClr>
              </a:gs>
              <a:gs pos="61000">
                <a:srgbClr val="FBA97D"/>
              </a:gs>
              <a:gs pos="100000">
                <a:srgbClr val="FBD49C">
                  <a:alpha val="0"/>
                </a:srgbClr>
              </a:gs>
              <a:gs pos="100000">
                <a:srgbClr val="FEE7F2"/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228600"/>
            <a:ext cx="50292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(৭)ধর্ম পালনের অধিকার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95400"/>
            <a:ext cx="32766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tty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962400"/>
            <a:ext cx="3048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dk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295400"/>
            <a:ext cx="3048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yy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3962400"/>
            <a:ext cx="3200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33400" y="1066800"/>
            <a:ext cx="8001000" cy="5562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410200"/>
            <a:ext cx="866775" cy="1247775"/>
          </a:xfrm>
          <a:prstGeom prst="rect">
            <a:avLst/>
          </a:prstGeom>
        </p:spPr>
      </p:pic>
      <p:pic>
        <p:nvPicPr>
          <p:cNvPr id="13" name="Picture 12" descr="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5410200"/>
            <a:ext cx="866775" cy="1247775"/>
          </a:xfrm>
          <a:prstGeom prst="rect">
            <a:avLst/>
          </a:prstGeom>
        </p:spPr>
      </p:pic>
      <p:pic>
        <p:nvPicPr>
          <p:cNvPr id="14" name="Picture 13" descr="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2971800"/>
            <a:ext cx="1276350" cy="13906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0" y="3276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3276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6088559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বৌদ্ধ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608855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খ্রিষ্টান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05800" y="228600"/>
            <a:ext cx="6096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458200" y="381000"/>
            <a:ext cx="6096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01000" y="381000"/>
            <a:ext cx="6096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" y="228600"/>
            <a:ext cx="6096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800" y="457200"/>
            <a:ext cx="6096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" y="304800"/>
            <a:ext cx="6096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057400" y="1600200"/>
            <a:ext cx="5257800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নিজ নিজ ধর্ম পালন করা প্রত্যেক নাগরিকের অধিকার।তাই সব ধর্মের নাগরিক স্বাধীনভাবে নিজ নিজ ধর্ম ও ধর্মীয় অনুষ্ঠান পালন করে থাকে।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64999">
                <a:srgbClr val="F0EBD5"/>
              </a:gs>
              <a:gs pos="68000">
                <a:srgbClr val="D1C39F">
                  <a:alpha val="76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228600"/>
            <a:ext cx="60960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(৮)ভাষা ও সংস্কৃতির অধিকার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hfs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733800"/>
            <a:ext cx="3124200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gfsd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219200" y="1371600"/>
            <a:ext cx="3352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fhjhj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733800"/>
            <a:ext cx="338137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uuu.jpg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4876800" y="1371600"/>
            <a:ext cx="31242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85800" y="1143000"/>
            <a:ext cx="7924800" cy="5410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0" y="0"/>
            <a:ext cx="838200" cy="685800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0" y="228600"/>
            <a:ext cx="838200" cy="685800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0" y="0"/>
            <a:ext cx="838200" cy="685800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04800" y="0"/>
            <a:ext cx="838200" cy="685800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620000" y="0"/>
            <a:ext cx="838200" cy="685800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077200" y="0"/>
            <a:ext cx="838200" cy="685800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696200" y="381000"/>
            <a:ext cx="838200" cy="685800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52800" y="5943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উৎসব পালন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1905000"/>
            <a:ext cx="4876800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নিজ মাতৃভাষায় কথা বলা,সংস্কৃতি চর্চা ও উৎসব অনুষ্ঠান পালন করা সকল নাগরিকের অধিকার।তাই আমরা এসব পালন করে থাকি।</a:t>
            </a:r>
            <a:endParaRPr lang="en-US" sz="4400" b="1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6" grpId="0"/>
      <p:bldP spid="16" grpId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8000">
                <a:schemeClr val="accent3">
                  <a:lumMod val="60000"/>
                  <a:lumOff val="40000"/>
                  <a:alpha val="63000"/>
                </a:schemeClr>
              </a:gs>
              <a:gs pos="28000">
                <a:srgbClr val="FEE7F2"/>
              </a:gs>
              <a:gs pos="44000">
                <a:srgbClr val="FAC77D">
                  <a:alpha val="52000"/>
                </a:srgbClr>
              </a:gs>
              <a:gs pos="61000">
                <a:srgbClr val="FBA97D"/>
              </a:gs>
              <a:gs pos="100000">
                <a:srgbClr val="FBD49C">
                  <a:alpha val="0"/>
                </a:srgbClr>
              </a:gs>
              <a:gs pos="100000">
                <a:srgbClr val="FEE7F2"/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228600"/>
            <a:ext cx="7162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(৯)আইনের চোখে সবার সমান অধিকার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fgsd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914400" y="1219200"/>
            <a:ext cx="3581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fhhj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886200"/>
            <a:ext cx="3581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wedfr.jpg"/>
          <p:cNvPicPr>
            <a:picLocks noChangeAspect="1"/>
          </p:cNvPicPr>
          <p:nvPr/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4800600" y="1219200"/>
            <a:ext cx="3505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djf.jpg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4800600" y="3886200"/>
            <a:ext cx="3581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09600" y="1066800"/>
            <a:ext cx="8077200" cy="55626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61501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আইন মেনে চলা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4400" y="228600"/>
            <a:ext cx="3810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86800" y="381000"/>
            <a:ext cx="3810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3810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381000"/>
            <a:ext cx="3810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2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6172200"/>
            <a:ext cx="476250" cy="476250"/>
          </a:xfrm>
          <a:prstGeom prst="rect">
            <a:avLst/>
          </a:prstGeom>
        </p:spPr>
      </p:pic>
      <p:pic>
        <p:nvPicPr>
          <p:cNvPr id="16" name="Picture 15" descr="2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800" y="6096000"/>
            <a:ext cx="476250" cy="4762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52600" y="2209800"/>
            <a:ext cx="5410200" cy="2800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আইনের চোখে সকল নাগরিক সমান।জাতি,ধর্ম,বর্ণ,ধনী,দরিদ্র,উঁচু,নিচু সব ক্ষেত্রে সবার সমান অধিকার আছে।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0" grpId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8000">
                <a:schemeClr val="accent3">
                  <a:lumMod val="60000"/>
                  <a:lumOff val="40000"/>
                  <a:alpha val="63000"/>
                </a:schemeClr>
              </a:gs>
              <a:gs pos="28000">
                <a:srgbClr val="FEE7F2"/>
              </a:gs>
              <a:gs pos="44000">
                <a:srgbClr val="FAC77D">
                  <a:alpha val="52000"/>
                </a:srgbClr>
              </a:gs>
              <a:gs pos="61000">
                <a:srgbClr val="FBA97D"/>
              </a:gs>
              <a:gs pos="100000">
                <a:srgbClr val="FBD49C">
                  <a:alpha val="0"/>
                </a:srgbClr>
              </a:gs>
              <a:gs pos="100000">
                <a:srgbClr val="FEE7F2"/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1752600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বই খোল</a:t>
            </a:r>
          </a:p>
          <a:p>
            <a:pPr algn="ctr"/>
            <a:r>
              <a:rPr lang="bn-BD" sz="7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পৃষ্ঠা ২০ ও ২১ নিরবে পড়।</a:t>
            </a:r>
            <a:endParaRPr lang="en-US" sz="7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96199" y="3886200"/>
            <a:ext cx="1800223" cy="2971800"/>
          </a:xfrm>
          <a:prstGeom prst="rect">
            <a:avLst/>
          </a:prstGeom>
        </p:spPr>
      </p:pic>
      <p:pic>
        <p:nvPicPr>
          <p:cNvPr id="5" name="Picture 4" descr="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3886200"/>
            <a:ext cx="205740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77200" y="228600"/>
            <a:ext cx="8382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3800" y="685800"/>
            <a:ext cx="8382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8382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81000"/>
            <a:ext cx="8382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33400"/>
            <a:ext cx="8382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0" y="381000"/>
            <a:ext cx="8382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685800"/>
            <a:ext cx="8382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96200" y="533400"/>
            <a:ext cx="8382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rosebu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105400"/>
            <a:ext cx="5562600" cy="457200"/>
          </a:xfrm>
          <a:prstGeom prst="rect">
            <a:avLst/>
          </a:prstGeom>
        </p:spPr>
      </p:pic>
      <p:pic>
        <p:nvPicPr>
          <p:cNvPr id="15" name="Picture 14" descr="rosebu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10200" y="3276600"/>
            <a:ext cx="4114800" cy="457200"/>
          </a:xfrm>
          <a:prstGeom prst="rect">
            <a:avLst/>
          </a:prstGeom>
        </p:spPr>
      </p:pic>
      <p:pic>
        <p:nvPicPr>
          <p:cNvPr id="16" name="Picture 15" descr="rosebu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81200" y="1371600"/>
            <a:ext cx="5638800" cy="457200"/>
          </a:xfrm>
          <a:prstGeom prst="rect">
            <a:avLst/>
          </a:prstGeom>
        </p:spPr>
      </p:pic>
      <p:pic>
        <p:nvPicPr>
          <p:cNvPr id="17" name="Picture 16" descr="rosebu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00" y="3238500"/>
            <a:ext cx="4191000" cy="4572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8000">
                <a:schemeClr val="accent3">
                  <a:lumMod val="60000"/>
                  <a:lumOff val="40000"/>
                  <a:alpha val="63000"/>
                </a:schemeClr>
              </a:gs>
              <a:gs pos="28000">
                <a:srgbClr val="FEE7F2"/>
              </a:gs>
              <a:gs pos="44000">
                <a:srgbClr val="FAC77D">
                  <a:alpha val="52000"/>
                </a:srgbClr>
              </a:gs>
              <a:gs pos="61000">
                <a:srgbClr val="FBA97D"/>
              </a:gs>
              <a:gs pos="100000">
                <a:srgbClr val="FBD49C">
                  <a:alpha val="0"/>
                </a:srgbClr>
              </a:gs>
              <a:gs pos="100000">
                <a:srgbClr val="FEE7F2"/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838200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28600"/>
            <a:ext cx="685800" cy="144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304800"/>
            <a:ext cx="152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57600" y="1752600"/>
            <a:ext cx="274320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1905000"/>
            <a:ext cx="274320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0" y="21336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শর্বানী দত্ত</a:t>
            </a: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লামাতাশী সরকারি প্রাথমিক বিদ্যালয়</a:t>
            </a: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বাহুবল,হবিগঞ্জ।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29600" y="2286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7600" y="6858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01000" y="3810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72400" y="5334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2286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1000" y="4572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5800" y="6096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4400" y="9144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flower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4314825"/>
            <a:ext cx="1905000" cy="2543175"/>
          </a:xfrm>
          <a:prstGeom prst="rect">
            <a:avLst/>
          </a:prstGeom>
        </p:spPr>
      </p:pic>
      <p:pic>
        <p:nvPicPr>
          <p:cNvPr id="21" name="Picture 20" descr="flower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4314825"/>
            <a:ext cx="2133600" cy="254317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4267200" y="5791200"/>
            <a:ext cx="274320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5943600"/>
            <a:ext cx="274320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8000">
                <a:schemeClr val="accent3">
                  <a:lumMod val="60000"/>
                  <a:lumOff val="40000"/>
                  <a:alpha val="63000"/>
                </a:schemeClr>
              </a:gs>
              <a:gs pos="28000">
                <a:srgbClr val="FEE7F2"/>
              </a:gs>
              <a:gs pos="44000">
                <a:srgbClr val="FAC77D">
                  <a:alpha val="52000"/>
                </a:srgbClr>
              </a:gs>
              <a:gs pos="61000">
                <a:srgbClr val="FBA97D"/>
              </a:gs>
              <a:gs pos="100000">
                <a:srgbClr val="FBD49C">
                  <a:alpha val="0"/>
                </a:srgbClr>
              </a:gs>
              <a:gs pos="100000">
                <a:srgbClr val="FEE7F2"/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228600"/>
            <a:ext cx="73152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 উত্তরের পাশে টিক চিহ্ন(     ) দাও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-Shape 3"/>
          <p:cNvSpPr/>
          <p:nvPr/>
        </p:nvSpPr>
        <p:spPr>
          <a:xfrm rot="19623499">
            <a:off x="5522285" y="427641"/>
            <a:ext cx="537830" cy="290997"/>
          </a:xfrm>
          <a:prstGeom prst="corner">
            <a:avLst>
              <a:gd name="adj1" fmla="val 37719"/>
              <a:gd name="adj2" fmla="val 47951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990601"/>
            <a:ext cx="7543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১)সাধারণ অর্থে নাগরিক বলতে কাদের বোঝায়?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ক)নারী খ)শিশু  গ)রাষ্ট্রের সদস্য ঘ)পুরুষ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২)নিচের কোনটি সামাজিক অধিকার?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ক)বেঁচে থাকা খ)আয় করা গ)ছুটি পাওয়া ঘ)নির্বাচিত হওয়া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৩)অধিকার কত প্রকার?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পাঁচ খ)সাত গ)তিন ঘ) চার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৪)শিক্ষার অধিকার কোন ধরনের অধিকার?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ক)সামাজিক খ)রাজনৈতিক গ)অর্থনৈতিকঘ)ব্যাক্তিগত</a:t>
            </a:r>
          </a:p>
          <a:p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-Shape 8"/>
          <p:cNvSpPr/>
          <p:nvPr/>
        </p:nvSpPr>
        <p:spPr>
          <a:xfrm rot="18611462">
            <a:off x="3063772" y="1601621"/>
            <a:ext cx="537830" cy="290997"/>
          </a:xfrm>
          <a:prstGeom prst="corner">
            <a:avLst>
              <a:gd name="adj1" fmla="val 37719"/>
              <a:gd name="adj2" fmla="val 4795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18611462">
            <a:off x="930171" y="2592221"/>
            <a:ext cx="537830" cy="290997"/>
          </a:xfrm>
          <a:prstGeom prst="corner">
            <a:avLst>
              <a:gd name="adj1" fmla="val 37719"/>
              <a:gd name="adj2" fmla="val 4795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8611462">
            <a:off x="3139972" y="4268619"/>
            <a:ext cx="537830" cy="290997"/>
          </a:xfrm>
          <a:prstGeom prst="corner">
            <a:avLst>
              <a:gd name="adj1" fmla="val 37719"/>
              <a:gd name="adj2" fmla="val 4795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8611462">
            <a:off x="853972" y="5411621"/>
            <a:ext cx="537830" cy="290997"/>
          </a:xfrm>
          <a:prstGeom prst="corner">
            <a:avLst>
              <a:gd name="adj1" fmla="val 37719"/>
              <a:gd name="adj2" fmla="val 4795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5562600"/>
            <a:ext cx="1104900" cy="12954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1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228600"/>
            <a:ext cx="3200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শুন্যস্থান পূরণ কর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057400"/>
            <a:ext cx="7696200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ক)নাগরিক রাষ্ট্রের               মেনে চলে।</a:t>
            </a:r>
          </a:p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খ)রাষ্ট্রের কাছে আমাদের সামাজিক,          </a:t>
            </a:r>
          </a:p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ও অর্থনৈতিক অধিকার আছে।</a:t>
            </a:r>
          </a:p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গ)কর্মের অধিকার               অধিকার।</a:t>
            </a:r>
          </a:p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ঘ)ধর্মের অধিকার                অধিকার।</a:t>
            </a:r>
          </a:p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ঙ)আইনের চোখে সবার             অধিকার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62400" y="2514600"/>
            <a:ext cx="1676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29400" y="3200400"/>
            <a:ext cx="1981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62400" y="4343400"/>
            <a:ext cx="17526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0" y="5029200"/>
            <a:ext cx="17526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00600" y="5715000"/>
            <a:ext cx="15240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14800" y="1981200"/>
            <a:ext cx="12954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endParaRPr lang="en-US" sz="40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2590800"/>
            <a:ext cx="22479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0" y="4495800"/>
            <a:ext cx="22479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3810000"/>
            <a:ext cx="22479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endParaRPr lang="en-US" sz="40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5181600"/>
            <a:ext cx="22479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endParaRPr lang="en-US" sz="40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29600" y="2286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382000" y="3810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924800" y="4572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077200" y="6096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8600" y="2286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4800" y="3810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3400" y="4572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9600" y="228600"/>
            <a:ext cx="685800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blue-butterfly-source_2n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685800" cy="2647950"/>
          </a:xfrm>
          <a:prstGeom prst="rect">
            <a:avLst/>
          </a:prstGeom>
        </p:spPr>
      </p:pic>
      <p:pic>
        <p:nvPicPr>
          <p:cNvPr id="36" name="Picture 35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5524500"/>
            <a:ext cx="762000" cy="1333500"/>
          </a:xfrm>
          <a:prstGeom prst="rect">
            <a:avLst/>
          </a:prstGeom>
        </p:spPr>
      </p:pic>
      <p:sp>
        <p:nvSpPr>
          <p:cNvPr id="37" name="Down Arrow 36"/>
          <p:cNvSpPr/>
          <p:nvPr/>
        </p:nvSpPr>
        <p:spPr>
          <a:xfrm>
            <a:off x="4267200" y="990600"/>
            <a:ext cx="484632" cy="97840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8561253">
            <a:off x="1532816" y="963645"/>
            <a:ext cx="14478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163292">
            <a:off x="6244592" y="893644"/>
            <a:ext cx="14478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/>
      <p:bldP spid="19" grpId="0"/>
      <p:bldP spid="22" grpId="0"/>
      <p:bldP spid="23" grpId="0"/>
      <p:bldP spid="24" grpId="0"/>
      <p:bldP spid="37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1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8849976">
            <a:off x="85423" y="943642"/>
            <a:ext cx="125665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endParaRPr lang="en-US" sz="4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8600"/>
            <a:ext cx="65532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অধিকার গুলো বর্ণনা কর</a:t>
            </a:r>
            <a:endParaRPr lang="en-US" sz="4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743288">
            <a:off x="7801569" y="943322"/>
            <a:ext cx="125665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1766316" y="1129284"/>
            <a:ext cx="60960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828800"/>
            <a:ext cx="2667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ক-দল</a:t>
            </a:r>
            <a:endParaRPr lang="en-US" sz="4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19400"/>
            <a:ext cx="1748852" cy="166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dfgs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648200"/>
            <a:ext cx="1752600" cy="1721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fd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710855"/>
            <a:ext cx="1828799" cy="1718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019800" y="1905000"/>
            <a:ext cx="2667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খ-দল</a:t>
            </a:r>
            <a:endParaRPr lang="en-US" sz="4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dfff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724400"/>
            <a:ext cx="2005445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blue-butterfly-source_2nz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657600"/>
            <a:ext cx="685800" cy="3200400"/>
          </a:xfrm>
          <a:prstGeom prst="rect">
            <a:avLst/>
          </a:prstGeom>
        </p:spPr>
      </p:pic>
      <p:pic>
        <p:nvPicPr>
          <p:cNvPr id="24" name="Picture 23" descr="blue-butterfly-source_2nz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143000"/>
            <a:ext cx="609600" cy="2647950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5400000">
            <a:off x="6719316" y="1129284"/>
            <a:ext cx="60960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hgf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971800"/>
            <a:ext cx="19812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 descr="gfhjhj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4648200"/>
            <a:ext cx="1593273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7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1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228600"/>
            <a:ext cx="4191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দাও</a:t>
            </a:r>
            <a:endParaRPr lang="en-US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438400"/>
            <a:ext cx="6248400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bn-BD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নাগরিক কারা?</a:t>
            </a:r>
          </a:p>
          <a:p>
            <a:r>
              <a:rPr lang="bn-BD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bn-BD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নাগরিক অধিকার কাকে বলে?</a:t>
            </a:r>
          </a:p>
          <a:p>
            <a:r>
              <a:rPr lang="bn-BD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৩)</a:t>
            </a:r>
            <a:r>
              <a:rPr lang="bn-BD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নাগরিকের সামাজিক অধিকার গুলো গুরুত্বপূর্ণ কেন?</a:t>
            </a:r>
            <a:endParaRPr lang="en-US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4096512" y="1389888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53400" y="228600"/>
            <a:ext cx="762000" cy="6858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3800" y="685800"/>
            <a:ext cx="762000" cy="6858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01000" y="304800"/>
            <a:ext cx="762000" cy="6858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0" y="457200"/>
            <a:ext cx="762000" cy="6858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228600"/>
            <a:ext cx="762000" cy="6858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381000"/>
            <a:ext cx="762000" cy="6858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533400"/>
            <a:ext cx="762000" cy="6858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685800"/>
            <a:ext cx="762000" cy="6858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5425"/>
            <a:ext cx="866775" cy="1552575"/>
          </a:xfrm>
          <a:prstGeom prst="rect">
            <a:avLst/>
          </a:prstGeom>
        </p:spPr>
      </p:pic>
      <p:pic>
        <p:nvPicPr>
          <p:cNvPr id="16" name="Picture 15" descr="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5479">
            <a:off x="305719" y="5362443"/>
            <a:ext cx="866775" cy="1666300"/>
          </a:xfrm>
          <a:prstGeom prst="rect">
            <a:avLst/>
          </a:prstGeom>
        </p:spPr>
      </p:pic>
      <p:pic>
        <p:nvPicPr>
          <p:cNvPr id="17" name="Picture 16" descr="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5" y="5305425"/>
            <a:ext cx="866775" cy="1552575"/>
          </a:xfrm>
          <a:prstGeom prst="rect">
            <a:avLst/>
          </a:prstGeom>
        </p:spPr>
      </p:pic>
      <p:pic>
        <p:nvPicPr>
          <p:cNvPr id="18" name="Picture 17" descr="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1264">
            <a:off x="7913031" y="5362345"/>
            <a:ext cx="866775" cy="1666300"/>
          </a:xfrm>
          <a:prstGeom prst="rect">
            <a:avLst/>
          </a:prstGeom>
        </p:spPr>
      </p:pic>
      <p:pic>
        <p:nvPicPr>
          <p:cNvPr id="19" name="Picture 18" descr="blue-butterfly-source_2nz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219200"/>
            <a:ext cx="685800" cy="3962400"/>
          </a:xfrm>
          <a:prstGeom prst="rect">
            <a:avLst/>
          </a:prstGeom>
        </p:spPr>
      </p:pic>
      <p:pic>
        <p:nvPicPr>
          <p:cNvPr id="20" name="Picture 19" descr="blue-butterfly-source_2nz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685800" cy="3962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8912712">
            <a:off x="1487356" y="1223243"/>
            <a:ext cx="1219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নিজে</a:t>
            </a:r>
            <a:endParaRPr lang="en-US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3377291">
            <a:off x="6551366" y="1236600"/>
            <a:ext cx="1219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endParaRPr lang="en-US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mingpurpleflower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2895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1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228600"/>
            <a:ext cx="33528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5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</a:t>
            </a:r>
            <a:endParaRPr lang="en-US" sz="5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95800" y="1447800"/>
            <a:ext cx="484632" cy="6858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6629400" cy="41549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চতুর্থ</a:t>
            </a:r>
          </a:p>
          <a:p>
            <a:pPr algn="ctr"/>
            <a:r>
              <a:rPr lang="bn-BD" sz="4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পাঠ-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চতুর্থ অধ্যায়</a:t>
            </a: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(নাগরিকের অধিকার)</a:t>
            </a:r>
          </a:p>
          <a:p>
            <a:pPr algn="ctr"/>
            <a:r>
              <a:rPr lang="bn-BD" sz="4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পাঠ্যাংশ-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ভাবে----সমান অধিকার আছে।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305800" y="0"/>
            <a:ext cx="838200" cy="838200"/>
          </a:xfrm>
          <a:prstGeom prst="star5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077200" y="228600"/>
            <a:ext cx="838200" cy="838200"/>
          </a:xfrm>
          <a:prstGeom prst="star5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848600" y="457200"/>
            <a:ext cx="838200" cy="838200"/>
          </a:xfrm>
          <a:prstGeom prst="star5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620000" y="685800"/>
            <a:ext cx="838200" cy="838200"/>
          </a:xfrm>
          <a:prstGeom prst="star5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0" y="0"/>
            <a:ext cx="838200" cy="838200"/>
          </a:xfrm>
          <a:prstGeom prst="star5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28600" y="228600"/>
            <a:ext cx="838200" cy="838200"/>
          </a:xfrm>
          <a:prstGeom prst="star5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81000" y="381000"/>
            <a:ext cx="838200" cy="838200"/>
          </a:xfrm>
          <a:prstGeom prst="star5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33400" y="533400"/>
            <a:ext cx="838200" cy="838200"/>
          </a:xfrm>
          <a:prstGeom prst="star5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unflower_siste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334000"/>
            <a:ext cx="1428750" cy="1524000"/>
          </a:xfrm>
          <a:prstGeom prst="rect">
            <a:avLst/>
          </a:prstGeom>
        </p:spPr>
      </p:pic>
      <p:pic>
        <p:nvPicPr>
          <p:cNvPr id="19" name="Picture 18" descr="sunflower_siste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0"/>
            <a:ext cx="1428750" cy="1524000"/>
          </a:xfrm>
          <a:prstGeom prst="rect">
            <a:avLst/>
          </a:prstGeom>
        </p:spPr>
      </p:pic>
      <p:pic>
        <p:nvPicPr>
          <p:cNvPr id="20" name="Picture 19" descr="red-butterfly-source_hw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0"/>
            <a:ext cx="638175" cy="1905000"/>
          </a:xfrm>
          <a:prstGeom prst="rect">
            <a:avLst/>
          </a:prstGeom>
        </p:spPr>
      </p:pic>
      <p:pic>
        <p:nvPicPr>
          <p:cNvPr id="21" name="Picture 20" descr="red-butterfly-source_hw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4495800"/>
            <a:ext cx="638175" cy="2362200"/>
          </a:xfrm>
          <a:prstGeom prst="rect">
            <a:avLst/>
          </a:prstGeom>
        </p:spPr>
      </p:pic>
      <p:pic>
        <p:nvPicPr>
          <p:cNvPr id="22" name="Picture 21" descr="2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257800"/>
            <a:ext cx="476250" cy="476250"/>
          </a:xfrm>
          <a:prstGeom prst="rect">
            <a:avLst/>
          </a:prstGeom>
        </p:spPr>
      </p:pic>
      <p:pic>
        <p:nvPicPr>
          <p:cNvPr id="23" name="Picture 22" descr="2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5334000"/>
            <a:ext cx="476250" cy="4762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1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304800"/>
            <a:ext cx="60198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যা শিখবে</a:t>
            </a:r>
            <a:endParaRPr lang="en-US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905000"/>
            <a:ext cx="7086600" cy="39087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 টুকু মনোযোগ সহকারে শুনবে।</a:t>
            </a:r>
          </a:p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নাগরিক বলতে কি বোঝায় ও নাগরিকের অধিকার গুলো বলতে ও লিখতে পারবে।</a:t>
            </a:r>
          </a:p>
          <a:p>
            <a:r>
              <a:rPr lang="bn-BD" sz="4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৩)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নাগরিকের অধিকারের প্রকারভেদ বলতে ও লিখতে পারবে।</a:t>
            </a:r>
          </a:p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৪)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অধিকার গুলো লিখতে পারবে।</a:t>
            </a:r>
            <a:endParaRPr lang="en-US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91000" y="1219200"/>
            <a:ext cx="484632" cy="533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5" y="5486400"/>
            <a:ext cx="1190625" cy="1190625"/>
          </a:xfrm>
          <a:prstGeom prst="rect">
            <a:avLst/>
          </a:prstGeom>
        </p:spPr>
      </p:pic>
      <p:pic>
        <p:nvPicPr>
          <p:cNvPr id="7" name="Picture 6" descr="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5667375"/>
            <a:ext cx="1247775" cy="1190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05800" y="228600"/>
            <a:ext cx="6096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53400" y="304800"/>
            <a:ext cx="6096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228600"/>
            <a:ext cx="6096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81000"/>
            <a:ext cx="6096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533400"/>
            <a:ext cx="6096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" y="685800"/>
            <a:ext cx="6096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838200"/>
            <a:ext cx="6096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24800" y="609600"/>
            <a:ext cx="6096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01000" y="457200"/>
            <a:ext cx="6096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96200" y="762000"/>
            <a:ext cx="6096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blue-butterfly-source_2nz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828800"/>
            <a:ext cx="609600" cy="3657600"/>
          </a:xfrm>
          <a:prstGeom prst="rect">
            <a:avLst/>
          </a:prstGeom>
        </p:spPr>
      </p:pic>
      <p:pic>
        <p:nvPicPr>
          <p:cNvPr id="19" name="Picture 18" descr="blue-butterfly-source_2nz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81200"/>
            <a:ext cx="609600" cy="36576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8000">
                <a:schemeClr val="accent3">
                  <a:lumMod val="60000"/>
                  <a:lumOff val="40000"/>
                  <a:alpha val="63000"/>
                </a:schemeClr>
              </a:gs>
              <a:gs pos="28000">
                <a:srgbClr val="FEE7F2"/>
              </a:gs>
              <a:gs pos="44000">
                <a:srgbClr val="FAC77D">
                  <a:alpha val="52000"/>
                </a:srgbClr>
              </a:gs>
              <a:gs pos="61000">
                <a:srgbClr val="FBA97D"/>
              </a:gs>
              <a:gs pos="100000">
                <a:srgbClr val="FBD49C">
                  <a:alpha val="0"/>
                </a:srgbClr>
              </a:gs>
              <a:gs pos="100000">
                <a:srgbClr val="FEE7F2"/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66800" y="1066800"/>
            <a:ext cx="6400800" cy="4038600"/>
            <a:chOff x="1143000" y="1219200"/>
            <a:chExt cx="6400800" cy="4038600"/>
          </a:xfrm>
        </p:grpSpPr>
        <p:sp>
          <p:nvSpPr>
            <p:cNvPr id="4" name="Oval Callout 3"/>
            <p:cNvSpPr/>
            <p:nvPr/>
          </p:nvSpPr>
          <p:spPr>
            <a:xfrm>
              <a:off x="1143000" y="1219200"/>
              <a:ext cx="6400800" cy="4038600"/>
            </a:xfrm>
            <a:prstGeom prst="wedgeEllipseCallout">
              <a:avLst>
                <a:gd name="adj1" fmla="val -57696"/>
                <a:gd name="adj2" fmla="val 73225"/>
              </a:avLst>
            </a:prstGeom>
            <a:solidFill>
              <a:srgbClr val="92D05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6600" y="2057400"/>
              <a:ext cx="3352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আবেগ সৃস্টি</a:t>
              </a:r>
            </a:p>
            <a:p>
              <a:pPr algn="ctr"/>
              <a:r>
                <a:rPr lang="bn-BD" sz="5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ছবির মাধ্যমে</a:t>
              </a:r>
              <a:endPara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tumblr_mhtld896OD1rekarfo1_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1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  <a:gs pos="62000">
                <a:schemeClr val="accent3">
                  <a:lumMod val="60000"/>
                  <a:lumOff val="40000"/>
                  <a:alpha val="46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228600"/>
            <a:ext cx="38862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 আমরা পড়ব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2667000" cy="1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fff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752600"/>
            <a:ext cx="2286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fgs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886200"/>
            <a:ext cx="2743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ef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3886200"/>
            <a:ext cx="2409825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fgghh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752600"/>
            <a:ext cx="2286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gfhjhj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3886200"/>
            <a:ext cx="2224088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33400" y="1447800"/>
            <a:ext cx="8305800" cy="51816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267200" y="990600"/>
            <a:ext cx="484632" cy="6096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95600" y="59436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নাগরিকের অধিকার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28600"/>
            <a:ext cx="4572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77200" y="381000"/>
            <a:ext cx="4572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72400" y="533400"/>
            <a:ext cx="4572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7600" y="762000"/>
            <a:ext cx="4572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86600" y="990600"/>
            <a:ext cx="4572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228600"/>
            <a:ext cx="4572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381000"/>
            <a:ext cx="4572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609600"/>
            <a:ext cx="4572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8200" y="762000"/>
            <a:ext cx="4572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90600" y="1066800"/>
            <a:ext cx="4572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1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10225"/>
            <a:ext cx="762000" cy="1247775"/>
          </a:xfrm>
          <a:prstGeom prst="rect">
            <a:avLst/>
          </a:prstGeom>
        </p:spPr>
      </p:pic>
      <p:pic>
        <p:nvPicPr>
          <p:cNvPr id="25" name="Picture 24" descr="1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077200" y="5610225"/>
            <a:ext cx="1066800" cy="12477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8000">
                <a:schemeClr val="accent3">
                  <a:lumMod val="60000"/>
                  <a:lumOff val="40000"/>
                  <a:alpha val="63000"/>
                </a:schemeClr>
              </a:gs>
              <a:gs pos="28000">
                <a:srgbClr val="FEE7F2"/>
              </a:gs>
              <a:gs pos="44000">
                <a:srgbClr val="FAC77D">
                  <a:alpha val="52000"/>
                </a:srgbClr>
              </a:gs>
              <a:gs pos="61000">
                <a:srgbClr val="FBA97D"/>
              </a:gs>
              <a:gs pos="100000">
                <a:srgbClr val="FBD49C">
                  <a:alpha val="0"/>
                </a:srgbClr>
              </a:gs>
              <a:gs pos="100000">
                <a:srgbClr val="FEE7F2"/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9600" y="5943600"/>
            <a:ext cx="685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58200" y="6019800"/>
            <a:ext cx="685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[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62200"/>
            <a:ext cx="3886200" cy="3505200"/>
          </a:xfrm>
          <a:prstGeom prst="round2Same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গরিক বলতে বুঝি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nt-Up Arrow 10"/>
          <p:cNvSpPr/>
          <p:nvPr/>
        </p:nvSpPr>
        <p:spPr>
          <a:xfrm flipV="1">
            <a:off x="6019800" y="838200"/>
            <a:ext cx="914400" cy="1752600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2895600"/>
            <a:ext cx="3962400" cy="3231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১)রাষ্ট্রের সদস্য।</a:t>
            </a:r>
          </a:p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২)রাষ্ট্রে স্থায়ীভাবে বসবাস।</a:t>
            </a:r>
          </a:p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৩)রাষ্ট্রের দায়িত্ব পালন।</a:t>
            </a:r>
          </a:p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৪)জন্মগ্রহন করা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408904">
            <a:off x="4257092" y="2860783"/>
            <a:ext cx="4727284" cy="2971800"/>
          </a:xfrm>
          <a:prstGeom prst="cloudCallout">
            <a:avLst>
              <a:gd name="adj1" fmla="val -93137"/>
              <a:gd name="adj2" fmla="val 51555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00600" y="32766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আমরা সবাই বাংলাদেশে বসবাস করি।আমরা বাংলাদেশের নাগরিক।</a:t>
            </a:r>
            <a:endParaRPr lang="en-US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52600" y="1371600"/>
            <a:ext cx="4419600" cy="158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66800" y="533400"/>
            <a:ext cx="685800" cy="1066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19200" y="685800"/>
            <a:ext cx="685800" cy="1066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2 25"/>
          <p:cNvSpPr/>
          <p:nvPr/>
        </p:nvSpPr>
        <p:spPr>
          <a:xfrm>
            <a:off x="1524000" y="1219200"/>
            <a:ext cx="381000" cy="304800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2" grpId="1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8000">
                <a:schemeClr val="accent3">
                  <a:lumMod val="60000"/>
                  <a:lumOff val="40000"/>
                  <a:alpha val="63000"/>
                </a:schemeClr>
              </a:gs>
              <a:gs pos="28000">
                <a:srgbClr val="FEE7F2"/>
              </a:gs>
              <a:gs pos="44000">
                <a:srgbClr val="FAC77D">
                  <a:alpha val="52000"/>
                </a:srgbClr>
              </a:gs>
              <a:gs pos="61000">
                <a:srgbClr val="FBA97D"/>
              </a:gs>
              <a:gs pos="100000">
                <a:srgbClr val="FBD49C">
                  <a:alpha val="0"/>
                </a:srgbClr>
              </a:gs>
              <a:gs pos="100000">
                <a:srgbClr val="FEE7F2"/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3048000" y="2743200"/>
            <a:ext cx="2133600" cy="1447800"/>
            <a:chOff x="3048000" y="2743200"/>
            <a:chExt cx="2133600" cy="1447800"/>
          </a:xfrm>
        </p:grpSpPr>
        <p:sp>
          <p:nvSpPr>
            <p:cNvPr id="12" name="TextBox 11"/>
            <p:cNvSpPr txBox="1"/>
            <p:nvPr/>
          </p:nvSpPr>
          <p:spPr>
            <a:xfrm>
              <a:off x="3200400" y="2971800"/>
              <a:ext cx="1828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অ</a:t>
              </a:r>
              <a:r>
                <a:rPr lang="bn-BD" sz="44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ধিকার</a:t>
              </a:r>
              <a:endParaRPr lang="en-US" sz="4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048000" y="2743200"/>
              <a:ext cx="2133600" cy="144780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2000" y="4495800"/>
            <a:ext cx="2514600" cy="2133600"/>
            <a:chOff x="762000" y="4495800"/>
            <a:chExt cx="2514600" cy="2133600"/>
          </a:xfrm>
        </p:grpSpPr>
        <p:sp>
          <p:nvSpPr>
            <p:cNvPr id="14" name="Oval 13"/>
            <p:cNvSpPr/>
            <p:nvPr/>
          </p:nvSpPr>
          <p:spPr>
            <a:xfrm>
              <a:off x="762000" y="4495800"/>
              <a:ext cx="2438400" cy="2133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6800" y="4953000"/>
              <a:ext cx="2209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চি</a:t>
              </a:r>
              <a:r>
                <a:rPr lang="bn-BD" sz="48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কিৎসা</a:t>
              </a:r>
              <a:endParaRPr lang="en-US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 rot="12171410">
            <a:off x="2272833" y="2668395"/>
            <a:ext cx="865483" cy="844240"/>
          </a:xfrm>
          <a:prstGeom prst="rightArrow">
            <a:avLst>
              <a:gd name="adj1" fmla="val 50000"/>
              <a:gd name="adj2" fmla="val 56787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0" y="1524000"/>
            <a:ext cx="2362200" cy="2133600"/>
            <a:chOff x="304800" y="1219200"/>
            <a:chExt cx="2362200" cy="2133600"/>
          </a:xfrm>
        </p:grpSpPr>
        <p:sp>
          <p:nvSpPr>
            <p:cNvPr id="16" name="Oval 15"/>
            <p:cNvSpPr/>
            <p:nvPr/>
          </p:nvSpPr>
          <p:spPr>
            <a:xfrm>
              <a:off x="304800" y="1219200"/>
              <a:ext cx="2362200" cy="2133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0" y="1752600"/>
              <a:ext cx="1447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খা</a:t>
              </a:r>
              <a:r>
                <a:rPr lang="bn-BD" sz="48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দ্য</a:t>
              </a:r>
              <a:endParaRPr lang="en-US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14800" y="4876800"/>
            <a:ext cx="2514600" cy="1981200"/>
            <a:chOff x="4648200" y="4724400"/>
            <a:chExt cx="2514600" cy="2133600"/>
          </a:xfrm>
        </p:grpSpPr>
        <p:sp>
          <p:nvSpPr>
            <p:cNvPr id="20" name="Oval 19"/>
            <p:cNvSpPr/>
            <p:nvPr/>
          </p:nvSpPr>
          <p:spPr>
            <a:xfrm>
              <a:off x="4648200" y="4724400"/>
              <a:ext cx="2438400" cy="2133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57800" y="5181600"/>
              <a:ext cx="1905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শি</a:t>
              </a:r>
              <a:r>
                <a:rPr lang="bn-BD" sz="48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ক্ষা</a:t>
              </a:r>
              <a:endParaRPr lang="en-US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 rot="3843160">
            <a:off x="4482008" y="4110201"/>
            <a:ext cx="856818" cy="844240"/>
          </a:xfrm>
          <a:prstGeom prst="rightArrow">
            <a:avLst>
              <a:gd name="adj1" fmla="val 50000"/>
              <a:gd name="adj2" fmla="val 56787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048000" y="0"/>
            <a:ext cx="2362200" cy="2133600"/>
            <a:chOff x="3048000" y="0"/>
            <a:chExt cx="2362200" cy="2133600"/>
          </a:xfrm>
        </p:grpSpPr>
        <p:sp>
          <p:nvSpPr>
            <p:cNvPr id="25" name="Oval 24"/>
            <p:cNvSpPr/>
            <p:nvPr/>
          </p:nvSpPr>
          <p:spPr>
            <a:xfrm>
              <a:off x="3048000" y="0"/>
              <a:ext cx="2362200" cy="2133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57600" y="457200"/>
              <a:ext cx="1447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bn-BD" sz="48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স্ত্র</a:t>
              </a:r>
              <a:endParaRPr lang="en-US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9800" y="2057400"/>
            <a:ext cx="2438400" cy="2209800"/>
            <a:chOff x="6096000" y="2057400"/>
            <a:chExt cx="2362200" cy="2133600"/>
          </a:xfrm>
        </p:grpSpPr>
        <p:sp>
          <p:nvSpPr>
            <p:cNvPr id="24" name="Oval 23"/>
            <p:cNvSpPr/>
            <p:nvPr/>
          </p:nvSpPr>
          <p:spPr>
            <a:xfrm>
              <a:off x="6096000" y="2057400"/>
              <a:ext cx="2362200" cy="2133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2590800"/>
              <a:ext cx="205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bn-BD" sz="4800" b="1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সস্থান</a:t>
              </a:r>
              <a:endParaRPr lang="en-US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Right Arrow 27"/>
          <p:cNvSpPr/>
          <p:nvPr/>
        </p:nvSpPr>
        <p:spPr>
          <a:xfrm rot="7548252">
            <a:off x="2651258" y="4012782"/>
            <a:ext cx="955335" cy="844240"/>
          </a:xfrm>
          <a:prstGeom prst="rightArrow">
            <a:avLst>
              <a:gd name="adj1" fmla="val 50000"/>
              <a:gd name="adj2" fmla="val 56787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6200000">
            <a:off x="3813019" y="1978181"/>
            <a:ext cx="838202" cy="844240"/>
          </a:xfrm>
          <a:prstGeom prst="rightArrow">
            <a:avLst>
              <a:gd name="adj1" fmla="val 50000"/>
              <a:gd name="adj2" fmla="val 56787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181600" y="2971800"/>
            <a:ext cx="914400" cy="844240"/>
          </a:xfrm>
          <a:prstGeom prst="rightArrow">
            <a:avLst>
              <a:gd name="adj1" fmla="val 50000"/>
              <a:gd name="adj2" fmla="val 56787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hdf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2362200" cy="2133600"/>
          </a:xfrm>
          <a:prstGeom prst="ellipse">
            <a:avLst/>
          </a:prstGeom>
        </p:spPr>
      </p:pic>
      <p:pic>
        <p:nvPicPr>
          <p:cNvPr id="40" name="Picture 39" descr="fk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"/>
            <a:ext cx="2362200" cy="2133600"/>
          </a:xfrm>
          <a:prstGeom prst="ellipse">
            <a:avLst/>
          </a:prstGeom>
        </p:spPr>
      </p:pic>
      <p:pic>
        <p:nvPicPr>
          <p:cNvPr id="41" name="Picture 40" descr="rty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057400"/>
            <a:ext cx="2438399" cy="2209800"/>
          </a:xfrm>
          <a:prstGeom prst="ellipse">
            <a:avLst/>
          </a:prstGeom>
        </p:spPr>
      </p:pic>
      <p:pic>
        <p:nvPicPr>
          <p:cNvPr id="42" name="Picture 41" descr="KL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876801"/>
            <a:ext cx="2438400" cy="1981200"/>
          </a:xfrm>
          <a:prstGeom prst="ellipse">
            <a:avLst/>
          </a:prstGeom>
        </p:spPr>
      </p:pic>
      <p:pic>
        <p:nvPicPr>
          <p:cNvPr id="43" name="Picture 42" descr="sd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495800"/>
            <a:ext cx="2438400" cy="2105025"/>
          </a:xfrm>
          <a:prstGeom prst="ellipse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8000">
                <a:schemeClr val="accent3">
                  <a:lumMod val="60000"/>
                  <a:lumOff val="40000"/>
                  <a:alpha val="63000"/>
                </a:schemeClr>
              </a:gs>
              <a:gs pos="28000">
                <a:srgbClr val="FEE7F2"/>
              </a:gs>
              <a:gs pos="44000">
                <a:srgbClr val="FAC77D">
                  <a:alpha val="52000"/>
                </a:srgbClr>
              </a:gs>
              <a:gs pos="61000">
                <a:srgbClr val="FBA97D"/>
              </a:gs>
              <a:gs pos="100000">
                <a:srgbClr val="FBD49C">
                  <a:alpha val="0"/>
                </a:srgbClr>
              </a:gs>
              <a:gs pos="100000">
                <a:srgbClr val="FEE7F2"/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24800" y="228600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96200" y="381000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0" y="533400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228600"/>
            <a:ext cx="518160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নাগরিক হিসেবে আমাদের অধিকার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67200" y="1676400"/>
            <a:ext cx="484632" cy="1371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3124200"/>
            <a:ext cx="800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33400" y="3124200"/>
            <a:ext cx="484632" cy="13716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305800" y="3124200"/>
            <a:ext cx="484632" cy="13716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267200" y="3124200"/>
            <a:ext cx="484632" cy="13716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0"/>
            <a:ext cx="22098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28600" y="4572000"/>
            <a:ext cx="18288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</a:p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4495800"/>
            <a:ext cx="20574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</a:p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4495800"/>
            <a:ext cx="19812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</a:p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uuy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495800"/>
            <a:ext cx="2209799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dfgt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1" y="4419600"/>
            <a:ext cx="2285999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28600" y="228600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1000" y="685800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9600" y="381000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491</Words>
  <Application>Microsoft Office PowerPoint</Application>
  <PresentationFormat>On-screen Show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ac</cp:lastModifiedBy>
  <cp:revision>297</cp:revision>
  <dcterms:created xsi:type="dcterms:W3CDTF">2013-08-01T03:58:38Z</dcterms:created>
  <dcterms:modified xsi:type="dcterms:W3CDTF">2013-08-06T05:20:17Z</dcterms:modified>
</cp:coreProperties>
</file>