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78" r:id="rId6"/>
    <p:sldId id="259" r:id="rId7"/>
    <p:sldId id="261" r:id="rId8"/>
    <p:sldId id="281" r:id="rId9"/>
    <p:sldId id="260" r:id="rId10"/>
    <p:sldId id="270" r:id="rId11"/>
    <p:sldId id="262" r:id="rId12"/>
    <p:sldId id="263" r:id="rId13"/>
    <p:sldId id="264" r:id="rId14"/>
    <p:sldId id="267" r:id="rId15"/>
    <p:sldId id="268" r:id="rId16"/>
    <p:sldId id="271" r:id="rId17"/>
    <p:sldId id="272" r:id="rId18"/>
    <p:sldId id="275" r:id="rId19"/>
    <p:sldId id="273" r:id="rId20"/>
    <p:sldId id="274" r:id="rId21"/>
    <p:sldId id="276" r:id="rId22"/>
    <p:sldId id="277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  <a:srgbClr val="B28E4E"/>
    <a:srgbClr val="BEA06A"/>
    <a:srgbClr val="CE9AC4"/>
    <a:srgbClr val="DEF7C5"/>
    <a:srgbClr val="FFCCFF"/>
    <a:srgbClr val="D60093"/>
    <a:srgbClr val="FF66FF"/>
    <a:srgbClr val="993366"/>
    <a:srgbClr val="B96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911" autoAdjust="0"/>
  </p:normalViewPr>
  <p:slideViewPr>
    <p:cSldViewPr>
      <p:cViewPr>
        <p:scale>
          <a:sx n="42" d="100"/>
          <a:sy n="42" d="100"/>
        </p:scale>
        <p:origin x="-900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5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8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16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3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0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6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70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2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0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5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8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78EB1-28AD-4864-8F47-C64237EB3FD6}" type="datetimeFigureOut">
              <a:rPr lang="en-US" smtClean="0"/>
              <a:t>8/5/2013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9AD4-F8FB-4EE1-A042-DA097AFA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0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71800" y="2590800"/>
            <a:ext cx="47244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Top">
              <a:avLst/>
            </a:prstTxWarp>
          </a:bodyPr>
          <a:lstStyle/>
          <a:p>
            <a:pPr algn="ctr"/>
            <a:r>
              <a:rPr lang="bn-BD" sz="6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শুভেচ্ছা </a:t>
            </a:r>
            <a:endParaRPr lang="en-US" sz="6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5" name="Flowchart: Multidocument 4"/>
          <p:cNvSpPr/>
          <p:nvPr/>
        </p:nvSpPr>
        <p:spPr>
          <a:xfrm>
            <a:off x="195943" y="201384"/>
            <a:ext cx="642257" cy="6324600"/>
          </a:xfrm>
          <a:prstGeom prst="flowChartMultidocument">
            <a:avLst/>
          </a:prstGeom>
          <a:solidFill>
            <a:srgbClr val="EDEB9F"/>
          </a:solidFill>
          <a:ln w="38100">
            <a:solidFill>
              <a:srgbClr val="D6D636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rizontal Scroll 6"/>
          <p:cNvSpPr/>
          <p:nvPr/>
        </p:nvSpPr>
        <p:spPr>
          <a:xfrm>
            <a:off x="1371600" y="838200"/>
            <a:ext cx="7772400" cy="487680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শিমুল রানী দাস</a:t>
            </a:r>
          </a:p>
          <a:p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ওছখালী আলিয়া মডেল সরকারী প্রাথমিক  বিদ্যালয় </a:t>
            </a:r>
          </a:p>
          <a:p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হাতিয়া , নোয়াখালী । 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n 3"/>
          <p:cNvSpPr/>
          <p:nvPr/>
        </p:nvSpPr>
        <p:spPr>
          <a:xfrm>
            <a:off x="7162800" y="4953000"/>
            <a:ext cx="1524000" cy="1447800"/>
          </a:xfrm>
          <a:prstGeom prst="su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2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Vertical Scroll 3"/>
          <p:cNvSpPr/>
          <p:nvPr/>
        </p:nvSpPr>
        <p:spPr>
          <a:xfrm>
            <a:off x="1447800" y="990600"/>
            <a:ext cx="7696200" cy="5181600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চতুর্থ , বিষয় – গণিত </a:t>
            </a:r>
          </a:p>
          <a:p>
            <a:r>
              <a:rPr lang="bn-BD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 – গুণনীয়ক  ও  গুণিতক </a:t>
            </a:r>
          </a:p>
          <a:p>
            <a:r>
              <a:rPr lang="bn-BD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 – গুণনীয়ক </a:t>
            </a:r>
          </a:p>
          <a:p>
            <a:r>
              <a:rPr lang="bn-BD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– ৪০ মিনিট । 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Multidocument 4"/>
          <p:cNvSpPr/>
          <p:nvPr/>
        </p:nvSpPr>
        <p:spPr>
          <a:xfrm>
            <a:off x="283029" y="538843"/>
            <a:ext cx="609600" cy="6172200"/>
          </a:xfrm>
          <a:prstGeom prst="flowChartMultidocument">
            <a:avLst/>
          </a:prstGeom>
          <a:solidFill>
            <a:srgbClr val="F0EFB3"/>
          </a:solidFill>
          <a:ln w="38100">
            <a:solidFill>
              <a:srgbClr val="D6D636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6553200" y="5029200"/>
            <a:ext cx="2362200" cy="1567543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3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/>
          <a:p>
            <a:r>
              <a:rPr lang="bn-BD" dirty="0" smtClean="0"/>
              <a:t> ‌ুউউ</a:t>
            </a:r>
            <a:endParaRPr lang="en-US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178904" y="152400"/>
            <a:ext cx="583096" cy="6477000"/>
          </a:xfrm>
          <a:prstGeom prst="flowChartMultidocument">
            <a:avLst/>
          </a:prstGeom>
          <a:solidFill>
            <a:srgbClr val="EDEB9F"/>
          </a:solidFill>
          <a:ln w="28575">
            <a:solidFill>
              <a:srgbClr val="D6D636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orizontal Scroll 3"/>
          <p:cNvSpPr/>
          <p:nvPr/>
        </p:nvSpPr>
        <p:spPr>
          <a:xfrm>
            <a:off x="1066800" y="728472"/>
            <a:ext cx="7848600" cy="586740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গুণনীয়ক কাকে বলে বলতে পারবে । </a:t>
            </a:r>
          </a:p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একাধিক সংখ্যার গুণনীয়ক নির্ণয় করতে পারবে ।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1072896" y="118872"/>
            <a:ext cx="4419600" cy="1219200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শিখনফল </a:t>
            </a:r>
            <a:endParaRPr lang="en-US" sz="6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6934200" y="4953000"/>
            <a:ext cx="1981200" cy="1676400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0EFB2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1EFB1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9418" y="239486"/>
            <a:ext cx="2890982" cy="170688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754162" y="87086"/>
            <a:ext cx="1836638" cy="1219200"/>
          </a:xfrm>
          <a:prstGeom prst="ca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আবেগ সৃষ্টি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486400" y="4442460"/>
            <a:ext cx="3200400" cy="18288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nual Input 7"/>
          <p:cNvSpPr/>
          <p:nvPr/>
        </p:nvSpPr>
        <p:spPr>
          <a:xfrm>
            <a:off x="4152900" y="108857"/>
            <a:ext cx="4740729" cy="1436914"/>
          </a:xfrm>
          <a:prstGeom prst="flowChartManualInp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7E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সুন্দর একটি ভিডিও দেখি </a:t>
            </a:r>
            <a:endParaRPr lang="en-US" sz="3600" b="1" dirty="0">
              <a:solidFill>
                <a:srgbClr val="007E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045776"/>
              </p:ext>
            </p:extLst>
          </p:nvPr>
        </p:nvGraphicFramePr>
        <p:xfrm>
          <a:off x="3917950" y="3084513"/>
          <a:ext cx="1306513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Packager Shell Object" showAsIcon="1" r:id="rId5" imgW="1307160" imgH="686880" progId="Package">
                  <p:embed/>
                </p:oleObj>
              </mc:Choice>
              <mc:Fallback>
                <p:oleObj name="Packager Shell Object" showAsIcon="1" r:id="rId5" imgW="130716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17950" y="3084513"/>
                        <a:ext cx="1306513" cy="68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492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pic>
        <p:nvPicPr>
          <p:cNvPr id="21" name="Picture 20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3887599" y="3291808"/>
            <a:ext cx="822960" cy="293132"/>
          </a:xfrm>
          <a:prstGeom prst="rect">
            <a:avLst/>
          </a:prstGeom>
        </p:spPr>
      </p:pic>
      <p:pic>
        <p:nvPicPr>
          <p:cNvPr id="22" name="Picture 21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2755726" y="3291809"/>
            <a:ext cx="822960" cy="293132"/>
          </a:xfrm>
          <a:prstGeom prst="rect">
            <a:avLst/>
          </a:prstGeom>
        </p:spPr>
      </p:pic>
      <p:pic>
        <p:nvPicPr>
          <p:cNvPr id="23" name="Picture 22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2193705" y="3291810"/>
            <a:ext cx="822960" cy="293132"/>
          </a:xfrm>
          <a:prstGeom prst="rect">
            <a:avLst/>
          </a:prstGeom>
        </p:spPr>
      </p:pic>
      <p:pic>
        <p:nvPicPr>
          <p:cNvPr id="24" name="Picture 23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5025980" y="3291808"/>
            <a:ext cx="822960" cy="293132"/>
          </a:xfrm>
          <a:prstGeom prst="rect">
            <a:avLst/>
          </a:prstGeom>
        </p:spPr>
      </p:pic>
      <p:pic>
        <p:nvPicPr>
          <p:cNvPr id="25" name="Picture 24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4383286" y="3266424"/>
            <a:ext cx="822960" cy="293132"/>
          </a:xfrm>
          <a:prstGeom prst="rect">
            <a:avLst/>
          </a:prstGeom>
        </p:spPr>
      </p:pic>
      <p:pic>
        <p:nvPicPr>
          <p:cNvPr id="27" name="Picture 26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3351918" y="3291810"/>
            <a:ext cx="822960" cy="293132"/>
          </a:xfrm>
          <a:prstGeom prst="rect">
            <a:avLst/>
          </a:prstGeom>
        </p:spPr>
      </p:pic>
      <p:pic>
        <p:nvPicPr>
          <p:cNvPr id="29" name="Picture 28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6049363" y="678673"/>
            <a:ext cx="822960" cy="293132"/>
          </a:xfrm>
          <a:prstGeom prst="rect">
            <a:avLst/>
          </a:prstGeom>
        </p:spPr>
      </p:pic>
      <p:pic>
        <p:nvPicPr>
          <p:cNvPr id="30" name="Picture 29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7091583" y="692270"/>
            <a:ext cx="822960" cy="293132"/>
          </a:xfrm>
          <a:prstGeom prst="rect">
            <a:avLst/>
          </a:prstGeom>
        </p:spPr>
      </p:pic>
      <p:pic>
        <p:nvPicPr>
          <p:cNvPr id="31" name="Picture 30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7755816" y="706622"/>
            <a:ext cx="822961" cy="293132"/>
          </a:xfrm>
          <a:prstGeom prst="rect">
            <a:avLst/>
          </a:prstGeom>
        </p:spPr>
      </p:pic>
      <p:pic>
        <p:nvPicPr>
          <p:cNvPr id="32" name="Picture 31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5028285" y="684815"/>
            <a:ext cx="822960" cy="293132"/>
          </a:xfrm>
          <a:prstGeom prst="rect">
            <a:avLst/>
          </a:prstGeom>
        </p:spPr>
      </p:pic>
      <p:pic>
        <p:nvPicPr>
          <p:cNvPr id="34" name="Picture 33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6574864" y="706623"/>
            <a:ext cx="822960" cy="293132"/>
          </a:xfrm>
          <a:prstGeom prst="rect">
            <a:avLst/>
          </a:prstGeom>
        </p:spPr>
      </p:pic>
      <p:sp>
        <p:nvSpPr>
          <p:cNvPr id="18" name="Left Arrow 17"/>
          <p:cNvSpPr/>
          <p:nvPr/>
        </p:nvSpPr>
        <p:spPr>
          <a:xfrm rot="10800000">
            <a:off x="2702440" y="240042"/>
            <a:ext cx="1547327" cy="684039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4341" y="86763"/>
            <a:ext cx="2362200" cy="990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৬টি  লজেন্স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 flipH="1">
            <a:off x="261278" y="1376668"/>
            <a:ext cx="1107000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5473817" y="699726"/>
            <a:ext cx="822960" cy="293132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7783357" y="3928683"/>
            <a:ext cx="1071720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 flipH="1">
            <a:off x="239700" y="3933326"/>
            <a:ext cx="1107000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299080" y="1376668"/>
            <a:ext cx="4555998" cy="1411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৬টি লজেন্স ১জনকে দেওয়া যায়</a:t>
            </a:r>
            <a:r>
              <a:rPr lang="bn-BD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1278" y="5347990"/>
            <a:ext cx="8593799" cy="1510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৬টি লজেন্স ২ জনকে সমান ভাগ করে দেওয়া যায়।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88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-0.44827 0.1685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13" y="8426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22222E-6 L -0.46216 0.1666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08" y="833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49323 0.1645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70" y="821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0.41979 0.1678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90" y="838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-0.45573 0.1645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5" y="821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7 L -0.42691 0.1655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4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0.26319 0.16528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0" y="8264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12968 0.19861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3" y="9931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-0.1099 0.19861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3" y="9931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11111E-6 L 0.22205 0.16528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826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0.25069 0.16898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35" y="844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-0.14479 0.19861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40" y="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3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35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en-US" dirty="0"/>
          </a:p>
        </p:txBody>
      </p:sp>
      <p:pic>
        <p:nvPicPr>
          <p:cNvPr id="3" name="Picture 2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4230885" y="534260"/>
            <a:ext cx="822961" cy="293132"/>
          </a:xfrm>
          <a:prstGeom prst="rect">
            <a:avLst/>
          </a:prstGeom>
        </p:spPr>
      </p:pic>
      <p:pic>
        <p:nvPicPr>
          <p:cNvPr id="4" name="Picture 3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361234">
            <a:off x="1868685" y="527842"/>
            <a:ext cx="822961" cy="293132"/>
          </a:xfrm>
          <a:prstGeom prst="rect">
            <a:avLst/>
          </a:prstGeom>
        </p:spPr>
      </p:pic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2554485" y="534261"/>
            <a:ext cx="822961" cy="293132"/>
          </a:xfrm>
          <a:prstGeom prst="rect">
            <a:avLst/>
          </a:prstGeom>
        </p:spPr>
      </p:pic>
      <p:pic>
        <p:nvPicPr>
          <p:cNvPr id="6" name="Picture 5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3697485" y="521421"/>
            <a:ext cx="822961" cy="293132"/>
          </a:xfrm>
          <a:prstGeom prst="rect">
            <a:avLst/>
          </a:prstGeom>
        </p:spPr>
      </p:pic>
      <p:pic>
        <p:nvPicPr>
          <p:cNvPr id="7" name="Picture 6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3164085" y="521422"/>
            <a:ext cx="822961" cy="293132"/>
          </a:xfrm>
          <a:prstGeom prst="rect">
            <a:avLst/>
          </a:prstGeom>
        </p:spPr>
      </p:pic>
      <p:pic>
        <p:nvPicPr>
          <p:cNvPr id="8" name="Picture 7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4764286" y="546929"/>
            <a:ext cx="822961" cy="29313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 flipH="1">
            <a:off x="12578" y="1376668"/>
            <a:ext cx="1326284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269800" y="4898570"/>
            <a:ext cx="874200" cy="79465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4978722" y="1681468"/>
            <a:ext cx="1331400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flipH="1">
            <a:off x="2748251" y="4800600"/>
            <a:ext cx="902733" cy="89262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flipH="1">
            <a:off x="1385042" y="4800600"/>
            <a:ext cx="748555" cy="89262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flipH="1">
            <a:off x="12578" y="4800600"/>
            <a:ext cx="825622" cy="89262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792500" y="1376668"/>
            <a:ext cx="1331400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493329" y="4898570"/>
            <a:ext cx="990600" cy="870857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703140" y="4855028"/>
            <a:ext cx="990600" cy="870857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495799" y="1376668"/>
            <a:ext cx="1331400" cy="141466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3271" y="2396298"/>
            <a:ext cx="9111322" cy="1399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৬টি লজেন্স  ৩জনকে সমান ভাগ করে দেওয়া যায়।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578" y="5943600"/>
            <a:ext cx="911132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৬টি 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লজেন্স ৬ জনকে সমান ভাগ করে দেওয়া যায়।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1868684" y="3649399"/>
            <a:ext cx="822961" cy="293132"/>
          </a:xfrm>
          <a:prstGeom prst="rect">
            <a:avLst/>
          </a:prstGeom>
        </p:spPr>
      </p:pic>
      <p:pic>
        <p:nvPicPr>
          <p:cNvPr id="23" name="Picture 22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2336771" y="3660286"/>
            <a:ext cx="822961" cy="293132"/>
          </a:xfrm>
          <a:prstGeom prst="rect">
            <a:avLst/>
          </a:prstGeom>
        </p:spPr>
      </p:pic>
      <p:pic>
        <p:nvPicPr>
          <p:cNvPr id="25" name="Picture 24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496538">
            <a:off x="3005851" y="3649397"/>
            <a:ext cx="822961" cy="293132"/>
          </a:xfrm>
          <a:prstGeom prst="rect">
            <a:avLst/>
          </a:prstGeom>
        </p:spPr>
      </p:pic>
      <p:pic>
        <p:nvPicPr>
          <p:cNvPr id="26" name="Picture 25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3566855" y="3690026"/>
            <a:ext cx="822961" cy="293132"/>
          </a:xfrm>
          <a:prstGeom prst="rect">
            <a:avLst/>
          </a:prstGeom>
        </p:spPr>
      </p:pic>
      <p:pic>
        <p:nvPicPr>
          <p:cNvPr id="27" name="Picture 26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4764287" y="3692942"/>
            <a:ext cx="822961" cy="293132"/>
          </a:xfrm>
          <a:prstGeom prst="rect">
            <a:avLst/>
          </a:prstGeom>
        </p:spPr>
      </p:pic>
      <p:pic>
        <p:nvPicPr>
          <p:cNvPr id="28" name="Picture 27" descr="index.jpg"/>
          <p:cNvPicPr>
            <a:picLocks noChangeAspect="1"/>
          </p:cNvPicPr>
          <p:nvPr/>
        </p:nvPicPr>
        <p:blipFill>
          <a:blip r:embed="rId2">
            <a:lum bright="-10000" contrast="40000"/>
          </a:blip>
          <a:stretch>
            <a:fillRect/>
          </a:stretch>
        </p:blipFill>
        <p:spPr>
          <a:xfrm rot="16200000">
            <a:off x="4156759" y="3692942"/>
            <a:ext cx="822961" cy="29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2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L 0.28403 0.211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1" y="1057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-0.07431 0.2240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5" y="1120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-0.12431 0.22291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5" y="1113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0.00902 0.22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" y="1125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03403 0.22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" y="1125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9259E-6 L 0.26736 0.2099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68" y="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-0.14098 0.20209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9" y="1009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047 L -0.05052 0.21158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5" y="10556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03472 0.213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10648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0.06493 0.20741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1037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0.3507 0.2180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5" y="10903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21667 0.22222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34000">
                <a:schemeClr val="accent3">
                  <a:lumMod val="40000"/>
                  <a:lumOff val="60000"/>
                </a:schemeClr>
              </a:gs>
              <a:gs pos="15850">
                <a:srgbClr val="F0EFB2"/>
              </a:gs>
              <a:gs pos="0">
                <a:schemeClr val="accent2">
                  <a:lumMod val="20000"/>
                  <a:lumOff val="80000"/>
                </a:schemeClr>
              </a:gs>
              <a:gs pos="79999">
                <a:schemeClr val="accent6">
                  <a:lumMod val="20000"/>
                  <a:lumOff val="80000"/>
                </a:schemeClr>
              </a:gs>
              <a:gs pos="64600">
                <a:srgbClr val="E9E789"/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EDEB9F"/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2446688" y="1417433"/>
            <a:ext cx="4953000" cy="4419600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66FF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46688" y="3108962"/>
            <a:ext cx="50292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CCFF"/>
                </a:solidFill>
                <a:latin typeface="NikoshBAN" pitchFamily="2" charset="0"/>
                <a:cs typeface="NikoshBAN" pitchFamily="2" charset="0"/>
              </a:rPr>
              <a:t>গুণনীয়ক</a:t>
            </a:r>
            <a:endParaRPr lang="en-US" sz="8800" b="1" dirty="0">
              <a:solidFill>
                <a:srgbClr val="FFCC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-Right Arrow 5"/>
          <p:cNvSpPr/>
          <p:nvPr/>
        </p:nvSpPr>
        <p:spPr>
          <a:xfrm rot="19392127">
            <a:off x="285943" y="381113"/>
            <a:ext cx="5212784" cy="2057400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lowchart: Multidocument 16"/>
          <p:cNvSpPr/>
          <p:nvPr/>
        </p:nvSpPr>
        <p:spPr>
          <a:xfrm>
            <a:off x="86325" y="457200"/>
            <a:ext cx="741750" cy="5867400"/>
          </a:xfrm>
          <a:prstGeom prst="flowChartMultidocumen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311976" y="6002319"/>
            <a:ext cx="7222424" cy="50542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Can 2"/>
          <p:cNvSpPr/>
          <p:nvPr/>
        </p:nvSpPr>
        <p:spPr>
          <a:xfrm>
            <a:off x="1143000" y="3102429"/>
            <a:ext cx="6551676" cy="3429000"/>
          </a:xfrm>
          <a:prstGeom prst="can">
            <a:avLst>
              <a:gd name="adj" fmla="val 23564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1828038" y="228600"/>
            <a:ext cx="5181600" cy="2895600"/>
          </a:xfrm>
          <a:prstGeom prst="su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8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0EFB2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1EFB1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Plaque 2"/>
          <p:cNvSpPr/>
          <p:nvPr/>
        </p:nvSpPr>
        <p:spPr>
          <a:xfrm>
            <a:off x="2297162" y="1600200"/>
            <a:ext cx="4572000" cy="3505200"/>
          </a:xfrm>
          <a:prstGeom prst="plaque">
            <a:avLst/>
          </a:prstGeom>
          <a:solidFill>
            <a:srgbClr val="CCCC00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বাস্তব উপকরণ প্রদর্শন ও </a:t>
            </a:r>
          </a:p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আলোচনা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770"/>
            <a:ext cx="1562100" cy="1466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50" y="5391150"/>
            <a:ext cx="1562100" cy="14668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69720" y="5846248"/>
            <a:ext cx="5878562" cy="75092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27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56557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0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43743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92829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69129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6443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40086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600" y="762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964135" y="97971"/>
            <a:ext cx="1981200" cy="772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৮টি মার্বেল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1514" y="1328057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748643"/>
            <a:ext cx="9535886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৮টি মার্বেল ১জনকে দিলে প্রত্যেকে পায় ৮টি।        ৮</a:t>
            </a:r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x</a:t>
            </a:r>
            <a:r>
              <a:rPr lang="bn-BD" sz="3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১=৮</a:t>
            </a:r>
            <a:endParaRPr lang="en-US" sz="36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49929" y="4033157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41513" y="4615543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flipH="1">
            <a:off x="7894862" y="4490357"/>
            <a:ext cx="1178379" cy="16002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759782" y="4033157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592538" y="40494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90610" y="40494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301595" y="4093029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357995" y="3967843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023510" y="4054929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921581" y="40767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-70760" y="6047015"/>
            <a:ext cx="9144001" cy="642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৮টি মার্বেল ২জনকে সমান ভাগ করে দিলে প্রত্যেকে পায় ৪টি</a:t>
            </a:r>
            <a:r>
              <a:rPr lang="bn-BD" sz="2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x</a:t>
            </a:r>
            <a:r>
              <a:rPr lang="bn-BD" sz="40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২=৮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77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0.12969 0.2555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1277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2.22222E-6 L 0.1375 0.2666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1333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0.09948 0.2555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5" y="1277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22222E-6 L 0.0816 0.2555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1277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0.06077 0.25555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1277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04532 0.25555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" y="1277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0.02795 0.2555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9" y="1277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00417 0.2555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01094 0.1548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406 0.1254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-0.0309 0.14514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04427 0.1317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05156 0.14213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7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07407E-6 L 0.07587 0.13171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5" y="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0.08368 0.13403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" y="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-0.07465 0.13889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" y="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20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/>
      <p:bldP spid="3" grpId="0" animBg="1"/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0EFB3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rgbClr val="F0EFB3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13214" y="-108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09900" y="-108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695700" y="108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86943" y="-108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105400" y="10886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91200" y="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77000" y="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162800" y="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28600" y="1306286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753348" y="4114800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28600" y="4114800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753349" y="1306286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Vertical Scroll 16"/>
          <p:cNvSpPr/>
          <p:nvPr/>
        </p:nvSpPr>
        <p:spPr>
          <a:xfrm>
            <a:off x="2313214" y="1480457"/>
            <a:ext cx="4506686" cy="4561113"/>
          </a:xfrm>
          <a:prstGeom prst="verticalScroll">
            <a:avLst/>
          </a:prstGeom>
          <a:solidFill>
            <a:srgbClr val="EDEB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46564" y="1719943"/>
            <a:ext cx="3605893" cy="421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৮ টি মার্বেল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৪ জনকে সমান 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ভাগ করে দিলে 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প্রত্যেকে পায় ২টি 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২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৪= ৮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7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L -0.11545 0.2460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-0.175 0.6571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3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07917 0.6555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3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1273 L -0.2 0.2412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0875 0.23333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5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25052 0.65717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5" y="3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1625 0.65393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3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39579">
                <a:schemeClr val="accent5">
                  <a:lumMod val="20000"/>
                  <a:lumOff val="80000"/>
                </a:schemeClr>
              </a:gs>
              <a:gs pos="30411">
                <a:schemeClr val="accent6">
                  <a:lumMod val="20000"/>
                  <a:lumOff val="80000"/>
                </a:schemeClr>
              </a:gs>
              <a:gs pos="12900">
                <a:schemeClr val="accent2">
                  <a:lumMod val="20000"/>
                  <a:lumOff val="80000"/>
                </a:schemeClr>
              </a:gs>
              <a:gs pos="0">
                <a:schemeClr val="bg2">
                  <a:lumMod val="90000"/>
                </a:schemeClr>
              </a:gs>
              <a:gs pos="78347">
                <a:schemeClr val="accent4">
                  <a:lumMod val="20000"/>
                  <a:lumOff val="80000"/>
                </a:schemeClr>
              </a:gs>
              <a:gs pos="64000">
                <a:srgbClr val="FEDAF6"/>
              </a:gs>
              <a:gs pos="64150">
                <a:srgbClr val="F1E1D0"/>
              </a:gs>
              <a:gs pos="50000">
                <a:srgbClr val="F5F4CB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701142" y="108857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86942" y="130629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072742" y="108857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58542" y="1524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98771" y="1524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239000" y="152400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966354" y="108857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04356" y="108857"/>
            <a:ext cx="685800" cy="914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28600" y="1306286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690756" y="1306286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28599" y="3352800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690756" y="3352800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7843157" y="5236029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28598" y="5257800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563583" y="5132615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464627" y="4953000"/>
            <a:ext cx="1300843" cy="1600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orizontal Scroll 21"/>
          <p:cNvSpPr/>
          <p:nvPr/>
        </p:nvSpPr>
        <p:spPr>
          <a:xfrm>
            <a:off x="2204356" y="1284514"/>
            <a:ext cx="4637315" cy="3668485"/>
          </a:xfrm>
          <a:prstGeom prst="horizontalScroll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৮টি মার্বেল ৮ জনকে সমান ভাগ 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 দিলে প্রত্যেকে পায় ১ টি । 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x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 = ৮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52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486 L -0.08698 0.2236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-0.17865 0.4951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1" y="2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26719 0.7951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68" y="3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08386 0.76991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1" y="3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00886 0.7618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3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18281 0.77778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32" y="3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8507 0.51111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3" y="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00416 0.2333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0EFB2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6">
                  <a:lumMod val="20000"/>
                  <a:lumOff val="80000"/>
                </a:schemeClr>
              </a:gs>
              <a:gs pos="71250">
                <a:srgbClr val="F5F4C7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533400" y="1915880"/>
            <a:ext cx="45720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লক্ষ্য কর - 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9229" y="3015340"/>
            <a:ext cx="8001000" cy="228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১, ২, ৪, ও ৮ জনের মধ্যে</a:t>
            </a:r>
            <a:r>
              <a:rPr lang="en-US" sz="40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8</a:t>
            </a:r>
            <a:r>
              <a:rPr lang="bn-BD" sz="40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টি মার্বেল প্রত্যেককে         সমান সংখ্যক ভাগে ভাগ করে দেওয়া যায় । </a:t>
            </a:r>
          </a:p>
          <a:p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1886" y="4196436"/>
            <a:ext cx="8191500" cy="2073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8</a:t>
            </a:r>
            <a:r>
              <a:rPr lang="bn-BD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সংখ্যাটি ১,২,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৪,৮ দ্বারা বিভাজ্য  এবং  </a:t>
            </a:r>
          </a:p>
          <a:p>
            <a:r>
              <a:rPr lang="bn-BD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১,২,৪,৮ হলো ৮ এর গুণনীয়ক  বা  উৎপাদক।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4929" y="381000"/>
            <a:ext cx="9144000" cy="1719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৮টি মার্বেল কত জনের মধ্যে সমান ভাগ করে দেওয়া যায় ?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৮ সংখ্যাটি কোন কোন সংখ্যা দ্বারা বিভাজ্য ? 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60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886" y="0"/>
            <a:ext cx="9144000" cy="685800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5F4CB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rgbClr val="F5F4C7"/>
              </a:gs>
              <a:gs pos="71250">
                <a:srgbClr val="F7F6D5"/>
              </a:gs>
              <a:gs pos="20850">
                <a:srgbClr val="FEECFA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/>
              <a:t> </a:t>
            </a:r>
            <a:r>
              <a:rPr lang="bn-BD" sz="8800" dirty="0" smtClean="0"/>
              <a:t>  </a:t>
            </a:r>
            <a:endParaRPr lang="en-US" sz="8800" dirty="0"/>
          </a:p>
        </p:txBody>
      </p:sp>
      <p:sp>
        <p:nvSpPr>
          <p:cNvPr id="2" name="Rectangle 1"/>
          <p:cNvSpPr/>
          <p:nvPr/>
        </p:nvSpPr>
        <p:spPr>
          <a:xfrm>
            <a:off x="1295400" y="478971"/>
            <a:ext cx="2667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দেখ- 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Multidocument 3"/>
          <p:cNvSpPr/>
          <p:nvPr/>
        </p:nvSpPr>
        <p:spPr>
          <a:xfrm>
            <a:off x="114300" y="419100"/>
            <a:ext cx="685800" cy="6019800"/>
          </a:xfrm>
          <a:prstGeom prst="flowChartMultidocument">
            <a:avLst/>
          </a:prstGeom>
          <a:solidFill>
            <a:srgbClr val="FFCCFF"/>
          </a:solidFill>
          <a:ln w="3175">
            <a:solidFill>
              <a:srgbClr val="CE9AC4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752600" y="1371600"/>
            <a:ext cx="7391400" cy="203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 সংখ্যাটির গুণনীয়কগুলোর মধ্যে ১ এবং  ৮ রয়েছে । 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45772" y="3962400"/>
            <a:ext cx="70866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যে কোন সংখ্যারই একটি গুণনীয়ক ।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51857" y="2971800"/>
            <a:ext cx="78867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bn-BD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  সংখ্যা নিজেই তার ১ টি গুণনীয়ক । 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2799" y="5410200"/>
            <a:ext cx="1862811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4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810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0EFB2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6">
                  <a:lumMod val="20000"/>
                  <a:lumOff val="80000"/>
                </a:schemeClr>
              </a:gs>
              <a:gs pos="71250">
                <a:srgbClr val="F1EFB1"/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/>
              <a:t>     </a:t>
            </a:r>
            <a:endParaRPr lang="en-US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179614" y="419100"/>
            <a:ext cx="620486" cy="6019800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34143" y="-228600"/>
            <a:ext cx="65532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১২</a:t>
            </a:r>
            <a:r>
              <a:rPr lang="en-US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গুণনীয়ক নির্ণয়ঃ  </a:t>
            </a:r>
            <a:endParaRPr lang="en-US" sz="6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9800" y="1143000"/>
            <a:ext cx="6629400" cy="45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১    ১২ </a:t>
            </a:r>
          </a:p>
          <a:p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২    ৬</a:t>
            </a:r>
          </a:p>
          <a:p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=৩</a:t>
            </a:r>
            <a:r>
              <a:rPr lang="bn-BD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৪</a:t>
            </a:r>
          </a:p>
          <a:p>
            <a:pPr algn="ctr"/>
            <a:r>
              <a:rPr lang="bn-BD" dirty="0" smtClean="0"/>
              <a:t> </a:t>
            </a:r>
          </a:p>
          <a:p>
            <a:pPr algn="ctr"/>
            <a:endParaRPr lang="bn-BD" dirty="0" smtClean="0"/>
          </a:p>
          <a:p>
            <a:pPr algn="ctr"/>
            <a:r>
              <a:rPr lang="bn-BD" dirty="0" smtClean="0"/>
              <a:t>     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1562100"/>
            <a:ext cx="12954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Multiply 6"/>
          <p:cNvSpPr/>
          <p:nvPr/>
        </p:nvSpPr>
        <p:spPr>
          <a:xfrm>
            <a:off x="3733799" y="1524000"/>
            <a:ext cx="576943" cy="914400"/>
          </a:xfrm>
          <a:prstGeom prst="mathMultipl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/>
        </p:nvSpPr>
        <p:spPr>
          <a:xfrm>
            <a:off x="3733798" y="3668486"/>
            <a:ext cx="576943" cy="914400"/>
          </a:xfrm>
          <a:prstGeom prst="mathMultipl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/>
        </p:nvSpPr>
        <p:spPr>
          <a:xfrm>
            <a:off x="3733799" y="2552700"/>
            <a:ext cx="576944" cy="914400"/>
          </a:xfrm>
          <a:prstGeom prst="mathMultiply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8200" y="4572000"/>
            <a:ext cx="8305800" cy="228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১২ এর সকল গুণনীয়ক বা উৎপাদক </a:t>
            </a:r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১, ২, ৩, ৪, ৬, ১২ </a:t>
            </a:r>
            <a:r>
              <a:rPr lang="bn-BD" sz="40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0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6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rgbClr val="F5F4C7"/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EECFA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6">
                  <a:lumMod val="20000"/>
                  <a:lumOff val="80000"/>
                </a:schemeClr>
              </a:gs>
              <a:gs pos="71250">
                <a:srgbClr val="F1EFB1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20007547">
            <a:off x="357214" y="190500"/>
            <a:ext cx="28956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799" y="733696"/>
            <a:ext cx="7924800" cy="1328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bn-BD" sz="6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গুণনীয়ক কাকে বলে ? </a:t>
            </a:r>
            <a:endParaRPr lang="en-US" sz="6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5601" y="2061754"/>
            <a:ext cx="6286500" cy="3118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সংখ্যা যে যে সংখ্যা দ্বারা বিভাজ্য তাকে ঐ সংখ্যার গুণনীয়ক বলে ।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5344887"/>
            <a:ext cx="1447800" cy="13607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96200" y="5116288"/>
            <a:ext cx="838199" cy="1360713"/>
          </a:xfrm>
          <a:prstGeom prst="rect">
            <a:avLst/>
          </a:prstGeom>
        </p:spPr>
      </p:pic>
      <p:pic>
        <p:nvPicPr>
          <p:cNvPr id="10" name="Picture 9" descr="IMG_0588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>
            <a:off x="0" y="2061753"/>
            <a:ext cx="2590800" cy="3054535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2451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5F4CB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9F8DB"/>
              </a:gs>
              <a:gs pos="20850">
                <a:schemeClr val="accent3">
                  <a:lumMod val="20000"/>
                  <a:lumOff val="8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70886" y="-3351"/>
            <a:ext cx="8229598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48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 ও ৩</a:t>
            </a:r>
            <a:r>
              <a:rPr lang="en-US" sz="48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48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গুণনীয়কগুলো কি? কি ?    </a:t>
            </a:r>
            <a:endParaRPr lang="en-US" sz="48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2641824" y="2378946"/>
            <a:ext cx="2672909" cy="2802654"/>
          </a:xfrm>
          <a:prstGeom prst="star6">
            <a:avLst/>
          </a:prstGeom>
          <a:solidFill>
            <a:srgbClr val="B28E4E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101978" y="3027005"/>
            <a:ext cx="1752599" cy="16730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8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lowchart: Preparation 12"/>
          <p:cNvSpPr/>
          <p:nvPr/>
        </p:nvSpPr>
        <p:spPr>
          <a:xfrm>
            <a:off x="4582882" y="1128763"/>
            <a:ext cx="4495800" cy="1066800"/>
          </a:xfrm>
          <a:prstGeom prst="flowChartPreparation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D60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</a:t>
            </a:r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 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5736091" y="1252532"/>
            <a:ext cx="333761" cy="767258"/>
          </a:xfrm>
          <a:prstGeom prst="mathMultiply">
            <a:avLst/>
          </a:prstGeom>
          <a:solidFill>
            <a:srgbClr val="00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938834" y="1069734"/>
            <a:ext cx="1047748" cy="10232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</a:t>
            </a:r>
            <a:r>
              <a:rPr lang="bn-BD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74967" y="1199704"/>
            <a:ext cx="928005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4854577" y="1188421"/>
            <a:ext cx="981075" cy="836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938834" y="1069734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৯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975515" y="1195018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1400" dirty="0" smtClean="0"/>
              <a:t> </a:t>
            </a:r>
            <a:endParaRPr lang="en-US" sz="1400" dirty="0"/>
          </a:p>
        </p:txBody>
      </p:sp>
      <p:sp>
        <p:nvSpPr>
          <p:cNvPr id="20" name="Rounded Rectangle 19"/>
          <p:cNvSpPr/>
          <p:nvPr/>
        </p:nvSpPr>
        <p:spPr>
          <a:xfrm>
            <a:off x="6028301" y="1214488"/>
            <a:ext cx="735465" cy="8953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549725" y="5399314"/>
            <a:ext cx="4184199" cy="144780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 এর গুণনীয়কসমূহঃ ১, ২, ৩, ৬, ৯, ১৮  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Preparation 8"/>
          <p:cNvSpPr/>
          <p:nvPr/>
        </p:nvSpPr>
        <p:spPr>
          <a:xfrm>
            <a:off x="4532046" y="1026561"/>
            <a:ext cx="4582027" cy="1219200"/>
          </a:xfrm>
          <a:prstGeom prst="flowChartPreparation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 </a:t>
            </a:r>
            <a:endParaRPr lang="en-US" sz="900" dirty="0"/>
          </a:p>
        </p:txBody>
      </p:sp>
      <p:sp>
        <p:nvSpPr>
          <p:cNvPr id="21" name="Horizontal Scroll 20"/>
          <p:cNvSpPr/>
          <p:nvPr/>
        </p:nvSpPr>
        <p:spPr>
          <a:xfrm>
            <a:off x="4894483" y="5410200"/>
            <a:ext cx="4184199" cy="144780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৩২ এর গুণনীয়কসমূহঃ ১, ২, ৪ ,৮, ১৬ , ৩২ 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Multiply 5"/>
          <p:cNvSpPr/>
          <p:nvPr/>
        </p:nvSpPr>
        <p:spPr>
          <a:xfrm>
            <a:off x="6010234" y="1320062"/>
            <a:ext cx="390659" cy="788375"/>
          </a:xfrm>
          <a:prstGeom prst="mathMultiply">
            <a:avLst/>
          </a:prstGeom>
          <a:solidFill>
            <a:srgbClr val="00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6-Point Star 22"/>
          <p:cNvSpPr/>
          <p:nvPr/>
        </p:nvSpPr>
        <p:spPr>
          <a:xfrm>
            <a:off x="5929506" y="2378946"/>
            <a:ext cx="2614792" cy="2802654"/>
          </a:xfrm>
          <a:prstGeom prst="star6">
            <a:avLst/>
          </a:prstGeom>
          <a:solidFill>
            <a:srgbClr val="B28E4E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610080" y="3218058"/>
            <a:ext cx="1246416" cy="12909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৩২ 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521485" y="1347929"/>
            <a:ext cx="930193" cy="6623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 </a:t>
            </a:r>
            <a:r>
              <a:rPr lang="bn-BD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43985" y="119403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2722654" y="2378946"/>
            <a:ext cx="1246416" cy="2256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38045" y="1204923"/>
            <a:ext cx="781320" cy="7714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2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511595" y="1336272"/>
            <a:ext cx="842626" cy="685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16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587795" y="1304576"/>
            <a:ext cx="690225" cy="8529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8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16340" y="1184086"/>
            <a:ext cx="781319" cy="910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249800" y="1178961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7826016" y="1383073"/>
            <a:ext cx="930193" cy="6623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 </a:t>
            </a:r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/>
          <p:cNvSpPr/>
          <p:nvPr/>
        </p:nvSpPr>
        <p:spPr>
          <a:xfrm>
            <a:off x="0" y="41552"/>
            <a:ext cx="1170886" cy="1143000"/>
          </a:xfrm>
          <a:prstGeom prst="ellipse">
            <a:avLst/>
          </a:prstGeom>
          <a:solidFill>
            <a:srgbClr val="CE9AC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10866" y="1928024"/>
            <a:ext cx="2327534" cy="294877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5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3651 0.3805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64" y="1902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0.24479 0.2527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-0.15312 0.1974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56" y="9861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-0.26615 0.4328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-0.08056 0.2671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8" y="13356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0.20208 0.3719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8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0.04739 0.25532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" y="12755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0.19097 0.19097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9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046 L 0.25035 0.25602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778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59259E-6 L -0.04149 0.3662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1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81481E-6 L 0.03351 0.42547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21273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0.26198 0.37871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90" y="1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10" grpId="0"/>
      <p:bldP spid="13" grpId="0" animBg="1"/>
      <p:bldP spid="13" grpId="1" animBg="1"/>
      <p:bldP spid="14" grpId="0" animBg="1"/>
      <p:bldP spid="14" grpId="1" animBg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4" grpId="0" animBg="1"/>
      <p:bldP spid="9" grpId="0" animBg="1"/>
      <p:bldP spid="9" grpId="1" animBg="1"/>
      <p:bldP spid="21" grpId="0" animBg="1"/>
      <p:bldP spid="6" grpId="0" animBg="1"/>
      <p:bldP spid="6" grpId="1" animBg="1"/>
      <p:bldP spid="23" grpId="0" animBg="1"/>
      <p:bldP spid="24" grpId="0"/>
      <p:bldP spid="25" grpId="0"/>
      <p:bldP spid="25" grpId="1"/>
      <p:bldP spid="26" grpId="0"/>
      <p:bldP spid="26" grpId="1"/>
      <p:bldP spid="27" grpId="0"/>
      <p:bldP spid="28" grpId="0"/>
      <p:bldP spid="28" grpId="1"/>
      <p:bldP spid="29" grpId="0"/>
      <p:bldP spid="29" grpId="1"/>
      <p:bldP spid="31" grpId="0"/>
      <p:bldP spid="31" grpId="1"/>
      <p:bldP spid="32" grpId="0"/>
      <p:bldP spid="32" grpId="1"/>
      <p:bldP spid="30" grpId="0"/>
      <p:bldP spid="30" grpId="1"/>
      <p:bldP spid="33" grpId="0"/>
      <p:bldP spid="33" grpId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7F6D5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6">
                  <a:lumMod val="20000"/>
                  <a:lumOff val="80000"/>
                </a:schemeClr>
              </a:gs>
              <a:gs pos="71250">
                <a:srgbClr val="F9F8DF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125186" y="304800"/>
            <a:ext cx="533400" cy="6172200"/>
          </a:xfrm>
          <a:prstGeom prst="flowChartMultidocumen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que 3"/>
          <p:cNvSpPr/>
          <p:nvPr/>
        </p:nvSpPr>
        <p:spPr>
          <a:xfrm>
            <a:off x="2514600" y="1066800"/>
            <a:ext cx="4800600" cy="3505200"/>
          </a:xfrm>
          <a:prstGeom prst="plaqu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নীরব পাঠ 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315200" y="5486399"/>
            <a:ext cx="1729740" cy="1259205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5630226"/>
            <a:ext cx="548640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2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8F7D8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8F7D8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Flowchart: Multidocument 2"/>
          <p:cNvSpPr/>
          <p:nvPr/>
        </p:nvSpPr>
        <p:spPr>
          <a:xfrm>
            <a:off x="114300" y="337456"/>
            <a:ext cx="533400" cy="6139543"/>
          </a:xfrm>
          <a:prstGeom prst="flowChartMultidocumen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1661160" y="367936"/>
            <a:ext cx="6172200" cy="4876800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593079"/>
            <a:ext cx="7391400" cy="84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6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5F4CB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7F6D1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txBody>
          <a:bodyPr/>
          <a:lstStyle/>
          <a:p>
            <a:r>
              <a:rPr lang="bn-BD" dirty="0" smtClean="0"/>
              <a:t>       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51954" y="323305"/>
            <a:ext cx="64008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খালি ঘর পূরণ কর - </a:t>
            </a:r>
            <a:endParaRPr lang="en-US" sz="54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35627" y="1878872"/>
            <a:ext cx="5845629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গুণনীয়কের আরেক নাম -- ।</a:t>
            </a:r>
            <a:endParaRPr lang="en-US" sz="44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2683327"/>
            <a:ext cx="82296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2</a:t>
            </a:r>
            <a:r>
              <a:rPr lang="bn-BD" sz="4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প্রত্যেক সংখ্যা নিজেই তার একটি -- । </a:t>
            </a:r>
            <a:endParaRPr lang="en-US" sz="44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76400" y="3282043"/>
            <a:ext cx="74676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3</a:t>
            </a:r>
            <a:r>
              <a:rPr lang="bn-BD" sz="40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-- যে কোন সংখ্যারই একটি গুণনীয়ক ।</a:t>
            </a:r>
            <a:endParaRPr lang="en-US" sz="40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73428" y="3701143"/>
            <a:ext cx="7543800" cy="1779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4</a:t>
            </a:r>
            <a:r>
              <a:rPr lang="bn-BD" sz="44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কোন সংখ্যা যে যে সংখ্যা দ্বারা  ---সেগুলোই ঐ সংখ্যার --- ।  </a:t>
            </a:r>
            <a:endParaRPr lang="en-US" sz="44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-1" y="1676400"/>
            <a:ext cx="2035627" cy="342899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>
            <a:off x="1017812" y="5861957"/>
            <a:ext cx="7658646" cy="996043"/>
          </a:xfrm>
          <a:prstGeom prst="flowChartProces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19775536">
            <a:off x="-273096" y="357102"/>
            <a:ext cx="2971800" cy="9329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43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9F8E3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6F5CA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19149" y="152400"/>
            <a:ext cx="8648702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07E39"/>
                </a:solidFill>
                <a:latin typeface="NikoshBAN" pitchFamily="2" charset="0"/>
                <a:cs typeface="NikoshBAN" pitchFamily="2" charset="0"/>
              </a:rPr>
              <a:t> নিচের সংখ্যা গুলোর সকল </a:t>
            </a:r>
          </a:p>
          <a:p>
            <a:pPr algn="ctr"/>
            <a:r>
              <a:rPr lang="bn-BD" sz="5400" b="1" dirty="0" smtClean="0">
                <a:solidFill>
                  <a:srgbClr val="007E39"/>
                </a:solidFill>
                <a:latin typeface="NikoshBAN" pitchFamily="2" charset="0"/>
                <a:cs typeface="NikoshBAN" pitchFamily="2" charset="0"/>
              </a:rPr>
              <a:t>গুণনীয়ক নির্ণয় করঃ </a:t>
            </a:r>
            <a:endParaRPr lang="en-US" sz="5400" b="1" dirty="0">
              <a:solidFill>
                <a:srgbClr val="007E3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2057400"/>
            <a:ext cx="8001000" cy="358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) ৪৫ </a:t>
            </a:r>
          </a:p>
          <a:p>
            <a:pPr algn="ctr"/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) ৬০ </a:t>
            </a:r>
          </a:p>
          <a:p>
            <a:pPr algn="ctr"/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) ৯০ 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638800"/>
            <a:ext cx="1314450" cy="1009650"/>
          </a:xfrm>
          <a:prstGeom prst="rect">
            <a:avLst/>
          </a:prstGeom>
        </p:spPr>
      </p:pic>
      <p:pic>
        <p:nvPicPr>
          <p:cNvPr id="8" name="Picture 7" descr="graphics-flower-line-65244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6038850"/>
            <a:ext cx="5638800" cy="6096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73875" y="1752600"/>
            <a:ext cx="2971800" cy="38862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19224768">
            <a:off x="-266701" y="587972"/>
            <a:ext cx="2362200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33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accent6">
                  <a:lumMod val="20000"/>
                  <a:lumOff val="80000"/>
                </a:schemeClr>
              </a:gs>
              <a:gs pos="7923">
                <a:schemeClr val="accent3">
                  <a:lumMod val="20000"/>
                  <a:lumOff val="80000"/>
                </a:schemeClr>
              </a:gs>
              <a:gs pos="58755">
                <a:srgbClr val="F0EFB2"/>
              </a:gs>
              <a:gs pos="82923">
                <a:schemeClr val="accent4">
                  <a:lumMod val="20000"/>
                  <a:lumOff val="80000"/>
                </a:schemeClr>
              </a:gs>
              <a:gs pos="32918">
                <a:schemeClr val="accent2">
                  <a:lumMod val="20000"/>
                  <a:lumOff val="80000"/>
                </a:schemeClr>
              </a:gs>
              <a:gs pos="71250">
                <a:srgbClr val="F1EFB1"/>
              </a:gs>
              <a:gs pos="20850">
                <a:schemeClr val="accent3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8100000" scaled="1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7" name="Minus 6"/>
          <p:cNvSpPr/>
          <p:nvPr/>
        </p:nvSpPr>
        <p:spPr>
          <a:xfrm rot="18804875">
            <a:off x="15216482" y="11287326"/>
            <a:ext cx="2321178" cy="914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0074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6553200" y="4800600"/>
            <a:ext cx="1417320" cy="1371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0" y="2209800"/>
            <a:ext cx="37338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ভালো থেকো </a:t>
            </a:r>
            <a:endParaRPr lang="en-US" sz="4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5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468</Words>
  <Application>Microsoft Office PowerPoint</Application>
  <PresentationFormat>On-screen Show (4:3)</PresentationFormat>
  <Paragraphs>107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Packager Shell Object</vt:lpstr>
      <vt:lpstr>PowerPoint Presentation</vt:lpstr>
      <vt:lpstr>PowerPoint Presentation</vt:lpstr>
      <vt:lpstr>PowerPoint Presentation</vt:lpstr>
      <vt:lpstr> ‌ুউউ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PowerPoint Presentation</vt:lpstr>
      <vt:lpstr>PowerPoint Presentation</vt:lpstr>
      <vt:lpstr>     </vt:lpstr>
      <vt:lpstr>PowerPoint Presentation</vt:lpstr>
      <vt:lpstr> </vt:lpstr>
      <vt:lpstr>PowerPoint Presentation</vt:lpstr>
      <vt:lpstr>PowerPoint Presentation</vt:lpstr>
      <vt:lpstr>     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ARNAB</dc:creator>
  <cp:lastModifiedBy>ARNAB</cp:lastModifiedBy>
  <cp:revision>223</cp:revision>
  <dcterms:created xsi:type="dcterms:W3CDTF">2013-06-11T15:38:04Z</dcterms:created>
  <dcterms:modified xsi:type="dcterms:W3CDTF">2013-08-05T16:11:03Z</dcterms:modified>
</cp:coreProperties>
</file>