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70" r:id="rId3"/>
    <p:sldId id="273" r:id="rId4"/>
    <p:sldId id="272" r:id="rId5"/>
    <p:sldId id="266" r:id="rId6"/>
    <p:sldId id="274" r:id="rId7"/>
    <p:sldId id="275" r:id="rId8"/>
    <p:sldId id="265" r:id="rId9"/>
    <p:sldId id="276" r:id="rId10"/>
    <p:sldId id="267" r:id="rId11"/>
    <p:sldId id="268" r:id="rId12"/>
    <p:sldId id="269" r:id="rId13"/>
    <p:sldId id="260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5620"/>
    <p:restoredTop sz="94660"/>
  </p:normalViewPr>
  <p:slideViewPr>
    <p:cSldViewPr>
      <p:cViewPr>
        <p:scale>
          <a:sx n="65" d="100"/>
          <a:sy n="65" d="100"/>
        </p:scale>
        <p:origin x="-492" y="-9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7/10/2013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7/10/2013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7/10/2013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7/10/2013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7/10/2013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7/10/2013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7/10/2013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7/10/2013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7/10/2013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7/10/2013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7/10/2013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7/10/2013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D:\PICTURE\imagesful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5493" y="304800"/>
            <a:ext cx="8433707" cy="5655564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2286000" y="2667000"/>
            <a:ext cx="38862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bn-BD" sz="88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স্বাগতম</a:t>
            </a:r>
            <a:endParaRPr lang="en-US" sz="8800" dirty="0">
              <a:solidFill>
                <a:schemeClr val="bg1"/>
              </a:solidFill>
              <a:latin typeface="Nikosh" pitchFamily="2" charset="0"/>
              <a:cs typeface="Nikosh" pitchFamily="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6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362200" y="228600"/>
            <a:ext cx="4953000" cy="144655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bn-BD" sz="88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পরিচিতি</a:t>
            </a:r>
            <a:endParaRPr lang="en-US" sz="8800" dirty="0">
              <a:solidFill>
                <a:schemeClr val="bg1"/>
              </a:solidFill>
              <a:latin typeface="Nikosh" pitchFamily="2" charset="0"/>
              <a:cs typeface="Nikosh" pitchFamily="2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600200" y="1981200"/>
            <a:ext cx="6934200" cy="4678204"/>
          </a:xfrm>
          <a:prstGeom prst="rect">
            <a:avLst/>
          </a:prstGeom>
          <a:solidFill>
            <a:srgbClr val="92D050"/>
          </a:solidFill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bn-BD" sz="66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মোঃ মোশাররফ হোসেন</a:t>
            </a:r>
          </a:p>
          <a:p>
            <a:pPr algn="ctr"/>
            <a:r>
              <a:rPr lang="bn-BD" sz="36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সহঃ শিক্ষক বি.এস.সি. বি.এড</a:t>
            </a:r>
          </a:p>
          <a:p>
            <a:pPr algn="ctr"/>
            <a:r>
              <a:rPr lang="bn-BD" sz="60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সুজাপুর উচ্চ বিদ্যালয়</a:t>
            </a:r>
          </a:p>
          <a:p>
            <a:pPr algn="ctr"/>
            <a:r>
              <a:rPr lang="bn-BD" sz="28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ফুলবাড়ী দিনাজপুর</a:t>
            </a:r>
          </a:p>
          <a:p>
            <a:r>
              <a:rPr lang="bn-BD" sz="36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শ্রেণিঃনবম				পদার্থ বিজ্ঞান</a:t>
            </a:r>
            <a:endParaRPr lang="en-US" sz="3600" dirty="0" smtClean="0">
              <a:solidFill>
                <a:schemeClr val="bg1"/>
              </a:solidFill>
              <a:latin typeface="Nikosh" pitchFamily="2" charset="0"/>
              <a:cs typeface="Nikosh" pitchFamily="2" charset="0"/>
            </a:endParaRPr>
          </a:p>
          <a:p>
            <a:pPr algn="ctr"/>
            <a:r>
              <a:rPr lang="bn-BD" sz="44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মোবা-নং ০১৭১০৬২৮২৪০</a:t>
            </a:r>
          </a:p>
          <a:p>
            <a:pPr algn="ctr"/>
            <a:endParaRPr lang="en-US" sz="2800" dirty="0">
              <a:solidFill>
                <a:schemeClr val="bg1"/>
              </a:solidFill>
              <a:latin typeface="Nikosh" pitchFamily="2" charset="0"/>
              <a:cs typeface="Nikosh" pitchFamily="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TextBox 50"/>
          <p:cNvSpPr txBox="1"/>
          <p:nvPr/>
        </p:nvSpPr>
        <p:spPr>
          <a:xfrm>
            <a:off x="2819400" y="1905000"/>
            <a:ext cx="3581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bn-BD" sz="4000" dirty="0" smtClean="0">
                <a:latin typeface="Nikosh" pitchFamily="2" charset="0"/>
                <a:cs typeface="Nikosh" pitchFamily="2" charset="0"/>
              </a:rPr>
              <a:t>আলোর প্রতিফলন</a:t>
            </a:r>
            <a:endParaRPr lang="en-US" sz="4000" dirty="0">
              <a:latin typeface="Nikosh" pitchFamily="2" charset="0"/>
              <a:cs typeface="Nikosh" pitchFamily="2" charset="0"/>
            </a:endParaRPr>
          </a:p>
        </p:txBody>
      </p:sp>
      <p:grpSp>
        <p:nvGrpSpPr>
          <p:cNvPr id="22" name="Group 21"/>
          <p:cNvGrpSpPr/>
          <p:nvPr/>
        </p:nvGrpSpPr>
        <p:grpSpPr>
          <a:xfrm>
            <a:off x="2040192" y="2256504"/>
            <a:ext cx="2549016" cy="2212260"/>
            <a:chOff x="2040192" y="2256504"/>
            <a:chExt cx="2549016" cy="2212260"/>
          </a:xfrm>
        </p:grpSpPr>
        <p:cxnSp>
          <p:nvCxnSpPr>
            <p:cNvPr id="16" name="Straight Arrow Connector 15"/>
            <p:cNvCxnSpPr/>
            <p:nvPr/>
          </p:nvCxnSpPr>
          <p:spPr>
            <a:xfrm>
              <a:off x="2040192" y="2256504"/>
              <a:ext cx="1617408" cy="1324896"/>
            </a:xfrm>
            <a:prstGeom prst="straightConnector1">
              <a:avLst/>
            </a:prstGeom>
            <a:ln w="38100"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7" name="Straight Arrow Connector 16"/>
            <p:cNvCxnSpPr/>
            <p:nvPr/>
          </p:nvCxnSpPr>
          <p:spPr>
            <a:xfrm rot="16200000" flipH="1">
              <a:off x="3446208" y="3325764"/>
              <a:ext cx="1097280" cy="1188720"/>
            </a:xfrm>
            <a:prstGeom prst="straightConnector1">
              <a:avLst/>
            </a:prstGeom>
            <a:ln w="38100"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3" name="Group 22"/>
          <p:cNvGrpSpPr/>
          <p:nvPr/>
        </p:nvGrpSpPr>
        <p:grpSpPr>
          <a:xfrm rot="15762423">
            <a:off x="4425522" y="1717834"/>
            <a:ext cx="2818571" cy="3107357"/>
            <a:chOff x="2040192" y="2256504"/>
            <a:chExt cx="2549016" cy="2212260"/>
          </a:xfrm>
        </p:grpSpPr>
        <p:cxnSp>
          <p:nvCxnSpPr>
            <p:cNvPr id="24" name="Straight Arrow Connector 23"/>
            <p:cNvCxnSpPr/>
            <p:nvPr/>
          </p:nvCxnSpPr>
          <p:spPr>
            <a:xfrm>
              <a:off x="2040192" y="2256504"/>
              <a:ext cx="1617408" cy="1324896"/>
            </a:xfrm>
            <a:prstGeom prst="straightConnector1">
              <a:avLst/>
            </a:prstGeom>
            <a:ln w="38100"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5" name="Straight Arrow Connector 24"/>
            <p:cNvCxnSpPr/>
            <p:nvPr/>
          </p:nvCxnSpPr>
          <p:spPr>
            <a:xfrm rot="16200000" flipH="1">
              <a:off x="3446208" y="3325764"/>
              <a:ext cx="1097280" cy="1188720"/>
            </a:xfrm>
            <a:prstGeom prst="straightConnector1">
              <a:avLst/>
            </a:prstGeom>
            <a:ln w="38100"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6" name="Group 25"/>
          <p:cNvGrpSpPr/>
          <p:nvPr/>
        </p:nvGrpSpPr>
        <p:grpSpPr>
          <a:xfrm rot="18650705">
            <a:off x="2976082" y="-546656"/>
            <a:ext cx="3572836" cy="3861445"/>
            <a:chOff x="2040192" y="2256504"/>
            <a:chExt cx="2549016" cy="2212260"/>
          </a:xfrm>
        </p:grpSpPr>
        <p:cxnSp>
          <p:nvCxnSpPr>
            <p:cNvPr id="27" name="Straight Arrow Connector 26"/>
            <p:cNvCxnSpPr/>
            <p:nvPr/>
          </p:nvCxnSpPr>
          <p:spPr>
            <a:xfrm>
              <a:off x="2040192" y="2256504"/>
              <a:ext cx="1617408" cy="1324896"/>
            </a:xfrm>
            <a:prstGeom prst="straightConnector1">
              <a:avLst/>
            </a:prstGeom>
            <a:ln w="38100"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8" name="Straight Arrow Connector 27"/>
            <p:cNvCxnSpPr/>
            <p:nvPr/>
          </p:nvCxnSpPr>
          <p:spPr>
            <a:xfrm rot="16200000" flipH="1">
              <a:off x="3446208" y="3325764"/>
              <a:ext cx="1097280" cy="1188720"/>
            </a:xfrm>
            <a:prstGeom prst="straightConnector1">
              <a:avLst/>
            </a:prstGeom>
            <a:ln w="38100"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pic>
        <p:nvPicPr>
          <p:cNvPr id="29" name="Picture 3" descr="D:\PICTURE\imagesree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1000" y="533400"/>
            <a:ext cx="1905000" cy="1863040"/>
          </a:xfrm>
          <a:prstGeom prst="rect">
            <a:avLst/>
          </a:prstGeom>
          <a:noFill/>
        </p:spPr>
      </p:pic>
      <p:pic>
        <p:nvPicPr>
          <p:cNvPr id="31" name="Picture 4" descr="D:\PICTURE\dfg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1631826">
            <a:off x="6624430" y="437931"/>
            <a:ext cx="1928442" cy="1413209"/>
          </a:xfrm>
          <a:prstGeom prst="rect">
            <a:avLst/>
          </a:prstGeom>
          <a:noFill/>
        </p:spPr>
      </p:pic>
      <p:pic>
        <p:nvPicPr>
          <p:cNvPr id="32" name="Picture 2" descr="D:\PICTURE\cat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29000" y="4495800"/>
            <a:ext cx="2543175" cy="18002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6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800" decel="100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800" decel="100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800" decel="100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800" decel="100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6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7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2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286000" y="1143000"/>
            <a:ext cx="4495800" cy="1015663"/>
          </a:xfrm>
          <a:prstGeom prst="rect">
            <a:avLst/>
          </a:prstGeom>
          <a:solidFill>
            <a:schemeClr val="accent1">
              <a:lumMod val="75000"/>
            </a:schemeClr>
          </a:solidFill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bn-BD" sz="60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পাঠের শিরোনাম</a:t>
            </a:r>
            <a:endParaRPr lang="en-US" sz="6000" dirty="0">
              <a:solidFill>
                <a:schemeClr val="bg1"/>
              </a:solidFill>
              <a:latin typeface="Nikosh" pitchFamily="2" charset="0"/>
              <a:cs typeface="Nikosh" pitchFamily="2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286000" y="2590800"/>
            <a:ext cx="4572000" cy="707886"/>
          </a:xfrm>
          <a:prstGeom prst="rect">
            <a:avLst/>
          </a:prstGeom>
          <a:solidFill>
            <a:schemeClr val="accent2">
              <a:lumMod val="75000"/>
            </a:schemeClr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bn-BD" sz="40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আলোর প্রতিফলন</a:t>
            </a:r>
            <a:endParaRPr lang="en-US" sz="4000" dirty="0">
              <a:solidFill>
                <a:schemeClr val="bg1"/>
              </a:solidFill>
              <a:latin typeface="Nikosh" pitchFamily="2" charset="0"/>
              <a:cs typeface="Nikosh" pitchFamily="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33400" y="1981200"/>
            <a:ext cx="7696200" cy="1200329"/>
          </a:xfrm>
          <a:prstGeom prst="rect">
            <a:avLst/>
          </a:prstGeom>
          <a:solidFill>
            <a:srgbClr val="00B050"/>
          </a:solidFill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US" sz="3600" dirty="0" err="1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আলোর</a:t>
            </a:r>
            <a:r>
              <a:rPr lang="en-US" sz="36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 </a:t>
            </a:r>
            <a:r>
              <a:rPr lang="en-US" sz="3600" dirty="0" err="1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প্রতিফলন</a:t>
            </a:r>
            <a:r>
              <a:rPr lang="en-US" sz="36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 </a:t>
            </a:r>
            <a:r>
              <a:rPr lang="en-US" sz="3600" dirty="0" err="1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কি</a:t>
            </a:r>
            <a:r>
              <a:rPr lang="en-US" sz="36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 </a:t>
            </a:r>
            <a:r>
              <a:rPr lang="en-US" sz="3600" dirty="0" err="1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এবং</a:t>
            </a:r>
            <a:r>
              <a:rPr lang="en-US" sz="36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  </a:t>
            </a:r>
            <a:r>
              <a:rPr lang="en-US" sz="3600" dirty="0" err="1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আলোর</a:t>
            </a:r>
            <a:r>
              <a:rPr lang="en-US" sz="36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 </a:t>
            </a:r>
            <a:r>
              <a:rPr lang="en-US" sz="3600" dirty="0" err="1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প্রতিফলনের</a:t>
            </a:r>
            <a:r>
              <a:rPr lang="en-US" sz="36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 </a:t>
            </a:r>
            <a:r>
              <a:rPr lang="en-US" sz="3600" dirty="0" err="1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সূত্র</a:t>
            </a:r>
            <a:r>
              <a:rPr lang="en-US" sz="36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 </a:t>
            </a:r>
            <a:r>
              <a:rPr lang="en-US" sz="3600" dirty="0" err="1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ব্যাখ্যা</a:t>
            </a:r>
            <a:r>
              <a:rPr lang="en-US" sz="36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 </a:t>
            </a:r>
            <a:r>
              <a:rPr lang="en-US" sz="3600" dirty="0" err="1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করতে</a:t>
            </a:r>
            <a:r>
              <a:rPr lang="en-US" sz="36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 </a:t>
            </a:r>
            <a:r>
              <a:rPr lang="en-US" sz="3600" dirty="0" err="1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পারবে</a:t>
            </a:r>
            <a:endParaRPr lang="en-US" sz="3600" dirty="0">
              <a:solidFill>
                <a:schemeClr val="bg1"/>
              </a:solidFill>
              <a:latin typeface="Nikosh" pitchFamily="2" charset="0"/>
              <a:cs typeface="Nikosh" pitchFamily="2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57200" y="3505200"/>
            <a:ext cx="8153400" cy="584775"/>
          </a:xfrm>
          <a:prstGeom prst="rect">
            <a:avLst/>
          </a:prstGeom>
          <a:solidFill>
            <a:srgbClr val="00B0F0"/>
          </a:solidFill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US" sz="3200" dirty="0" err="1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দর্পন</a:t>
            </a:r>
            <a:r>
              <a:rPr lang="en-US" sz="32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 </a:t>
            </a:r>
            <a:r>
              <a:rPr lang="en-US" sz="3200" dirty="0" err="1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কি</a:t>
            </a:r>
            <a:r>
              <a:rPr lang="en-US" sz="32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 </a:t>
            </a:r>
            <a:r>
              <a:rPr lang="en-US" sz="3200" dirty="0" err="1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এবং</a:t>
            </a:r>
            <a:r>
              <a:rPr lang="en-US" sz="32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 </a:t>
            </a:r>
            <a:r>
              <a:rPr lang="en-US" sz="3200" dirty="0" err="1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দর্পন</a:t>
            </a:r>
            <a:r>
              <a:rPr lang="en-US" sz="32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 </a:t>
            </a:r>
            <a:r>
              <a:rPr lang="en-US" sz="3200" dirty="0" err="1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কত</a:t>
            </a:r>
            <a:r>
              <a:rPr lang="en-US" sz="32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 </a:t>
            </a:r>
            <a:r>
              <a:rPr lang="en-US" sz="3200" dirty="0" err="1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প্রকার</a:t>
            </a:r>
            <a:r>
              <a:rPr lang="en-US" sz="32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 ও </a:t>
            </a:r>
            <a:r>
              <a:rPr lang="en-US" sz="3200" dirty="0" err="1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কি</a:t>
            </a:r>
            <a:r>
              <a:rPr lang="en-US" sz="32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 </a:t>
            </a:r>
            <a:r>
              <a:rPr lang="en-US" sz="3200" dirty="0" err="1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কি</a:t>
            </a:r>
            <a:r>
              <a:rPr lang="en-US" sz="32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 </a:t>
            </a:r>
            <a:r>
              <a:rPr lang="en-US" sz="3200" dirty="0" err="1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ব্যাখ্যা</a:t>
            </a:r>
            <a:r>
              <a:rPr lang="en-US" sz="32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 </a:t>
            </a:r>
            <a:r>
              <a:rPr lang="en-US" sz="3200" dirty="0" err="1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করতে</a:t>
            </a:r>
            <a:r>
              <a:rPr lang="en-US" sz="32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 </a:t>
            </a:r>
            <a:r>
              <a:rPr lang="en-US" sz="3200" dirty="0" err="1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পারবে</a:t>
            </a:r>
            <a:endParaRPr lang="en-US" sz="3200" dirty="0">
              <a:solidFill>
                <a:schemeClr val="bg1"/>
              </a:solidFill>
              <a:latin typeface="Nikosh" pitchFamily="2" charset="0"/>
              <a:cs typeface="Nikosh" pitchFamily="2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81000" y="4438471"/>
            <a:ext cx="8077200" cy="1200329"/>
          </a:xfrm>
          <a:prstGeom prst="rect">
            <a:avLst/>
          </a:prstGeom>
          <a:solidFill>
            <a:srgbClr val="0070C0"/>
          </a:solidFill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US" sz="3600" dirty="0" err="1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গোলীয়</a:t>
            </a:r>
            <a:r>
              <a:rPr lang="en-US" sz="36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 </a:t>
            </a:r>
            <a:r>
              <a:rPr lang="en-US" sz="3600" dirty="0" err="1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দর্পন</a:t>
            </a:r>
            <a:r>
              <a:rPr lang="en-US" sz="36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 </a:t>
            </a:r>
            <a:r>
              <a:rPr lang="en-US" sz="3600" dirty="0" err="1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কি</a:t>
            </a:r>
            <a:r>
              <a:rPr lang="en-US" sz="36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 </a:t>
            </a:r>
            <a:r>
              <a:rPr lang="en-US" sz="3600" dirty="0" err="1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এবং</a:t>
            </a:r>
            <a:r>
              <a:rPr lang="en-US" sz="36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 </a:t>
            </a:r>
            <a:r>
              <a:rPr lang="en-US" sz="3600" dirty="0" err="1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কত</a:t>
            </a:r>
            <a:r>
              <a:rPr lang="en-US" sz="36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 </a:t>
            </a:r>
            <a:r>
              <a:rPr lang="en-US" sz="3600" dirty="0" err="1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প্রকার</a:t>
            </a:r>
            <a:r>
              <a:rPr lang="en-US" sz="36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 ও </a:t>
            </a:r>
            <a:r>
              <a:rPr lang="en-US" sz="3600" dirty="0" err="1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কি</a:t>
            </a:r>
            <a:r>
              <a:rPr lang="en-US" sz="36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 </a:t>
            </a:r>
            <a:r>
              <a:rPr lang="en-US" sz="3600" dirty="0" err="1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কি</a:t>
            </a:r>
            <a:r>
              <a:rPr lang="en-US" sz="36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 </a:t>
            </a:r>
            <a:r>
              <a:rPr lang="en-US" sz="3600" dirty="0" err="1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ব্যাখ্যা</a:t>
            </a:r>
            <a:r>
              <a:rPr lang="en-US" sz="36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  </a:t>
            </a:r>
            <a:r>
              <a:rPr lang="en-US" sz="3600" dirty="0" err="1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করতে</a:t>
            </a:r>
            <a:r>
              <a:rPr lang="en-US" sz="36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 </a:t>
            </a:r>
            <a:r>
              <a:rPr lang="en-US" sz="3600" dirty="0" err="1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পারবে</a:t>
            </a:r>
            <a:endParaRPr lang="en-US" sz="3600" dirty="0">
              <a:solidFill>
                <a:schemeClr val="bg1"/>
              </a:solidFill>
              <a:latin typeface="Nikosh" pitchFamily="2" charset="0"/>
              <a:cs typeface="Nikosh" pitchFamily="2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04800" y="5892225"/>
            <a:ext cx="8382000" cy="584775"/>
          </a:xfrm>
          <a:prstGeom prst="rect">
            <a:avLst/>
          </a:prstGeom>
          <a:solidFill>
            <a:srgbClr val="92D050"/>
          </a:solidFill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US" sz="3200" dirty="0" err="1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গোলীয়</a:t>
            </a:r>
            <a:r>
              <a:rPr lang="en-US" sz="32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 </a:t>
            </a:r>
            <a:r>
              <a:rPr lang="en-US" sz="3200" dirty="0" err="1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দর্পন</a:t>
            </a:r>
            <a:r>
              <a:rPr lang="en-US" sz="32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 </a:t>
            </a:r>
            <a:r>
              <a:rPr lang="en-US" sz="3200" dirty="0" err="1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সংক্রা্ন্ত</a:t>
            </a:r>
            <a:r>
              <a:rPr lang="en-US" sz="32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 </a:t>
            </a:r>
            <a:r>
              <a:rPr lang="en-US" sz="3200" dirty="0" err="1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কতিপয়</a:t>
            </a:r>
            <a:r>
              <a:rPr lang="en-US" sz="32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 </a:t>
            </a:r>
            <a:r>
              <a:rPr lang="en-US" sz="3200" dirty="0" err="1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সংঞ্গা</a:t>
            </a:r>
            <a:r>
              <a:rPr lang="en-US" sz="32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 </a:t>
            </a:r>
            <a:r>
              <a:rPr lang="en-US" sz="3200" dirty="0" err="1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এবং</a:t>
            </a:r>
            <a:r>
              <a:rPr lang="en-US" sz="32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 </a:t>
            </a:r>
            <a:r>
              <a:rPr lang="en-US" sz="3200" dirty="0" err="1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ব্যাখ্যা</a:t>
            </a:r>
            <a:r>
              <a:rPr lang="en-US" sz="32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 </a:t>
            </a:r>
            <a:r>
              <a:rPr lang="en-US" sz="3200" dirty="0" err="1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করতে</a:t>
            </a:r>
            <a:r>
              <a:rPr lang="en-US" sz="32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 </a:t>
            </a:r>
            <a:r>
              <a:rPr lang="en-US" sz="3200" dirty="0" err="1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পারবে</a:t>
            </a:r>
            <a:endParaRPr lang="en-US" sz="3200" dirty="0">
              <a:solidFill>
                <a:schemeClr val="bg1"/>
              </a:solidFill>
              <a:latin typeface="Nikosh" pitchFamily="2" charset="0"/>
              <a:cs typeface="Nikosh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905000" y="276761"/>
            <a:ext cx="5410200" cy="1323439"/>
          </a:xfrm>
          <a:prstGeom prst="rect">
            <a:avLst/>
          </a:prstGeom>
          <a:solidFill>
            <a:srgbClr val="00B050"/>
          </a:solidFill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8000" dirty="0" err="1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শিখন</a:t>
            </a:r>
            <a:r>
              <a:rPr lang="en-US" sz="80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 </a:t>
            </a:r>
            <a:r>
              <a:rPr lang="en-US" sz="8000" dirty="0" err="1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ফল</a:t>
            </a:r>
            <a:endParaRPr lang="en-US" sz="8000" dirty="0">
              <a:solidFill>
                <a:schemeClr val="bg1"/>
              </a:solidFill>
              <a:latin typeface="Nikosh" pitchFamily="2" charset="0"/>
              <a:cs typeface="Nikosh" pitchFamily="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70" decel="10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1" dur="770" decel="100000"/>
                                        <p:tgtEl>
                                          <p:spTgt spid="5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23" dur="77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5" dur="77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7" grpId="0" animBg="1"/>
      <p:bldP spid="9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9" name="Picture 3" descr="D:\PICTURE\reflectionoflight01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4800" y="304800"/>
            <a:ext cx="8534400" cy="5791200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457200" y="990600"/>
            <a:ext cx="2209800" cy="646331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bn-BD" sz="36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আপতিত রশ্মি</a:t>
            </a:r>
            <a:endParaRPr lang="en-US" sz="3600" dirty="0">
              <a:solidFill>
                <a:schemeClr val="bg1"/>
              </a:solidFill>
              <a:latin typeface="Nikosh" pitchFamily="2" charset="0"/>
              <a:cs typeface="Nikosh" pitchFamily="2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410200" y="1066800"/>
            <a:ext cx="3200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bn-BD" sz="36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প্রতিফলিত রশ্মি</a:t>
            </a:r>
            <a:endParaRPr lang="en-US" sz="3600" dirty="0">
              <a:solidFill>
                <a:schemeClr val="bg1"/>
              </a:solidFill>
              <a:latin typeface="Nikosh" pitchFamily="2" charset="0"/>
              <a:cs typeface="Nikosh" pitchFamily="2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715000" y="685800"/>
            <a:ext cx="2667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bn-BD" sz="36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প্রতিফলিত রশ্মি</a:t>
            </a:r>
            <a:endParaRPr lang="en-US" sz="3600" dirty="0">
              <a:solidFill>
                <a:schemeClr val="bg1"/>
              </a:solidFill>
              <a:latin typeface="Nikosh" pitchFamily="2" charset="0"/>
              <a:cs typeface="Nikosh" pitchFamily="2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6324600" y="990600"/>
            <a:ext cx="2514600" cy="646331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bn-BD" sz="36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প্রতিফলিত রশ্মি</a:t>
            </a:r>
            <a:endParaRPr lang="en-US" sz="3600" dirty="0">
              <a:solidFill>
                <a:schemeClr val="bg1"/>
              </a:solidFill>
              <a:latin typeface="Nikosh" pitchFamily="2" charset="0"/>
              <a:cs typeface="Nikosh" pitchFamily="2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3276600" y="914400"/>
            <a:ext cx="1752600" cy="584775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bn-BD" sz="32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লম্ব</a:t>
            </a:r>
            <a:endParaRPr lang="en-US" sz="3200" dirty="0">
              <a:solidFill>
                <a:schemeClr val="bg1"/>
              </a:solidFill>
              <a:latin typeface="Nikosh" pitchFamily="2" charset="0"/>
              <a:cs typeface="Nikosh" pitchFamily="2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2743200" y="5029200"/>
            <a:ext cx="3048000" cy="646331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bn-BD" sz="3600" dirty="0" smtClean="0">
                <a:solidFill>
                  <a:srgbClr val="C00000"/>
                </a:solidFill>
                <a:latin typeface="Nikosh" pitchFamily="2" charset="0"/>
                <a:cs typeface="Nikosh" pitchFamily="2" charset="0"/>
              </a:rPr>
              <a:t>আলোর প্রতিফলন</a:t>
            </a:r>
            <a:endParaRPr lang="en-US" sz="3600" dirty="0">
              <a:solidFill>
                <a:srgbClr val="C00000"/>
              </a:solidFill>
              <a:latin typeface="Nikosh" pitchFamily="2" charset="0"/>
              <a:cs typeface="Nikosh" pitchFamily="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2819400" y="914400"/>
            <a:ext cx="4267200" cy="2057400"/>
            <a:chOff x="2819400" y="914400"/>
            <a:chExt cx="4267200" cy="2057400"/>
          </a:xfrm>
        </p:grpSpPr>
        <p:cxnSp>
          <p:nvCxnSpPr>
            <p:cNvPr id="3" name="Straight Connector 2"/>
            <p:cNvCxnSpPr/>
            <p:nvPr/>
          </p:nvCxnSpPr>
          <p:spPr>
            <a:xfrm flipV="1">
              <a:off x="2819400" y="2819400"/>
              <a:ext cx="4114800" cy="15240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Straight Arrow Connector 4"/>
            <p:cNvCxnSpPr/>
            <p:nvPr/>
          </p:nvCxnSpPr>
          <p:spPr>
            <a:xfrm rot="5400000" flipH="1" flipV="1">
              <a:off x="5600700" y="1348248"/>
              <a:ext cx="1600200" cy="1371600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Arrow Connector 5"/>
            <p:cNvCxnSpPr/>
            <p:nvPr/>
          </p:nvCxnSpPr>
          <p:spPr>
            <a:xfrm rot="5400000" flipH="1" flipV="1">
              <a:off x="4533900" y="1028700"/>
              <a:ext cx="1981200" cy="1752600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Arrow Connector 6"/>
            <p:cNvCxnSpPr/>
            <p:nvPr/>
          </p:nvCxnSpPr>
          <p:spPr>
            <a:xfrm rot="5400000" flipH="1" flipV="1">
              <a:off x="4938252" y="1216740"/>
              <a:ext cx="1752600" cy="1600200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Arrow Connector 7"/>
            <p:cNvCxnSpPr/>
            <p:nvPr/>
          </p:nvCxnSpPr>
          <p:spPr>
            <a:xfrm rot="5400000" flipH="1" flipV="1">
              <a:off x="5257800" y="1248696"/>
              <a:ext cx="1676400" cy="1524000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Arrow Connector 13"/>
            <p:cNvCxnSpPr/>
            <p:nvPr/>
          </p:nvCxnSpPr>
          <p:spPr>
            <a:xfrm rot="16200000" flipH="1">
              <a:off x="3352800" y="1371600"/>
              <a:ext cx="838200" cy="685800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4038601" y="2195052"/>
              <a:ext cx="761999" cy="60960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Arrow Connector 17"/>
            <p:cNvCxnSpPr/>
            <p:nvPr/>
          </p:nvCxnSpPr>
          <p:spPr>
            <a:xfrm rot="16200000" flipH="1">
              <a:off x="3733800" y="1371600"/>
              <a:ext cx="838200" cy="685800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4419601" y="2195052"/>
              <a:ext cx="761999" cy="60960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Arrow Connector 19"/>
            <p:cNvCxnSpPr/>
            <p:nvPr/>
          </p:nvCxnSpPr>
          <p:spPr>
            <a:xfrm rot="16200000" flipH="1">
              <a:off x="3962400" y="1295400"/>
              <a:ext cx="838200" cy="685800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16200000" flipH="1">
              <a:off x="4648201" y="2118852"/>
              <a:ext cx="761999" cy="60960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Arrow Connector 21"/>
            <p:cNvCxnSpPr/>
            <p:nvPr/>
          </p:nvCxnSpPr>
          <p:spPr>
            <a:xfrm rot="16200000" flipH="1">
              <a:off x="4343400" y="1295400"/>
              <a:ext cx="838200" cy="685800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16200000" flipH="1">
              <a:off x="5029201" y="2118852"/>
              <a:ext cx="761999" cy="60960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7" name="Group 36"/>
          <p:cNvGrpSpPr/>
          <p:nvPr/>
        </p:nvGrpSpPr>
        <p:grpSpPr>
          <a:xfrm>
            <a:off x="1026493" y="3352800"/>
            <a:ext cx="6790152" cy="1912374"/>
            <a:chOff x="1026493" y="3352800"/>
            <a:chExt cx="6790152" cy="1912374"/>
          </a:xfrm>
        </p:grpSpPr>
        <p:sp>
          <p:nvSpPr>
            <p:cNvPr id="27" name="Freeform 26"/>
            <p:cNvSpPr/>
            <p:nvPr/>
          </p:nvSpPr>
          <p:spPr>
            <a:xfrm>
              <a:off x="1026493" y="4820394"/>
              <a:ext cx="6790152" cy="444780"/>
            </a:xfrm>
            <a:custGeom>
              <a:avLst/>
              <a:gdLst>
                <a:gd name="connsiteX0" fmla="*/ 5894 w 6790152"/>
                <a:gd name="connsiteY0" fmla="*/ 164561 h 444780"/>
                <a:gd name="connsiteX1" fmla="*/ 138630 w 6790152"/>
                <a:gd name="connsiteY1" fmla="*/ 267800 h 444780"/>
                <a:gd name="connsiteX2" fmla="*/ 182875 w 6790152"/>
                <a:gd name="connsiteY2" fmla="*/ 297296 h 444780"/>
                <a:gd name="connsiteX3" fmla="*/ 227120 w 6790152"/>
                <a:gd name="connsiteY3" fmla="*/ 341541 h 444780"/>
                <a:gd name="connsiteX4" fmla="*/ 271365 w 6790152"/>
                <a:gd name="connsiteY4" fmla="*/ 356290 h 444780"/>
                <a:gd name="connsiteX5" fmla="*/ 404101 w 6790152"/>
                <a:gd name="connsiteY5" fmla="*/ 430032 h 444780"/>
                <a:gd name="connsiteX6" fmla="*/ 728565 w 6790152"/>
                <a:gd name="connsiteY6" fmla="*/ 415283 h 444780"/>
                <a:gd name="connsiteX7" fmla="*/ 758062 w 6790152"/>
                <a:gd name="connsiteY7" fmla="*/ 371038 h 444780"/>
                <a:gd name="connsiteX8" fmla="*/ 861301 w 6790152"/>
                <a:gd name="connsiteY8" fmla="*/ 312045 h 444780"/>
                <a:gd name="connsiteX9" fmla="*/ 905546 w 6790152"/>
                <a:gd name="connsiteY9" fmla="*/ 282548 h 444780"/>
                <a:gd name="connsiteX10" fmla="*/ 1008784 w 6790152"/>
                <a:gd name="connsiteY10" fmla="*/ 253051 h 444780"/>
                <a:gd name="connsiteX11" fmla="*/ 1038281 w 6790152"/>
                <a:gd name="connsiteY11" fmla="*/ 208806 h 444780"/>
                <a:gd name="connsiteX12" fmla="*/ 1097275 w 6790152"/>
                <a:gd name="connsiteY12" fmla="*/ 194058 h 444780"/>
                <a:gd name="connsiteX13" fmla="*/ 1141520 w 6790152"/>
                <a:gd name="connsiteY13" fmla="*/ 179309 h 444780"/>
                <a:gd name="connsiteX14" fmla="*/ 1185765 w 6790152"/>
                <a:gd name="connsiteY14" fmla="*/ 149812 h 444780"/>
                <a:gd name="connsiteX15" fmla="*/ 1230010 w 6790152"/>
                <a:gd name="connsiteY15" fmla="*/ 105567 h 444780"/>
                <a:gd name="connsiteX16" fmla="*/ 1318501 w 6790152"/>
                <a:gd name="connsiteY16" fmla="*/ 76071 h 444780"/>
                <a:gd name="connsiteX17" fmla="*/ 1480733 w 6790152"/>
                <a:gd name="connsiteY17" fmla="*/ 90819 h 444780"/>
                <a:gd name="connsiteX18" fmla="*/ 1539726 w 6790152"/>
                <a:gd name="connsiteY18" fmla="*/ 120316 h 444780"/>
                <a:gd name="connsiteX19" fmla="*/ 1583972 w 6790152"/>
                <a:gd name="connsiteY19" fmla="*/ 135064 h 444780"/>
                <a:gd name="connsiteX20" fmla="*/ 1628217 w 6790152"/>
                <a:gd name="connsiteY20" fmla="*/ 164561 h 444780"/>
                <a:gd name="connsiteX21" fmla="*/ 1731455 w 6790152"/>
                <a:gd name="connsiteY21" fmla="*/ 194058 h 444780"/>
                <a:gd name="connsiteX22" fmla="*/ 1775701 w 6790152"/>
                <a:gd name="connsiteY22" fmla="*/ 223554 h 444780"/>
                <a:gd name="connsiteX23" fmla="*/ 1805197 w 6790152"/>
                <a:gd name="connsiteY23" fmla="*/ 267800 h 444780"/>
                <a:gd name="connsiteX24" fmla="*/ 1849442 w 6790152"/>
                <a:gd name="connsiteY24" fmla="*/ 282548 h 444780"/>
                <a:gd name="connsiteX25" fmla="*/ 1952681 w 6790152"/>
                <a:gd name="connsiteY25" fmla="*/ 326793 h 444780"/>
                <a:gd name="connsiteX26" fmla="*/ 2041172 w 6790152"/>
                <a:gd name="connsiteY26" fmla="*/ 385787 h 444780"/>
                <a:gd name="connsiteX27" fmla="*/ 2129662 w 6790152"/>
                <a:gd name="connsiteY27" fmla="*/ 444780 h 444780"/>
                <a:gd name="connsiteX28" fmla="*/ 2291894 w 6790152"/>
                <a:gd name="connsiteY28" fmla="*/ 430032 h 444780"/>
                <a:gd name="connsiteX29" fmla="*/ 2365636 w 6790152"/>
                <a:gd name="connsiteY29" fmla="*/ 356290 h 444780"/>
                <a:gd name="connsiteX30" fmla="*/ 2409881 w 6790152"/>
                <a:gd name="connsiteY30" fmla="*/ 326793 h 444780"/>
                <a:gd name="connsiteX31" fmla="*/ 2454126 w 6790152"/>
                <a:gd name="connsiteY31" fmla="*/ 282548 h 444780"/>
                <a:gd name="connsiteX32" fmla="*/ 2586862 w 6790152"/>
                <a:gd name="connsiteY32" fmla="*/ 194058 h 444780"/>
                <a:gd name="connsiteX33" fmla="*/ 2631107 w 6790152"/>
                <a:gd name="connsiteY33" fmla="*/ 164561 h 444780"/>
                <a:gd name="connsiteX34" fmla="*/ 2675352 w 6790152"/>
                <a:gd name="connsiteY34" fmla="*/ 120316 h 444780"/>
                <a:gd name="connsiteX35" fmla="*/ 2719597 w 6790152"/>
                <a:gd name="connsiteY35" fmla="*/ 105567 h 444780"/>
                <a:gd name="connsiteX36" fmla="*/ 2763842 w 6790152"/>
                <a:gd name="connsiteY36" fmla="*/ 76071 h 444780"/>
                <a:gd name="connsiteX37" fmla="*/ 2867081 w 6790152"/>
                <a:gd name="connsiteY37" fmla="*/ 46574 h 444780"/>
                <a:gd name="connsiteX38" fmla="*/ 2955572 w 6790152"/>
                <a:gd name="connsiteY38" fmla="*/ 105567 h 444780"/>
                <a:gd name="connsiteX39" fmla="*/ 2999817 w 6790152"/>
                <a:gd name="connsiteY39" fmla="*/ 149812 h 444780"/>
                <a:gd name="connsiteX40" fmla="*/ 3088307 w 6790152"/>
                <a:gd name="connsiteY40" fmla="*/ 208806 h 444780"/>
                <a:gd name="connsiteX41" fmla="*/ 3250539 w 6790152"/>
                <a:gd name="connsiteY41" fmla="*/ 253051 h 444780"/>
                <a:gd name="connsiteX42" fmla="*/ 3309533 w 6790152"/>
                <a:gd name="connsiteY42" fmla="*/ 282548 h 444780"/>
                <a:gd name="connsiteX43" fmla="*/ 3353778 w 6790152"/>
                <a:gd name="connsiteY43" fmla="*/ 312045 h 444780"/>
                <a:gd name="connsiteX44" fmla="*/ 3589752 w 6790152"/>
                <a:gd name="connsiteY44" fmla="*/ 356290 h 444780"/>
                <a:gd name="connsiteX45" fmla="*/ 3663494 w 6790152"/>
                <a:gd name="connsiteY45" fmla="*/ 371038 h 444780"/>
                <a:gd name="connsiteX46" fmla="*/ 3781481 w 6790152"/>
                <a:gd name="connsiteY46" fmla="*/ 356290 h 444780"/>
                <a:gd name="connsiteX47" fmla="*/ 3840475 w 6790152"/>
                <a:gd name="connsiteY47" fmla="*/ 267800 h 444780"/>
                <a:gd name="connsiteX48" fmla="*/ 3869972 w 6790152"/>
                <a:gd name="connsiteY48" fmla="*/ 223554 h 444780"/>
                <a:gd name="connsiteX49" fmla="*/ 3958462 w 6790152"/>
                <a:gd name="connsiteY49" fmla="*/ 149812 h 444780"/>
                <a:gd name="connsiteX50" fmla="*/ 4002707 w 6790152"/>
                <a:gd name="connsiteY50" fmla="*/ 135064 h 444780"/>
                <a:gd name="connsiteX51" fmla="*/ 4105946 w 6790152"/>
                <a:gd name="connsiteY51" fmla="*/ 76071 h 444780"/>
                <a:gd name="connsiteX52" fmla="*/ 4238681 w 6790152"/>
                <a:gd name="connsiteY52" fmla="*/ 2329 h 444780"/>
                <a:gd name="connsiteX53" fmla="*/ 4356668 w 6790152"/>
                <a:gd name="connsiteY53" fmla="*/ 17077 h 444780"/>
                <a:gd name="connsiteX54" fmla="*/ 4445159 w 6790152"/>
                <a:gd name="connsiteY54" fmla="*/ 90819 h 444780"/>
                <a:gd name="connsiteX55" fmla="*/ 4504152 w 6790152"/>
                <a:gd name="connsiteY55" fmla="*/ 120316 h 444780"/>
                <a:gd name="connsiteX56" fmla="*/ 4607391 w 6790152"/>
                <a:gd name="connsiteY56" fmla="*/ 149812 h 444780"/>
                <a:gd name="connsiteX57" fmla="*/ 4651636 w 6790152"/>
                <a:gd name="connsiteY57" fmla="*/ 179309 h 444780"/>
                <a:gd name="connsiteX58" fmla="*/ 4754875 w 6790152"/>
                <a:gd name="connsiteY58" fmla="*/ 208806 h 444780"/>
                <a:gd name="connsiteX59" fmla="*/ 4799120 w 6790152"/>
                <a:gd name="connsiteY59" fmla="*/ 223554 h 444780"/>
                <a:gd name="connsiteX60" fmla="*/ 4946604 w 6790152"/>
                <a:gd name="connsiteY60" fmla="*/ 326793 h 444780"/>
                <a:gd name="connsiteX61" fmla="*/ 5064591 w 6790152"/>
                <a:gd name="connsiteY61" fmla="*/ 356290 h 444780"/>
                <a:gd name="connsiteX62" fmla="*/ 5167830 w 6790152"/>
                <a:gd name="connsiteY62" fmla="*/ 400535 h 444780"/>
                <a:gd name="connsiteX63" fmla="*/ 5226823 w 6790152"/>
                <a:gd name="connsiteY63" fmla="*/ 385787 h 444780"/>
                <a:gd name="connsiteX64" fmla="*/ 5374307 w 6790152"/>
                <a:gd name="connsiteY64" fmla="*/ 297296 h 444780"/>
                <a:gd name="connsiteX65" fmla="*/ 5418552 w 6790152"/>
                <a:gd name="connsiteY65" fmla="*/ 267800 h 444780"/>
                <a:gd name="connsiteX66" fmla="*/ 5462797 w 6790152"/>
                <a:gd name="connsiteY66" fmla="*/ 238303 h 444780"/>
                <a:gd name="connsiteX67" fmla="*/ 5536539 w 6790152"/>
                <a:gd name="connsiteY67" fmla="*/ 149812 h 444780"/>
                <a:gd name="connsiteX68" fmla="*/ 5595533 w 6790152"/>
                <a:gd name="connsiteY68" fmla="*/ 76071 h 444780"/>
                <a:gd name="connsiteX69" fmla="*/ 5669275 w 6790152"/>
                <a:gd name="connsiteY69" fmla="*/ 90819 h 444780"/>
                <a:gd name="connsiteX70" fmla="*/ 5713520 w 6790152"/>
                <a:gd name="connsiteY70" fmla="*/ 105567 h 444780"/>
                <a:gd name="connsiteX71" fmla="*/ 5772513 w 6790152"/>
                <a:gd name="connsiteY71" fmla="*/ 120316 h 444780"/>
                <a:gd name="connsiteX72" fmla="*/ 5861004 w 6790152"/>
                <a:gd name="connsiteY72" fmla="*/ 164561 h 444780"/>
                <a:gd name="connsiteX73" fmla="*/ 5905249 w 6790152"/>
                <a:gd name="connsiteY73" fmla="*/ 194058 h 444780"/>
                <a:gd name="connsiteX74" fmla="*/ 6023236 w 6790152"/>
                <a:gd name="connsiteY74" fmla="*/ 223554 h 444780"/>
                <a:gd name="connsiteX75" fmla="*/ 6067481 w 6790152"/>
                <a:gd name="connsiteY75" fmla="*/ 238303 h 444780"/>
                <a:gd name="connsiteX76" fmla="*/ 6200217 w 6790152"/>
                <a:gd name="connsiteY76" fmla="*/ 297296 h 444780"/>
                <a:gd name="connsiteX77" fmla="*/ 6377197 w 6790152"/>
                <a:gd name="connsiteY77" fmla="*/ 312045 h 444780"/>
                <a:gd name="connsiteX78" fmla="*/ 6760655 w 6790152"/>
                <a:gd name="connsiteY78" fmla="*/ 297296 h 444780"/>
                <a:gd name="connsiteX79" fmla="*/ 6790152 w 6790152"/>
                <a:gd name="connsiteY79" fmla="*/ 253051 h 444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</a:cxnLst>
              <a:rect l="l" t="t" r="r" b="b"/>
              <a:pathLst>
                <a:path w="6790152" h="444780">
                  <a:moveTo>
                    <a:pt x="5894" y="164561"/>
                  </a:moveTo>
                  <a:cubicBezTo>
                    <a:pt x="229551" y="313665"/>
                    <a:pt x="0" y="152276"/>
                    <a:pt x="138630" y="267800"/>
                  </a:cubicBezTo>
                  <a:cubicBezTo>
                    <a:pt x="152247" y="279147"/>
                    <a:pt x="169258" y="285949"/>
                    <a:pt x="182875" y="297296"/>
                  </a:cubicBezTo>
                  <a:cubicBezTo>
                    <a:pt x="198898" y="310648"/>
                    <a:pt x="209766" y="329971"/>
                    <a:pt x="227120" y="341541"/>
                  </a:cubicBezTo>
                  <a:cubicBezTo>
                    <a:pt x="240055" y="350165"/>
                    <a:pt x="257775" y="348740"/>
                    <a:pt x="271365" y="356290"/>
                  </a:cubicBezTo>
                  <a:cubicBezTo>
                    <a:pt x="423502" y="440811"/>
                    <a:pt x="303985" y="396659"/>
                    <a:pt x="404101" y="430032"/>
                  </a:cubicBezTo>
                  <a:cubicBezTo>
                    <a:pt x="512256" y="425116"/>
                    <a:pt x="621772" y="433082"/>
                    <a:pt x="728565" y="415283"/>
                  </a:cubicBezTo>
                  <a:cubicBezTo>
                    <a:pt x="746049" y="412369"/>
                    <a:pt x="746714" y="384655"/>
                    <a:pt x="758062" y="371038"/>
                  </a:cubicBezTo>
                  <a:cubicBezTo>
                    <a:pt x="804308" y="315543"/>
                    <a:pt x="794057" y="328855"/>
                    <a:pt x="861301" y="312045"/>
                  </a:cubicBezTo>
                  <a:cubicBezTo>
                    <a:pt x="876049" y="302213"/>
                    <a:pt x="889692" y="290475"/>
                    <a:pt x="905546" y="282548"/>
                  </a:cubicBezTo>
                  <a:cubicBezTo>
                    <a:pt x="926700" y="271971"/>
                    <a:pt x="989888" y="257775"/>
                    <a:pt x="1008784" y="253051"/>
                  </a:cubicBezTo>
                  <a:cubicBezTo>
                    <a:pt x="1018616" y="238303"/>
                    <a:pt x="1023533" y="218638"/>
                    <a:pt x="1038281" y="208806"/>
                  </a:cubicBezTo>
                  <a:cubicBezTo>
                    <a:pt x="1055147" y="197562"/>
                    <a:pt x="1077785" y="199627"/>
                    <a:pt x="1097275" y="194058"/>
                  </a:cubicBezTo>
                  <a:cubicBezTo>
                    <a:pt x="1112223" y="189787"/>
                    <a:pt x="1127615" y="186262"/>
                    <a:pt x="1141520" y="179309"/>
                  </a:cubicBezTo>
                  <a:cubicBezTo>
                    <a:pt x="1157374" y="171382"/>
                    <a:pt x="1172148" y="161160"/>
                    <a:pt x="1185765" y="149812"/>
                  </a:cubicBezTo>
                  <a:cubicBezTo>
                    <a:pt x="1201788" y="136459"/>
                    <a:pt x="1211777" y="115696"/>
                    <a:pt x="1230010" y="105567"/>
                  </a:cubicBezTo>
                  <a:cubicBezTo>
                    <a:pt x="1257190" y="90467"/>
                    <a:pt x="1318501" y="76071"/>
                    <a:pt x="1318501" y="76071"/>
                  </a:cubicBezTo>
                  <a:cubicBezTo>
                    <a:pt x="1372578" y="80987"/>
                    <a:pt x="1427487" y="80170"/>
                    <a:pt x="1480733" y="90819"/>
                  </a:cubicBezTo>
                  <a:cubicBezTo>
                    <a:pt x="1502292" y="95131"/>
                    <a:pt x="1519518" y="111656"/>
                    <a:pt x="1539726" y="120316"/>
                  </a:cubicBezTo>
                  <a:cubicBezTo>
                    <a:pt x="1554015" y="126440"/>
                    <a:pt x="1569223" y="130148"/>
                    <a:pt x="1583972" y="135064"/>
                  </a:cubicBezTo>
                  <a:cubicBezTo>
                    <a:pt x="1598720" y="144896"/>
                    <a:pt x="1612363" y="156634"/>
                    <a:pt x="1628217" y="164561"/>
                  </a:cubicBezTo>
                  <a:cubicBezTo>
                    <a:pt x="1649371" y="175138"/>
                    <a:pt x="1712559" y="189334"/>
                    <a:pt x="1731455" y="194058"/>
                  </a:cubicBezTo>
                  <a:cubicBezTo>
                    <a:pt x="1746204" y="203890"/>
                    <a:pt x="1763167" y="211020"/>
                    <a:pt x="1775701" y="223554"/>
                  </a:cubicBezTo>
                  <a:cubicBezTo>
                    <a:pt x="1788235" y="236088"/>
                    <a:pt x="1791356" y="256727"/>
                    <a:pt x="1805197" y="267800"/>
                  </a:cubicBezTo>
                  <a:cubicBezTo>
                    <a:pt x="1817336" y="277512"/>
                    <a:pt x="1835153" y="276424"/>
                    <a:pt x="1849442" y="282548"/>
                  </a:cubicBezTo>
                  <a:cubicBezTo>
                    <a:pt x="1977014" y="337222"/>
                    <a:pt x="1848919" y="292206"/>
                    <a:pt x="1952681" y="326793"/>
                  </a:cubicBezTo>
                  <a:cubicBezTo>
                    <a:pt x="1982178" y="346458"/>
                    <a:pt x="2016104" y="360719"/>
                    <a:pt x="2041172" y="385787"/>
                  </a:cubicBezTo>
                  <a:cubicBezTo>
                    <a:pt x="2096410" y="441025"/>
                    <a:pt x="2065630" y="423436"/>
                    <a:pt x="2129662" y="444780"/>
                  </a:cubicBezTo>
                  <a:cubicBezTo>
                    <a:pt x="2183739" y="439864"/>
                    <a:pt x="2238799" y="441409"/>
                    <a:pt x="2291894" y="430032"/>
                  </a:cubicBezTo>
                  <a:cubicBezTo>
                    <a:pt x="2341948" y="419306"/>
                    <a:pt x="2335246" y="386680"/>
                    <a:pt x="2365636" y="356290"/>
                  </a:cubicBezTo>
                  <a:cubicBezTo>
                    <a:pt x="2378170" y="343756"/>
                    <a:pt x="2396264" y="338141"/>
                    <a:pt x="2409881" y="326793"/>
                  </a:cubicBezTo>
                  <a:cubicBezTo>
                    <a:pt x="2425904" y="313440"/>
                    <a:pt x="2437662" y="295353"/>
                    <a:pt x="2454126" y="282548"/>
                  </a:cubicBezTo>
                  <a:cubicBezTo>
                    <a:pt x="2454144" y="282534"/>
                    <a:pt x="2564729" y="208813"/>
                    <a:pt x="2586862" y="194058"/>
                  </a:cubicBezTo>
                  <a:cubicBezTo>
                    <a:pt x="2601610" y="184226"/>
                    <a:pt x="2618573" y="177095"/>
                    <a:pt x="2631107" y="164561"/>
                  </a:cubicBezTo>
                  <a:cubicBezTo>
                    <a:pt x="2645855" y="149813"/>
                    <a:pt x="2657998" y="131886"/>
                    <a:pt x="2675352" y="120316"/>
                  </a:cubicBezTo>
                  <a:cubicBezTo>
                    <a:pt x="2688287" y="111692"/>
                    <a:pt x="2705692" y="112519"/>
                    <a:pt x="2719597" y="105567"/>
                  </a:cubicBezTo>
                  <a:cubicBezTo>
                    <a:pt x="2735451" y="97640"/>
                    <a:pt x="2747988" y="83998"/>
                    <a:pt x="2763842" y="76071"/>
                  </a:cubicBezTo>
                  <a:cubicBezTo>
                    <a:pt x="2785004" y="65490"/>
                    <a:pt x="2848174" y="51301"/>
                    <a:pt x="2867081" y="46574"/>
                  </a:cubicBezTo>
                  <a:cubicBezTo>
                    <a:pt x="2896578" y="66238"/>
                    <a:pt x="2930505" y="80500"/>
                    <a:pt x="2955572" y="105567"/>
                  </a:cubicBezTo>
                  <a:cubicBezTo>
                    <a:pt x="2970320" y="120315"/>
                    <a:pt x="2983353" y="137007"/>
                    <a:pt x="2999817" y="149812"/>
                  </a:cubicBezTo>
                  <a:cubicBezTo>
                    <a:pt x="3027800" y="171577"/>
                    <a:pt x="3053915" y="200208"/>
                    <a:pt x="3088307" y="208806"/>
                  </a:cubicBezTo>
                  <a:cubicBezTo>
                    <a:pt x="3106344" y="213315"/>
                    <a:pt x="3211947" y="236512"/>
                    <a:pt x="3250539" y="253051"/>
                  </a:cubicBezTo>
                  <a:cubicBezTo>
                    <a:pt x="3270747" y="261712"/>
                    <a:pt x="3290444" y="271640"/>
                    <a:pt x="3309533" y="282548"/>
                  </a:cubicBezTo>
                  <a:cubicBezTo>
                    <a:pt x="3324923" y="291342"/>
                    <a:pt x="3337120" y="305988"/>
                    <a:pt x="3353778" y="312045"/>
                  </a:cubicBezTo>
                  <a:cubicBezTo>
                    <a:pt x="3447723" y="346206"/>
                    <a:pt x="3492639" y="341349"/>
                    <a:pt x="3589752" y="356290"/>
                  </a:cubicBezTo>
                  <a:cubicBezTo>
                    <a:pt x="3614528" y="360102"/>
                    <a:pt x="3638913" y="366122"/>
                    <a:pt x="3663494" y="371038"/>
                  </a:cubicBezTo>
                  <a:cubicBezTo>
                    <a:pt x="3702823" y="366122"/>
                    <a:pt x="3747245" y="376261"/>
                    <a:pt x="3781481" y="356290"/>
                  </a:cubicBezTo>
                  <a:cubicBezTo>
                    <a:pt x="3812103" y="338428"/>
                    <a:pt x="3820810" y="297297"/>
                    <a:pt x="3840475" y="267800"/>
                  </a:cubicBezTo>
                  <a:cubicBezTo>
                    <a:pt x="3850307" y="253051"/>
                    <a:pt x="3857438" y="236088"/>
                    <a:pt x="3869972" y="223554"/>
                  </a:cubicBezTo>
                  <a:cubicBezTo>
                    <a:pt x="3902588" y="190938"/>
                    <a:pt x="3917397" y="170345"/>
                    <a:pt x="3958462" y="149812"/>
                  </a:cubicBezTo>
                  <a:cubicBezTo>
                    <a:pt x="3972367" y="142860"/>
                    <a:pt x="3987959" y="139980"/>
                    <a:pt x="4002707" y="135064"/>
                  </a:cubicBezTo>
                  <a:cubicBezTo>
                    <a:pt x="4155761" y="33027"/>
                    <a:pt x="3918827" y="188342"/>
                    <a:pt x="4105946" y="76071"/>
                  </a:cubicBezTo>
                  <a:cubicBezTo>
                    <a:pt x="4232731" y="0"/>
                    <a:pt x="4149684" y="31994"/>
                    <a:pt x="4238681" y="2329"/>
                  </a:cubicBezTo>
                  <a:cubicBezTo>
                    <a:pt x="4278010" y="7245"/>
                    <a:pt x="4318430" y="6648"/>
                    <a:pt x="4356668" y="17077"/>
                  </a:cubicBezTo>
                  <a:cubicBezTo>
                    <a:pt x="4394530" y="27403"/>
                    <a:pt x="4416311" y="70213"/>
                    <a:pt x="4445159" y="90819"/>
                  </a:cubicBezTo>
                  <a:cubicBezTo>
                    <a:pt x="4463049" y="103598"/>
                    <a:pt x="4483944" y="111655"/>
                    <a:pt x="4504152" y="120316"/>
                  </a:cubicBezTo>
                  <a:cubicBezTo>
                    <a:pt x="4533772" y="133010"/>
                    <a:pt x="4577456" y="142329"/>
                    <a:pt x="4607391" y="149812"/>
                  </a:cubicBezTo>
                  <a:cubicBezTo>
                    <a:pt x="4622139" y="159644"/>
                    <a:pt x="4635782" y="171382"/>
                    <a:pt x="4651636" y="179309"/>
                  </a:cubicBezTo>
                  <a:cubicBezTo>
                    <a:pt x="4675215" y="191099"/>
                    <a:pt x="4732816" y="202504"/>
                    <a:pt x="4754875" y="208806"/>
                  </a:cubicBezTo>
                  <a:cubicBezTo>
                    <a:pt x="4769823" y="213077"/>
                    <a:pt x="4784372" y="218638"/>
                    <a:pt x="4799120" y="223554"/>
                  </a:cubicBezTo>
                  <a:cubicBezTo>
                    <a:pt x="4823529" y="241861"/>
                    <a:pt x="4928440" y="322252"/>
                    <a:pt x="4946604" y="326793"/>
                  </a:cubicBezTo>
                  <a:cubicBezTo>
                    <a:pt x="4985933" y="336625"/>
                    <a:pt x="5028332" y="338160"/>
                    <a:pt x="5064591" y="356290"/>
                  </a:cubicBezTo>
                  <a:cubicBezTo>
                    <a:pt x="5137489" y="392740"/>
                    <a:pt x="5102727" y="378835"/>
                    <a:pt x="5167830" y="400535"/>
                  </a:cubicBezTo>
                  <a:cubicBezTo>
                    <a:pt x="5187494" y="395619"/>
                    <a:pt x="5207844" y="392904"/>
                    <a:pt x="5226823" y="385787"/>
                  </a:cubicBezTo>
                  <a:cubicBezTo>
                    <a:pt x="5278654" y="366350"/>
                    <a:pt x="5330201" y="326700"/>
                    <a:pt x="5374307" y="297296"/>
                  </a:cubicBezTo>
                  <a:lnTo>
                    <a:pt x="5418552" y="267800"/>
                  </a:lnTo>
                  <a:lnTo>
                    <a:pt x="5462797" y="238303"/>
                  </a:lnTo>
                  <a:cubicBezTo>
                    <a:pt x="5496614" y="136857"/>
                    <a:pt x="5447251" y="256959"/>
                    <a:pt x="5536539" y="149812"/>
                  </a:cubicBezTo>
                  <a:cubicBezTo>
                    <a:pt x="5625581" y="42961"/>
                    <a:pt x="5460038" y="166399"/>
                    <a:pt x="5595533" y="76071"/>
                  </a:cubicBezTo>
                  <a:cubicBezTo>
                    <a:pt x="5620114" y="80987"/>
                    <a:pt x="5644956" y="84739"/>
                    <a:pt x="5669275" y="90819"/>
                  </a:cubicBezTo>
                  <a:cubicBezTo>
                    <a:pt x="5684357" y="94589"/>
                    <a:pt x="5698572" y="101296"/>
                    <a:pt x="5713520" y="105567"/>
                  </a:cubicBezTo>
                  <a:cubicBezTo>
                    <a:pt x="5733010" y="111136"/>
                    <a:pt x="5752849" y="115400"/>
                    <a:pt x="5772513" y="120316"/>
                  </a:cubicBezTo>
                  <a:cubicBezTo>
                    <a:pt x="5899330" y="204857"/>
                    <a:pt x="5738869" y="103492"/>
                    <a:pt x="5861004" y="164561"/>
                  </a:cubicBezTo>
                  <a:cubicBezTo>
                    <a:pt x="5876858" y="172488"/>
                    <a:pt x="5888591" y="188001"/>
                    <a:pt x="5905249" y="194058"/>
                  </a:cubicBezTo>
                  <a:cubicBezTo>
                    <a:pt x="5943348" y="207912"/>
                    <a:pt x="5984777" y="210734"/>
                    <a:pt x="6023236" y="223554"/>
                  </a:cubicBezTo>
                  <a:cubicBezTo>
                    <a:pt x="6037984" y="228470"/>
                    <a:pt x="6053576" y="231350"/>
                    <a:pt x="6067481" y="238303"/>
                  </a:cubicBezTo>
                  <a:cubicBezTo>
                    <a:pt x="6129624" y="269375"/>
                    <a:pt x="6108895" y="289685"/>
                    <a:pt x="6200217" y="297296"/>
                  </a:cubicBezTo>
                  <a:lnTo>
                    <a:pt x="6377197" y="312045"/>
                  </a:lnTo>
                  <a:cubicBezTo>
                    <a:pt x="6505016" y="307129"/>
                    <a:pt x="6634027" y="315386"/>
                    <a:pt x="6760655" y="297296"/>
                  </a:cubicBezTo>
                  <a:cubicBezTo>
                    <a:pt x="6778202" y="294789"/>
                    <a:pt x="6790152" y="253051"/>
                    <a:pt x="6790152" y="253051"/>
                  </a:cubicBezTo>
                </a:path>
              </a:pathLst>
            </a:cu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28" name="Straight Arrow Connector 27"/>
            <p:cNvCxnSpPr/>
            <p:nvPr/>
          </p:nvCxnSpPr>
          <p:spPr>
            <a:xfrm rot="16200000" flipH="1">
              <a:off x="2133600" y="3657600"/>
              <a:ext cx="838200" cy="685800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743201" y="4419600"/>
              <a:ext cx="761999" cy="60960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Arrow Connector 29"/>
            <p:cNvCxnSpPr/>
            <p:nvPr/>
          </p:nvCxnSpPr>
          <p:spPr>
            <a:xfrm rot="16200000" flipH="1">
              <a:off x="2438400" y="3505200"/>
              <a:ext cx="838200" cy="685800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16200000" flipH="1">
              <a:off x="3048001" y="4267199"/>
              <a:ext cx="761999" cy="60960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Arrow Connector 31"/>
            <p:cNvCxnSpPr/>
            <p:nvPr/>
          </p:nvCxnSpPr>
          <p:spPr>
            <a:xfrm rot="16200000" flipH="1">
              <a:off x="2667000" y="3429000"/>
              <a:ext cx="838200" cy="685800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323305" y="4252452"/>
              <a:ext cx="761999" cy="60960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Arrow Connector 33"/>
            <p:cNvCxnSpPr/>
            <p:nvPr/>
          </p:nvCxnSpPr>
          <p:spPr>
            <a:xfrm rot="16200000" flipH="1">
              <a:off x="3048000" y="3429000"/>
              <a:ext cx="838200" cy="685800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>
              <a:endCxn id="27" idx="44"/>
            </p:cNvCxnSpPr>
            <p:nvPr/>
          </p:nvCxnSpPr>
          <p:spPr>
            <a:xfrm rot="16200000" flipH="1">
              <a:off x="3470789" y="4031228"/>
              <a:ext cx="1256068" cy="103484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Arrow Connector 37"/>
            <p:cNvCxnSpPr>
              <a:stCxn id="27" idx="44"/>
            </p:cNvCxnSpPr>
            <p:nvPr/>
          </p:nvCxnSpPr>
          <p:spPr>
            <a:xfrm flipV="1">
              <a:off x="4616245" y="3429000"/>
              <a:ext cx="1936955" cy="1747684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Arrow Connector 39"/>
            <p:cNvCxnSpPr/>
            <p:nvPr/>
          </p:nvCxnSpPr>
          <p:spPr>
            <a:xfrm flipV="1">
              <a:off x="3962400" y="3505200"/>
              <a:ext cx="2057400" cy="1447800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Arrow Connector 43"/>
            <p:cNvCxnSpPr/>
            <p:nvPr/>
          </p:nvCxnSpPr>
          <p:spPr>
            <a:xfrm flipH="1" flipV="1">
              <a:off x="2423652" y="4434348"/>
              <a:ext cx="1302773" cy="447368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Arrow Connector 47"/>
            <p:cNvCxnSpPr>
              <a:stCxn id="27" idx="31"/>
            </p:cNvCxnSpPr>
            <p:nvPr/>
          </p:nvCxnSpPr>
          <p:spPr>
            <a:xfrm flipH="1" flipV="1">
              <a:off x="1676400" y="4267200"/>
              <a:ext cx="1804219" cy="835742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1" name="TextBox 50"/>
          <p:cNvSpPr txBox="1"/>
          <p:nvPr/>
        </p:nvSpPr>
        <p:spPr>
          <a:xfrm>
            <a:off x="1066800" y="2133600"/>
            <a:ext cx="2895600" cy="584775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bn-BD" sz="3200" dirty="0" smtClean="0">
                <a:solidFill>
                  <a:srgbClr val="0070C0"/>
                </a:solidFill>
                <a:latin typeface="Nikosh" pitchFamily="2" charset="0"/>
                <a:cs typeface="Nikosh" pitchFamily="2" charset="0"/>
              </a:rPr>
              <a:t>নিয়মিত প্রতিফলন</a:t>
            </a:r>
            <a:endParaRPr lang="en-US" sz="3200" dirty="0">
              <a:solidFill>
                <a:srgbClr val="0070C0"/>
              </a:solidFill>
              <a:latin typeface="Nikosh" pitchFamily="2" charset="0"/>
              <a:cs typeface="Nikosh" pitchFamily="2" charset="0"/>
            </a:endParaRPr>
          </a:p>
        </p:txBody>
      </p:sp>
      <p:sp>
        <p:nvSpPr>
          <p:cNvPr id="52" name="TextBox 51"/>
          <p:cNvSpPr txBox="1"/>
          <p:nvPr/>
        </p:nvSpPr>
        <p:spPr>
          <a:xfrm>
            <a:off x="6019800" y="4114800"/>
            <a:ext cx="2667000" cy="584775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bn-BD" sz="3200" dirty="0" smtClean="0">
                <a:solidFill>
                  <a:schemeClr val="accent6">
                    <a:lumMod val="75000"/>
                  </a:schemeClr>
                </a:solidFill>
                <a:latin typeface="Nikosh" pitchFamily="2" charset="0"/>
                <a:cs typeface="Nikosh" pitchFamily="2" charset="0"/>
              </a:rPr>
              <a:t>ব্যাপ্ত প্রতিফলন</a:t>
            </a:r>
            <a:endParaRPr lang="en-US" sz="3200" dirty="0">
              <a:solidFill>
                <a:schemeClr val="accent6">
                  <a:lumMod val="75000"/>
                </a:schemeClr>
              </a:solidFill>
              <a:latin typeface="Nikosh" pitchFamily="2" charset="0"/>
              <a:cs typeface="Nikosh" pitchFamily="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" grpId="0" animBg="1"/>
      <p:bldP spid="5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457200" y="1981200"/>
            <a:ext cx="8305800" cy="923330"/>
          </a:xfrm>
          <a:prstGeom prst="rect">
            <a:avLst/>
          </a:prstGeom>
          <a:solidFill>
            <a:srgbClr val="92D050"/>
          </a:solidFill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5400" dirty="0" err="1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দর্পন</a:t>
            </a:r>
            <a:r>
              <a:rPr lang="en-US" sz="54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 </a:t>
            </a:r>
            <a:r>
              <a:rPr lang="en-US" sz="5400" dirty="0" err="1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তৈরীর</a:t>
            </a:r>
            <a:r>
              <a:rPr lang="en-US" sz="54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 </a:t>
            </a:r>
            <a:r>
              <a:rPr lang="en-US" sz="5400" dirty="0" err="1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একটি</a:t>
            </a:r>
            <a:r>
              <a:rPr lang="en-US" sz="54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 </a:t>
            </a:r>
            <a:r>
              <a:rPr lang="en-US" sz="5400" dirty="0" err="1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ভিডিও</a:t>
            </a:r>
            <a:r>
              <a:rPr lang="en-US" sz="54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 </a:t>
            </a:r>
            <a:r>
              <a:rPr lang="en-US" sz="5400" dirty="0" err="1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চিত্র</a:t>
            </a:r>
            <a:r>
              <a:rPr lang="en-US" sz="54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 </a:t>
            </a:r>
            <a:r>
              <a:rPr lang="en-US" sz="5400" dirty="0" err="1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দেখি</a:t>
            </a:r>
            <a:endParaRPr lang="en-US" sz="5400" dirty="0">
              <a:solidFill>
                <a:schemeClr val="bg1"/>
              </a:solidFill>
              <a:latin typeface="Nikosh" pitchFamily="2" charset="0"/>
              <a:cs typeface="Nikosh" pitchFamily="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9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66800" y="2133600"/>
            <a:ext cx="2826774" cy="266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9460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91200" y="2133600"/>
            <a:ext cx="2447925" cy="2590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8" name="TextBox 67"/>
          <p:cNvSpPr txBox="1"/>
          <p:nvPr/>
        </p:nvSpPr>
        <p:spPr>
          <a:xfrm>
            <a:off x="1447800" y="1981200"/>
            <a:ext cx="1143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/>
              <a:t>m</a:t>
            </a:r>
            <a:endParaRPr lang="en-US" sz="4000" dirty="0"/>
          </a:p>
        </p:txBody>
      </p:sp>
      <p:sp>
        <p:nvSpPr>
          <p:cNvPr id="72" name="TextBox 71"/>
          <p:cNvSpPr txBox="1"/>
          <p:nvPr/>
        </p:nvSpPr>
        <p:spPr>
          <a:xfrm>
            <a:off x="1676400" y="4495800"/>
            <a:ext cx="1143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/>
              <a:t>m</a:t>
            </a:r>
            <a:r>
              <a:rPr lang="en-US" sz="4000" baseline="-25000" dirty="0" smtClean="0"/>
              <a:t>1</a:t>
            </a:r>
            <a:endParaRPr lang="en-US" sz="4000" baseline="-25000" dirty="0"/>
          </a:p>
        </p:txBody>
      </p:sp>
      <p:sp>
        <p:nvSpPr>
          <p:cNvPr id="73" name="TextBox 72"/>
          <p:cNvSpPr txBox="1"/>
          <p:nvPr/>
        </p:nvSpPr>
        <p:spPr>
          <a:xfrm>
            <a:off x="7239000" y="4114800"/>
            <a:ext cx="1143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/>
              <a:t>m</a:t>
            </a:r>
            <a:r>
              <a:rPr lang="en-US" sz="4000" baseline="-25000" dirty="0" smtClean="0"/>
              <a:t>1</a:t>
            </a:r>
            <a:endParaRPr lang="en-US" sz="4000" baseline="-25000" dirty="0"/>
          </a:p>
        </p:txBody>
      </p:sp>
      <p:sp>
        <p:nvSpPr>
          <p:cNvPr id="74" name="TextBox 73"/>
          <p:cNvSpPr txBox="1"/>
          <p:nvPr/>
        </p:nvSpPr>
        <p:spPr>
          <a:xfrm>
            <a:off x="7086600" y="1882914"/>
            <a:ext cx="1143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/>
              <a:t>m</a:t>
            </a:r>
            <a:endParaRPr lang="en-US" sz="4000" dirty="0"/>
          </a:p>
        </p:txBody>
      </p:sp>
      <p:sp>
        <p:nvSpPr>
          <p:cNvPr id="75" name="TextBox 74"/>
          <p:cNvSpPr txBox="1"/>
          <p:nvPr/>
        </p:nvSpPr>
        <p:spPr>
          <a:xfrm>
            <a:off x="6781800" y="2743200"/>
            <a:ext cx="1143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/>
              <a:t>c</a:t>
            </a:r>
            <a:endParaRPr lang="en-US" sz="4000" dirty="0"/>
          </a:p>
        </p:txBody>
      </p:sp>
      <p:sp>
        <p:nvSpPr>
          <p:cNvPr id="76" name="TextBox 75"/>
          <p:cNvSpPr txBox="1"/>
          <p:nvPr/>
        </p:nvSpPr>
        <p:spPr>
          <a:xfrm>
            <a:off x="8077200" y="3025914"/>
            <a:ext cx="1143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/>
              <a:t>p</a:t>
            </a:r>
            <a:endParaRPr lang="en-US" sz="4000" dirty="0"/>
          </a:p>
        </p:txBody>
      </p:sp>
      <p:sp>
        <p:nvSpPr>
          <p:cNvPr id="77" name="TextBox 76"/>
          <p:cNvSpPr txBox="1"/>
          <p:nvPr/>
        </p:nvSpPr>
        <p:spPr>
          <a:xfrm>
            <a:off x="2286000" y="2895600"/>
            <a:ext cx="1143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/>
              <a:t>c</a:t>
            </a:r>
            <a:endParaRPr lang="en-US" sz="4000" dirty="0"/>
          </a:p>
        </p:txBody>
      </p:sp>
      <p:sp>
        <p:nvSpPr>
          <p:cNvPr id="78" name="TextBox 77"/>
          <p:cNvSpPr txBox="1"/>
          <p:nvPr/>
        </p:nvSpPr>
        <p:spPr>
          <a:xfrm>
            <a:off x="1524000" y="2971800"/>
            <a:ext cx="1143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/>
              <a:t>p</a:t>
            </a:r>
            <a:endParaRPr lang="en-US" sz="4000" dirty="0"/>
          </a:p>
        </p:txBody>
      </p:sp>
      <p:sp>
        <p:nvSpPr>
          <p:cNvPr id="79" name="TextBox 78"/>
          <p:cNvSpPr txBox="1"/>
          <p:nvPr/>
        </p:nvSpPr>
        <p:spPr>
          <a:xfrm>
            <a:off x="1371600" y="5562600"/>
            <a:ext cx="2819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bn-BD" sz="4000" dirty="0" smtClean="0">
                <a:latin typeface="Nikosh" pitchFamily="2" charset="0"/>
                <a:cs typeface="Nikosh" pitchFamily="2" charset="0"/>
              </a:rPr>
              <a:t>অবতল দর্পন</a:t>
            </a:r>
            <a:endParaRPr lang="en-US" sz="4000" dirty="0">
              <a:latin typeface="Nikosh" pitchFamily="2" charset="0"/>
              <a:cs typeface="Nikosh" pitchFamily="2" charset="0"/>
            </a:endParaRPr>
          </a:p>
        </p:txBody>
      </p:sp>
      <p:sp>
        <p:nvSpPr>
          <p:cNvPr id="80" name="TextBox 79"/>
          <p:cNvSpPr txBox="1"/>
          <p:nvPr/>
        </p:nvSpPr>
        <p:spPr>
          <a:xfrm>
            <a:off x="6096000" y="5181600"/>
            <a:ext cx="2209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bn-BD" sz="4000" dirty="0" smtClean="0">
                <a:latin typeface="Nikosh" pitchFamily="2" charset="0"/>
                <a:cs typeface="Nikosh" pitchFamily="2" charset="0"/>
              </a:rPr>
              <a:t>উত্তল দর্পন</a:t>
            </a:r>
            <a:endParaRPr lang="en-US" sz="4000" dirty="0">
              <a:latin typeface="Nikosh" pitchFamily="2" charset="0"/>
              <a:cs typeface="Nikosh" pitchFamily="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" dur="2000"/>
                                        <p:tgtEl>
                                          <p:spTgt spid="19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" grpId="0"/>
      <p:bldP spid="8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38200" y="762000"/>
            <a:ext cx="6781800" cy="1323439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8000" dirty="0" err="1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দলীয়</a:t>
            </a:r>
            <a:r>
              <a:rPr lang="en-US" sz="80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 </a:t>
            </a:r>
            <a:r>
              <a:rPr lang="en-US" sz="8000" dirty="0" err="1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কাজ</a:t>
            </a:r>
            <a:endParaRPr lang="en-US" sz="8000" dirty="0">
              <a:solidFill>
                <a:schemeClr val="bg1"/>
              </a:solidFill>
              <a:latin typeface="Nikosh" pitchFamily="2" charset="0"/>
              <a:cs typeface="Nikosh" pitchFamily="2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762000" y="2286000"/>
            <a:ext cx="6934200" cy="175432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</p:spPr>
        <p:txBody>
          <a:bodyPr wrap="square" rtlCol="0">
            <a:spAutoFit/>
          </a:bodyPr>
          <a:lstStyle/>
          <a:p>
            <a:r>
              <a:rPr lang="bn-BD" sz="36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গোলীয় দর্পনের প্রধান ফোকাসের চিত্র অংকন কর এবং চিত্রদ্বয়ের মধ্যে কি বিসদৃশ্য লক্ষ্য করলে তা উল্লেখ কর</a:t>
            </a:r>
            <a:endParaRPr lang="en-US" sz="3600" dirty="0">
              <a:solidFill>
                <a:schemeClr val="bg1"/>
              </a:solidFill>
              <a:latin typeface="Nikosh" pitchFamily="2" charset="0"/>
              <a:cs typeface="Nikosh" pitchFamily="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438400" y="1066800"/>
            <a:ext cx="4800600" cy="1323439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bn-BD" sz="80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মূল্যায়ন</a:t>
            </a:r>
            <a:endParaRPr lang="en-US" sz="8000" dirty="0">
              <a:solidFill>
                <a:schemeClr val="bg1"/>
              </a:solidFill>
              <a:latin typeface="Nikosh" pitchFamily="2" charset="0"/>
              <a:cs typeface="Nikosh" pitchFamily="2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85800" y="3200400"/>
            <a:ext cx="8153400" cy="1754326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r>
              <a:rPr lang="bn-BD" sz="36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১,আলোর প্রতিফলনের সূত্র কয়টি এবং প্রথম সূত্রটি বল।</a:t>
            </a:r>
          </a:p>
          <a:p>
            <a:r>
              <a:rPr lang="bn-BD" sz="36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২.গোলীয় দর্পন কাকে বলে?</a:t>
            </a:r>
          </a:p>
          <a:p>
            <a:r>
              <a:rPr lang="bn-BD" sz="36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৩.গোলীয় দর্পনের প্রধান অক্ষের সংঙ্গা দাও।</a:t>
            </a:r>
            <a:endParaRPr lang="en-US" sz="3600" dirty="0">
              <a:solidFill>
                <a:schemeClr val="bg1"/>
              </a:solidFill>
              <a:latin typeface="Nikosh" pitchFamily="2" charset="0"/>
              <a:cs typeface="Nikosh" pitchFamily="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676400" y="1066800"/>
            <a:ext cx="5867400" cy="1323439"/>
          </a:xfrm>
          <a:prstGeom prst="rect">
            <a:avLst/>
          </a:prstGeom>
          <a:solidFill>
            <a:schemeClr val="accent2">
              <a:lumMod val="75000"/>
            </a:schemeClr>
          </a:solidFill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8000" dirty="0" err="1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বাড়ীর</a:t>
            </a:r>
            <a:r>
              <a:rPr lang="en-US" sz="80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 </a:t>
            </a:r>
            <a:r>
              <a:rPr lang="en-US" sz="8000" dirty="0" err="1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কাজ</a:t>
            </a:r>
            <a:endParaRPr lang="en-US" sz="8000" dirty="0">
              <a:solidFill>
                <a:schemeClr val="bg1"/>
              </a:solidFill>
              <a:latin typeface="Nikosh" pitchFamily="2" charset="0"/>
              <a:cs typeface="Nikosh" pitchFamily="2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85800" y="3124200"/>
            <a:ext cx="7848600" cy="1200329"/>
          </a:xfrm>
          <a:prstGeom prst="rect">
            <a:avLst/>
          </a:prstGeom>
          <a:solidFill>
            <a:srgbClr val="00B05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US" sz="3600" dirty="0" err="1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গোলীয়</a:t>
            </a:r>
            <a:r>
              <a:rPr lang="en-US" sz="36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 </a:t>
            </a:r>
            <a:r>
              <a:rPr lang="en-US" sz="3600" dirty="0" err="1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দর্পনের</a:t>
            </a:r>
            <a:r>
              <a:rPr lang="en-US" sz="36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 </a:t>
            </a:r>
            <a:r>
              <a:rPr lang="en-US" sz="3600" dirty="0" err="1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ক্ষেত্রে</a:t>
            </a:r>
            <a:r>
              <a:rPr lang="en-US" sz="36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 </a:t>
            </a:r>
            <a:r>
              <a:rPr lang="en-US" sz="3600" dirty="0" err="1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ফোকাস</a:t>
            </a:r>
            <a:r>
              <a:rPr lang="en-US" sz="36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 </a:t>
            </a:r>
            <a:r>
              <a:rPr lang="en-US" sz="3600" dirty="0" err="1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দূরত্ব</a:t>
            </a:r>
            <a:r>
              <a:rPr lang="en-US" sz="36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 </a:t>
            </a:r>
            <a:r>
              <a:rPr lang="en-US" sz="3600" dirty="0" err="1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এবং</a:t>
            </a:r>
            <a:r>
              <a:rPr lang="en-US" sz="36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 </a:t>
            </a:r>
            <a:r>
              <a:rPr lang="en-US" sz="3600" dirty="0" err="1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বক্রতার</a:t>
            </a:r>
            <a:r>
              <a:rPr lang="en-US" sz="36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 </a:t>
            </a:r>
            <a:r>
              <a:rPr lang="en-US" sz="3600" dirty="0" err="1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ব্যাসার্ধের</a:t>
            </a:r>
            <a:r>
              <a:rPr lang="en-US" sz="36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 </a:t>
            </a:r>
            <a:r>
              <a:rPr lang="en-US" sz="3600" dirty="0" err="1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মধ্যে</a:t>
            </a:r>
            <a:r>
              <a:rPr lang="en-US" sz="36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 </a:t>
            </a:r>
            <a:r>
              <a:rPr lang="en-US" sz="3600" dirty="0" err="1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সম্পর্ক</a:t>
            </a:r>
            <a:r>
              <a:rPr lang="en-US" sz="36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 </a:t>
            </a:r>
            <a:r>
              <a:rPr lang="en-US" sz="3600" dirty="0" err="1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স্হাপন</a:t>
            </a:r>
            <a:r>
              <a:rPr lang="en-US" sz="36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 </a:t>
            </a:r>
            <a:r>
              <a:rPr lang="en-US" sz="3600" dirty="0" err="1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কর</a:t>
            </a:r>
            <a:r>
              <a:rPr lang="bn-BD" sz="3600" dirty="0" smtClean="0">
                <a:solidFill>
                  <a:schemeClr val="bg1"/>
                </a:solidFill>
                <a:latin typeface="Nikosh" pitchFamily="2" charset="0"/>
                <a:cs typeface="Nikosh" pitchFamily="2" charset="0"/>
              </a:rPr>
              <a:t>।</a:t>
            </a:r>
            <a:endParaRPr lang="en-US" sz="3600" dirty="0">
              <a:solidFill>
                <a:schemeClr val="bg1"/>
              </a:solidFill>
              <a:latin typeface="Nikosh" pitchFamily="2" charset="0"/>
              <a:cs typeface="Nikosh" pitchFamily="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D:\PICTURE\ran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38200" y="228600"/>
            <a:ext cx="7696200" cy="4724400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533400" y="5181600"/>
            <a:ext cx="8077200" cy="954107"/>
          </a:xfrm>
          <a:prstGeom prst="rect">
            <a:avLst/>
          </a:prstGeom>
          <a:solidFill>
            <a:srgbClr val="7030A0"/>
          </a:solidFill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bn-BD" sz="2800" dirty="0" smtClean="0">
                <a:solidFill>
                  <a:schemeClr val="bg2"/>
                </a:solidFill>
                <a:latin typeface="Nikosh" pitchFamily="2" charset="0"/>
                <a:cs typeface="Nikosh" pitchFamily="2" charset="0"/>
              </a:rPr>
              <a:t>আজকের পাঠদানে আমাকে সহযোগীতা করার জন্য তোমদের সকলকে</a:t>
            </a:r>
          </a:p>
          <a:p>
            <a:pPr algn="ctr"/>
            <a:r>
              <a:rPr lang="bn-BD" sz="2800" dirty="0" smtClean="0">
                <a:solidFill>
                  <a:srgbClr val="FFFF00"/>
                </a:solidFill>
                <a:latin typeface="Nikosh" pitchFamily="2" charset="0"/>
                <a:cs typeface="Nikosh" pitchFamily="2" charset="0"/>
              </a:rPr>
              <a:t>ধন্যবাদ </a:t>
            </a:r>
            <a:endParaRPr lang="en-US" sz="2800" dirty="0">
              <a:solidFill>
                <a:srgbClr val="FFFF00"/>
              </a:solidFill>
              <a:latin typeface="Nikosh" pitchFamily="2" charset="0"/>
              <a:cs typeface="Nikosh" pitchFamily="2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38388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963</TotalTime>
  <Words>165</Words>
  <Application>Microsoft Office PowerPoint</Application>
  <PresentationFormat>On-screen Show (4:3)</PresentationFormat>
  <Paragraphs>45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শুভেচ্ছা মো</dc:title>
  <dc:creator>Doel-1612i3</dc:creator>
  <cp:lastModifiedBy>GM School</cp:lastModifiedBy>
  <cp:revision>151</cp:revision>
  <dcterms:created xsi:type="dcterms:W3CDTF">2006-08-16T00:00:00Z</dcterms:created>
  <dcterms:modified xsi:type="dcterms:W3CDTF">2013-07-10T05:43:50Z</dcterms:modified>
</cp:coreProperties>
</file>