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BC466-6CEF-4304-9649-33BFA4B2F6C1}" type="datetimeFigureOut">
              <a:rPr lang="en-US" smtClean="0"/>
              <a:t>7/12/2013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4F5C1-C052-446B-9A2C-AD88AE852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49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F3D43-EA9A-4166-BA4A-A8B77078F0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85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857" y="171033"/>
            <a:ext cx="8839200" cy="2800767"/>
          </a:xfrm>
          <a:prstGeom prst="rect">
            <a:avLst/>
          </a:prstGeom>
          <a:solidFill>
            <a:srgbClr val="FF0000"/>
          </a:solidFill>
          <a:ln w="155575" cmpd="tri">
            <a:gradFill flip="none" rotWithShape="1"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16200000" scaled="1"/>
              <a:tileRect/>
            </a:gradFill>
            <a:prstDash val="sysDash"/>
          </a:ln>
          <a:effectLst>
            <a:glow rad="127000">
              <a:srgbClr val="00B050"/>
            </a:glow>
            <a:outerShdw blurRad="50800" dist="50800" dir="5400000" algn="ctr" rotWithShape="0">
              <a:srgbClr val="002060"/>
            </a:outerShdw>
          </a:effectLst>
        </p:spPr>
        <p:txBody>
          <a:bodyPr wrap="square" rtlCol="0">
            <a:prstTxWarp prst="textPlain">
              <a:avLst>
                <a:gd name="adj" fmla="val 50296"/>
              </a:avLst>
            </a:prstTxWarp>
            <a:spAutoFit/>
          </a:bodyPr>
          <a:lstStyle/>
          <a:p>
            <a:r>
              <a:rPr lang="bn-BD" sz="9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আছ্ ছালামু আলাই কুম</a:t>
            </a:r>
            <a:endParaRPr lang="bn-BD" sz="13800" b="1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তোমরা সবাই কেমন আছ।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89" y="3239588"/>
            <a:ext cx="8991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82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9154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54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সাওমের </a:t>
            </a:r>
            <a:r>
              <a:rPr lang="bn-BD" sz="54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কাযাঃ-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কোন কারনে বা অনিচ্ছায় যদি রোযা ভেঙ্গে যায় তাহলে একটি রোযার পরিবর্তে একটি রোযা পালন করার নাম হলো কাযা রোযা ।</a:t>
            </a:r>
            <a:endParaRPr lang="en-US" sz="32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32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 রোযা কাযা করার কারন সমুহঃ-</a:t>
            </a:r>
            <a:endParaRPr lang="en-US" sz="32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bn-BD" sz="32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রোযা থাকা অবস্থায় অসুস্থ হয়ে পড়লে কিংবা সফরে থাকলে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।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মহিলাদের 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মাসিক রোগ হলে ।</a:t>
            </a:r>
            <a:endParaRPr lang="en-US" sz="32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ইচ্ছাকৃত </a:t>
            </a:r>
            <a:r>
              <a:rPr lang="bn-BD" sz="32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ভাবে মুখভর্তি বমি করলে ।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রাত মনে করে ভোরে এবং সন্ধা মনে করে  সূর্যাস্তের পূর্বে পানাহার করলে ।</a:t>
            </a:r>
            <a:endParaRPr lang="en-US" sz="32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4724400"/>
            <a:ext cx="8915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/>
              <a:buChar char="o"/>
            </a:pP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দাঁত </a:t>
            </a:r>
            <a:r>
              <a:rPr lang="bn-BD" sz="32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হতে ছোলা পরিমান বা তার চেয়ে বেশী কোন জিনিস বের করে খেয়ে ফেললে ।</a:t>
            </a:r>
          </a:p>
          <a:p>
            <a:pPr marL="342900" lvl="0" indent="-342900">
              <a:buFont typeface="Courier New"/>
              <a:buChar char="o"/>
            </a:pP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ভূলক্রমে কোন কিছু খাওয়া শুরু করার পর রোযা নষ্ট হয়ে গেছে মনে করে পুনরায় খেয়ে ফেললে ।</a:t>
            </a:r>
            <a:endParaRPr lang="en-US" sz="3200" dirty="0"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02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6868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8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সাওমের কাফফারাঃ</a:t>
            </a:r>
            <a:r>
              <a:rPr lang="bn-BD" sz="48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-</a:t>
            </a:r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ইচ্ছাকৃত ভাবে রোযা পালন না করলে অথবা রোযা    রেখে বিনা কারনে ভেঙ্গে ফেললে-কাযা এবং কাফফারা উভয়ই ফরয হবে ।</a:t>
            </a:r>
            <a:endParaRPr lang="en-US" sz="4000" dirty="0">
              <a:latin typeface="NikoshBAN" pitchFamily="2" charset="0"/>
              <a:ea typeface="SimSun"/>
              <a:cs typeface="NikoshBAN" pitchFamily="2" charset="0"/>
            </a:endParaRPr>
          </a:p>
          <a:p>
            <a:r>
              <a:rPr lang="bn-BD" sz="4800" dirty="0">
                <a:solidFill>
                  <a:srgbClr val="0070C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সাওমের কাফফারা সমুহঃ-</a:t>
            </a:r>
            <a:endParaRPr lang="en-US" sz="4800" dirty="0">
              <a:solidFill>
                <a:srgbClr val="0070C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একা ধারে দুই মাস রোযা পালন করা ।</a:t>
            </a:r>
            <a:endParaRPr lang="en-US" sz="40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/>
              <a:buChar char=""/>
            </a:pPr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এতে অক্ষম হলে ৬০ জন মিসকিন কে পরিতৃপ্ত সহকারে দুই বেলা খাওয়ানো ।</a:t>
            </a:r>
            <a:endParaRPr lang="en-US" sz="4000" dirty="0">
              <a:effectLst/>
              <a:latin typeface="NikoshBAN" pitchFamily="2" charset="0"/>
              <a:ea typeface="SimSun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5029200"/>
            <a:ext cx="8229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/>
              <a:buChar char=""/>
            </a:pP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তাহাতেও যদি অক্ষম হয় তাহলে একজন গোলাম কে আযাদ করা ।</a:t>
            </a:r>
            <a:endParaRPr lang="en-US" sz="4400" dirty="0">
              <a:effectLst/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38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839200" cy="6463308"/>
          </a:xfrm>
          <a:prstGeom prst="rect">
            <a:avLst/>
          </a:prstGeom>
          <a:solidFill>
            <a:srgbClr val="00B050"/>
          </a:solidFill>
          <a:ln w="762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Times New Roman"/>
                <a:ea typeface="SimSun"/>
                <a:cs typeface="Shonar Bangla"/>
              </a:rPr>
              <a:t>     </a:t>
            </a:r>
            <a:r>
              <a:rPr lang="bn-BD" sz="6600" dirty="0" smtClean="0">
                <a:solidFill>
                  <a:srgbClr val="FF0000"/>
                </a:solidFill>
                <a:latin typeface="Times New Roman"/>
                <a:ea typeface="SimSun"/>
                <a:cs typeface="Shonar Bangla"/>
              </a:rPr>
              <a:t>উল্লেখ্য </a:t>
            </a:r>
            <a:r>
              <a:rPr lang="bn-BD" sz="6600" dirty="0">
                <a:solidFill>
                  <a:srgbClr val="FF0000"/>
                </a:solidFill>
                <a:latin typeface="Times New Roman"/>
                <a:ea typeface="SimSun"/>
                <a:cs typeface="Shonar Bangla"/>
              </a:rPr>
              <a:t>যে</a:t>
            </a:r>
            <a:r>
              <a:rPr lang="bn-BD" sz="6600" dirty="0">
                <a:solidFill>
                  <a:srgbClr val="C00000"/>
                </a:solidFill>
                <a:latin typeface="Times New Roman"/>
                <a:ea typeface="SimSun"/>
                <a:cs typeface="Shonar Bangla"/>
              </a:rPr>
              <a:t>-একাধারে দুই মাস কাফফারার রোযা পালন ক্ষেত্রে দু’  একটি রোযা বাদ পড়লে পূর্বের রোযা বাতিল হয়ে যাবে ।আবারো নতুন করে শুরু করতে হবে ।তবে মহিলাদের জন্য একটু ভিন্ন ।</a:t>
            </a:r>
            <a:endParaRPr lang="en-US" sz="6600" dirty="0">
              <a:latin typeface="Times New Roman"/>
              <a:ea typeface="SimSun"/>
            </a:endParaRPr>
          </a:p>
          <a:p>
            <a:r>
              <a:rPr lang="bn-BD" dirty="0">
                <a:solidFill>
                  <a:srgbClr val="C00000"/>
                </a:solidFill>
                <a:latin typeface="Times New Roman"/>
                <a:ea typeface="SimSun"/>
                <a:cs typeface="Shonar Bangla"/>
              </a:rPr>
              <a:t> </a:t>
            </a:r>
            <a:endParaRPr lang="en-US" sz="1000" dirty="0"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286301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1" y="685800"/>
            <a:ext cx="90678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কাজঃ</a:t>
            </a:r>
          </a:p>
          <a:p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সাওম এর প্রকার গুলো বিশ্লেষন কর।</a:t>
            </a:r>
            <a:endParaRPr lang="en-US" sz="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1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763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মূল্যায়ন</a:t>
            </a:r>
            <a:r>
              <a:rPr lang="en-US" sz="5400" dirty="0">
                <a:latin typeface="NikoshBAN" pitchFamily="2" charset="0"/>
                <a:ea typeface="SimSun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ea typeface="SimSun"/>
                <a:cs typeface="NikoshBAN" pitchFamily="2" charset="0"/>
              </a:rPr>
              <a:t>  </a:t>
            </a:r>
          </a:p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ক)শাওয়াল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মাসে কয়টি রোযা পালন করতে হয়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?</a:t>
            </a:r>
            <a:r>
              <a:rPr lang="en-US" sz="4400" dirty="0">
                <a:latin typeface="NikoshBAN" pitchFamily="2" charset="0"/>
                <a:ea typeface="SimSun"/>
                <a:cs typeface="NikoshBAN" pitchFamily="2" charset="0"/>
              </a:rPr>
              <a:t> </a:t>
            </a:r>
            <a:endParaRPr lang="bn-BD" sz="4400" dirty="0" smtClean="0">
              <a:latin typeface="NikoshBAN" pitchFamily="2" charset="0"/>
              <a:ea typeface="SimSun"/>
              <a:cs typeface="NikoshBAN" pitchFamily="2" charset="0"/>
            </a:endParaRPr>
          </a:p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খ)রোযা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ঢাল স্বরুপ এ কথাটি কে বলেছেন ?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535940" marR="0">
              <a:spcBef>
                <a:spcPts val="0"/>
              </a:spcBef>
              <a:spcAft>
                <a:spcPts val="0"/>
              </a:spcAft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গ)রমযানের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একটি রোযায় কয়টি ফরয ?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535940" marR="0">
              <a:spcBef>
                <a:spcPts val="0"/>
              </a:spcBef>
              <a:spcAft>
                <a:spcPts val="0"/>
              </a:spcAft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ঘ)পবিত্র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রমযান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মাসকে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কয়টি ভাগে ভাগ করা হয়েছে ?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535940" marR="0">
              <a:spcBef>
                <a:spcPts val="0"/>
              </a:spcBef>
              <a:spcAft>
                <a:spcPts val="0"/>
              </a:spcAft>
            </a:pP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ঙ)ফরয রোযা কোন মাসে পালন করা হয় ?</a:t>
            </a:r>
            <a:endParaRPr lang="en-US" sz="4400" dirty="0">
              <a:effectLst/>
              <a:latin typeface="NikoshBAN" pitchFamily="2" charset="0"/>
              <a:ea typeface="SimSun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1" y="5411450"/>
            <a:ext cx="87695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5940" marR="0">
              <a:spcBef>
                <a:spcPts val="0"/>
              </a:spcBef>
              <a:spcAft>
                <a:spcPts val="0"/>
              </a:spcAft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চ)কোরআন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নাযিলের মাস কোনটি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?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838200"/>
            <a:ext cx="7963989" cy="526297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r>
              <a:rPr lang="bn-BD" sz="8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সাওমের মাধ্যমে আমরা </a:t>
            </a:r>
          </a:p>
          <a:p>
            <a:r>
              <a:rPr lang="bn-BD" sz="8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কিকি শিক্ষা গ্রহন করতে </a:t>
            </a:r>
          </a:p>
          <a:p>
            <a:r>
              <a:rPr lang="bn-BD" sz="8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পারি,লিখে নিয়ে আসবে।</a:t>
            </a:r>
            <a:endParaRPr lang="en-US" sz="8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66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81000"/>
            <a:ext cx="8839200" cy="6093976"/>
          </a:xfrm>
          <a:prstGeom prst="rect">
            <a:avLst/>
          </a:prstGeom>
          <a:gradFill>
            <a:gsLst>
              <a:gs pos="0">
                <a:srgbClr val="A603AB"/>
              </a:gs>
              <a:gs pos="20000">
                <a:srgbClr val="FFFF00"/>
              </a:gs>
              <a:gs pos="0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0800000" scaled="1"/>
          </a:gradFill>
          <a:ln w="263525" cmpd="tri">
            <a:solidFill>
              <a:schemeClr val="tx1"/>
            </a:solidFill>
          </a:ln>
          <a:effectLst>
            <a:glow rad="127000">
              <a:srgbClr val="FFFF00"/>
            </a:glow>
          </a:effectLst>
          <a:scene3d>
            <a:camera prst="orthographicFront"/>
            <a:lightRig rig="threePt" dir="t"/>
          </a:scene3d>
          <a:sp3d contourW="25400">
            <a:contourClr>
              <a:srgbClr val="FF0000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bn-BD" sz="66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তোমরা সবাই ভালো থাকো সুস্থ </a:t>
            </a:r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থাকো।আগামী ক্লাসে আবার </a:t>
            </a:r>
            <a:r>
              <a:rPr lang="bn-BD" sz="66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দেখা হবে ।</a:t>
            </a:r>
            <a:endParaRPr lang="en-US" sz="66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algn="ctr"/>
            <a:r>
              <a:rPr lang="bn-BD" sz="5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 </a:t>
            </a:r>
            <a:endParaRPr lang="bn-BD" sz="5400" dirty="0" smtClean="0">
              <a:latin typeface="NikoshBAN" pitchFamily="2" charset="0"/>
              <a:ea typeface="SimSun"/>
              <a:cs typeface="NikoshBAN" pitchFamily="2" charset="0"/>
            </a:endParaRPr>
          </a:p>
          <a:p>
            <a:pPr algn="ctr"/>
            <a:r>
              <a:rPr lang="bn-BD" sz="13800" dirty="0" smtClean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আল্লাহ</a:t>
            </a:r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</a:t>
            </a:r>
            <a:r>
              <a:rPr lang="bn-BD" sz="138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হাফেজ</a:t>
            </a:r>
            <a:endParaRPr lang="en-US" sz="13800" dirty="0">
              <a:effectLst/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2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108857"/>
            <a:ext cx="3161443" cy="1446550"/>
          </a:xfrm>
          <a:prstGeom prst="rect">
            <a:avLst/>
          </a:prstGeom>
          <a:solidFill>
            <a:srgbClr val="FF0000"/>
          </a:solidFill>
          <a:ln w="114300">
            <a:solidFill>
              <a:srgbClr val="7030A0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32921" y="1752600"/>
            <a:ext cx="4495800" cy="4800600"/>
          </a:xfrm>
          <a:prstGeom prst="flowChartAlternateProcess">
            <a:avLst/>
          </a:prstGeom>
          <a:solidFill>
            <a:srgbClr val="00B05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মুর্শিদ মোঃ খলিলুর রহমান</a:t>
            </a:r>
          </a:p>
          <a:p>
            <a:pPr lvl="0" algn="ctr"/>
            <a:r>
              <a:rPr lang="bn-BD" sz="3600" b="1" dirty="0">
                <a:solidFill>
                  <a:srgbClr val="C0504D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pPr lvl="0" algn="ctr"/>
            <a:r>
              <a:rPr lang="bn-BD" sz="3600" b="1" dirty="0">
                <a:solidFill>
                  <a:srgbClr val="9BBB59">
                    <a:lumMod val="50000"/>
                  </a:srgbClr>
                </a:solidFill>
                <a:latin typeface="NikoshBAN" pitchFamily="2" charset="0"/>
                <a:cs typeface="NikoshBAN" pitchFamily="2" charset="0"/>
              </a:rPr>
              <a:t>মনিরাবাদ আলিম মাদ্রাসা</a:t>
            </a:r>
          </a:p>
          <a:p>
            <a:pPr lvl="0" algn="ctr"/>
            <a:r>
              <a:rPr lang="bn-BD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কালীগঞ্জ, লালমনিরহাট।</a:t>
            </a:r>
          </a:p>
          <a:p>
            <a:pPr lvl="0" algn="ctr"/>
            <a:r>
              <a:rPr lang="bn-BD" sz="36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মোবাঃ নং-০১৭২৮৭৪৬৮৩৪</a:t>
            </a:r>
          </a:p>
        </p:txBody>
      </p:sp>
      <p:sp>
        <p:nvSpPr>
          <p:cNvPr id="4" name="Flowchart: Alternate Process 3"/>
          <p:cNvSpPr/>
          <p:nvPr/>
        </p:nvSpPr>
        <p:spPr>
          <a:xfrm>
            <a:off x="5042263" y="1741714"/>
            <a:ext cx="3962400" cy="4800600"/>
          </a:xfrm>
          <a:prstGeom prst="flowChartAlternateProcess">
            <a:avLst/>
          </a:prstGeom>
          <a:solidFill>
            <a:srgbClr val="00B05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6429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6029058"/>
            <a:ext cx="3921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ইমেল-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murshidmdk@gmail.com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2263" y="2279469"/>
            <a:ext cx="385581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-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৭ম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আকাঈদ ও ফিকা শিক্ষা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অধ্যায়ঃ২য়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৪র্থ ঘন্টা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সময়ঃ৪০মিঁ</a:t>
            </a:r>
          </a:p>
        </p:txBody>
      </p:sp>
    </p:spTree>
    <p:extLst>
      <p:ext uri="{BB962C8B-B14F-4D97-AF65-F5344CB8AC3E}">
        <p14:creationId xmlns:p14="http://schemas.microsoft.com/office/powerpoint/2010/main" val="37704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" name="Rectangle 2125"/>
          <p:cNvSpPr/>
          <p:nvPr/>
        </p:nvSpPr>
        <p:spPr>
          <a:xfrm>
            <a:off x="222069" y="152400"/>
            <a:ext cx="8915400" cy="729430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61925" cmpd="thickThin">
            <a:solidFill>
              <a:srgbClr val="FF0000"/>
            </a:solidFill>
          </a:ln>
          <a:effectLst>
            <a:glow rad="254000">
              <a:srgbClr val="FFFF00"/>
            </a:glow>
          </a:effectLst>
          <a:scene3d>
            <a:camera prst="orthographicFront"/>
            <a:lightRig rig="threePt" dir="t"/>
          </a:scene3d>
          <a:sp3d contourW="63500">
            <a:contourClr>
              <a:srgbClr val="002060"/>
            </a:contourClr>
          </a:sp3d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dirty="0">
                <a:solidFill>
                  <a:srgbClr val="C00000"/>
                </a:solidFill>
                <a:latin typeface="Times New Roman"/>
                <a:ea typeface="SimSun"/>
                <a:cs typeface="Shonar Bangla"/>
              </a:rPr>
              <a:t> </a:t>
            </a:r>
            <a:endParaRPr lang="en-US" sz="1000" dirty="0">
              <a:latin typeface="Times New Roman"/>
              <a:ea typeface="SimSun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36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    </a:t>
            </a:r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</a:t>
            </a:r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আজকের বিষয়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8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</a:t>
            </a:r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    </a:t>
            </a:r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</a:t>
            </a:r>
            <a:endParaRPr lang="en-US" sz="8000" dirty="0">
              <a:solidFill>
                <a:srgbClr val="00B0F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400" dirty="0">
                <a:solidFill>
                  <a:srgbClr val="00B05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 এর সংজ্ঞাঃ- 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 আরবী শব্দ।এর অর্থ হলো-বিরত থাকা বা রোযা ।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   </a:t>
            </a:r>
            <a:r>
              <a:rPr lang="bn-BD" sz="44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শরিয়তের পরিভাষায়-</a:t>
            </a:r>
            <a:r>
              <a:rPr lang="bn-BD" sz="44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সুবহি সাদিক থেকে সূর্যাস্ত পর্যন্ত নিয়তের সাথে যাবতীয় পানাহার ও ইন্দ্রিয় তৃপ্তি থেকে বিরত থাকা কে সাওম বা রোযা বলা হয় ।</a:t>
            </a:r>
            <a:endParaRPr lang="en-US" sz="4400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dirty="0">
                <a:solidFill>
                  <a:srgbClr val="C00000"/>
                </a:solidFill>
                <a:latin typeface="Times New Roman"/>
                <a:ea typeface="SimSun"/>
                <a:cs typeface="Shonar Bangla"/>
              </a:rPr>
              <a:t> </a:t>
            </a:r>
            <a:endParaRPr lang="en-US" sz="1000" dirty="0"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63960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838200"/>
            <a:ext cx="8444941" cy="5078313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 ফলঃ</a:t>
            </a:r>
          </a:p>
          <a:p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এ পাঠ শেষে শিক্ষার্থীরা---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১/সাওমের সংঙ্গা বলতে পারবে।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২/সাওমের প্রকার বলতে পারবে।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৩/সাওমের কাযা ও কাপফারা বলতে পারবে।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৪/সাওম ভঙ্গের কারন বলতে পারবে।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36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0800000" flipH="1" flipV="1">
            <a:off x="533400" y="1891809"/>
            <a:ext cx="8305800" cy="1015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000" dirty="0" smtClean="0">
                <a:solidFill>
                  <a:prstClr val="white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4913364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4724400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" y="82689"/>
            <a:ext cx="9067800" cy="664797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58750" cmpd="tri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66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সাওমের </a:t>
            </a:r>
            <a:r>
              <a:rPr lang="bn-BD" sz="6600" b="1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প্রকারঃ- </a:t>
            </a:r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 </a:t>
            </a:r>
            <a:r>
              <a:rPr lang="bn-BD" sz="48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৬প্রকার ।</a:t>
            </a:r>
            <a:endParaRPr lang="en-US" sz="4800" b="1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ক) ফরযঃ-বছরে শুধুমাত্র রমযান মাসে রোযা পালন করা ফরয ।এর অস্বীকার কারী কাফির । রমযানের কাযা রোযাও পালন করা ফরয ।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খ) ওয়াজিবঃ-কোন কারনে সাওম/রোযা পালনের মানত করিলে তাহা নির্দিষ্ট দিনই পালন করা ওয়াজিব ।</a:t>
            </a:r>
            <a:endParaRPr lang="en-US" sz="4000" b="1" dirty="0"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গ) সুন্নাতঃ-রাসুল (সাঃ)যে সমস্ত রোযা নিজে পালন করেছেন এবং অন্যদের পালন করার উৎসাহিত করেছেন তাকে সুন্নাত রোযা </a:t>
            </a:r>
            <a:r>
              <a:rPr lang="bn-BD" sz="4000" b="1" dirty="0" smtClean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বলে।</a:t>
            </a:r>
            <a:r>
              <a:rPr lang="bn-BD" sz="4000" b="1" dirty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যেমন আশুরা ও আরাফার দিনে রোযা পালন করা </a:t>
            </a:r>
            <a:r>
              <a:rPr lang="bn-BD" sz="4000" b="1" dirty="0" smtClean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।</a:t>
            </a:r>
            <a:endParaRPr lang="en-US" sz="4000" b="1" dirty="0">
              <a:solidFill>
                <a:srgbClr val="7030A0"/>
              </a:solidFill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42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81148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bn-BD" sz="5400" dirty="0" smtClean="0">
              <a:solidFill>
                <a:srgbClr val="C00000"/>
              </a:solidFill>
              <a:latin typeface="Times New Roman"/>
              <a:ea typeface="SimSun"/>
              <a:cs typeface="Shonar Bangla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bn-BD" sz="5400" dirty="0">
              <a:solidFill>
                <a:srgbClr val="C00000"/>
              </a:solidFill>
              <a:latin typeface="Times New Roman"/>
              <a:ea typeface="SimSun"/>
              <a:cs typeface="Shonar Bangl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192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/>
            <a:endParaRPr lang="bn-BD" sz="3600" b="1" dirty="0" smtClean="0">
              <a:solidFill>
                <a:srgbClr val="C0000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lvl="0"/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ঙ</a:t>
            </a:r>
            <a:r>
              <a:rPr lang="bn-BD" sz="36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) নফলঃ- </a:t>
            </a:r>
            <a:r>
              <a:rPr lang="bn-BD" sz="3600" b="1" dirty="0">
                <a:solidFill>
                  <a:srgbClr val="0070C0"/>
                </a:solidFill>
                <a:latin typeface="NikoshBAN" pitchFamily="2" charset="0"/>
                <a:ea typeface="SimSun"/>
                <a:cs typeface="NikoshBAN" pitchFamily="2" charset="0"/>
              </a:rPr>
              <a:t>ফরয,ওয়াজিব,সুন্নাত এবং মুস্তাহাব ছাড়া সকল প্রকার রোযা নফল ।যে সকল দিনে রোযা পালন করা মাকরুহ বা হারাম ঐ সকল দিন ব্যাতিত অন্য সকল দিনে রোযা পালন নফল ।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lvl="0"/>
            <a:r>
              <a:rPr lang="bn-BD" sz="36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চ) মাকরুহঃ- </a:t>
            </a:r>
            <a:r>
              <a:rPr lang="bn-BD" sz="3600" b="1" dirty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মাকরুহ ২ প্রকার -*মাকরুহে তাহরিমি *মাকরুহে তানযিহি </a:t>
            </a:r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। দুই </a:t>
            </a:r>
            <a:r>
              <a:rPr lang="bn-BD" sz="3600" b="1" dirty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ঈদের দিন এবংজিলহজ মাসের ১১,১২ ও ১৩ তারিখে রোযা পালন করা মাকরুহে তাহরিমি ।  আর মুহাররাম মাসের শুধু ১০ তারিখে বা আশুরার দিনে রোযা পালন করা মাকরুহে তানযিহি ।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ea typeface="SimSun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6200"/>
            <a:ext cx="9067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/>
            <a:r>
              <a:rPr lang="bn-BD" sz="36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ঘ) 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মুস্তাহাবঃ-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চান্দ্র </a:t>
            </a:r>
            <a:r>
              <a:rPr lang="bn-BD" sz="36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মাসের ১৩,১৪ ও ১৫ তারিখের রোযা পালন করা মুস্তাহাব ।সপ্তাহের প্রতি সোম ও বৃহস্পতিবার এবং শাওয়াল মাসের ৬টি রোযা পালন করা মুস্তাহাব ।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02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76200"/>
            <a:ext cx="8991600" cy="6647974"/>
          </a:xfrm>
          <a:prstGeom prst="rect">
            <a:avLst/>
          </a:prstGeom>
          <a:solidFill>
            <a:srgbClr val="FFFF00"/>
          </a:solidFill>
          <a:ln w="762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457200" lvl="0"/>
            <a:r>
              <a:rPr lang="bn-BD" sz="6600" dirty="0" smtClean="0">
                <a:solidFill>
                  <a:srgbClr val="C00000"/>
                </a:solidFill>
                <a:latin typeface="Times New Roman"/>
                <a:ea typeface="SimSun"/>
                <a:cs typeface="Shonar Bangla"/>
              </a:rPr>
              <a:t>                  </a:t>
            </a:r>
            <a:r>
              <a:rPr lang="bn-BD" sz="6600" dirty="0" smtClean="0">
                <a:solidFill>
                  <a:srgbClr val="002060"/>
                </a:solidFill>
                <a:latin typeface="Times New Roman"/>
                <a:ea typeface="SimSun"/>
                <a:cs typeface="Shonar Bangla"/>
              </a:rPr>
              <a:t>সাহরি</a:t>
            </a:r>
            <a:endParaRPr lang="en-US" sz="6600" dirty="0">
              <a:solidFill>
                <a:srgbClr val="002060"/>
              </a:solidFill>
              <a:latin typeface="Times New Roman"/>
              <a:ea typeface="SimSun"/>
            </a:endParaRPr>
          </a:p>
          <a:p>
            <a:pPr marL="457200" lvl="0"/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সাহরি আরবী শব্দ ।এর অর্থ-ভোর বা প্রভাত ।রমযান মাসে রোযা পালনের উদ্দেশ্যে সুবহি সাদিকের পূর্বে যে খাবার খাওয়া হয়, তাকে সাহরি বলে ।</a:t>
            </a:r>
            <a:endParaRPr lang="en-US" sz="4000" dirty="0">
              <a:solidFill>
                <a:prstClr val="black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lvl="0"/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</a:t>
            </a: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‌সাহরি </a:t>
            </a:r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খাওয়া সুন্নাত ।রাসুল (সাঃ) বলেছেন-তোমরা সাহরি খাও ।</a:t>
            </a:r>
            <a:endParaRPr lang="en-US" sz="4000" dirty="0">
              <a:solidFill>
                <a:prstClr val="black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lvl="0"/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সাহরি খাওয়া বরকতের কাজ । আর এ সাহরি অবশ্যই সুবহি সাদিকের আগেই খাওয়া শেষ করতে হবে । </a:t>
            </a:r>
            <a:endParaRPr lang="en-US" sz="4000" dirty="0">
              <a:solidFill>
                <a:prstClr val="black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lvl="0"/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  </a:t>
            </a: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তবে </a:t>
            </a:r>
            <a:r>
              <a:rPr lang="bn-BD" sz="40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একে বারে বেশি আগে সাহরি খেয়ে ঘুমিয়ে নামায কাযা করা যাবে না ।</a:t>
            </a:r>
            <a:endParaRPr lang="en-US" sz="4000" dirty="0">
              <a:solidFill>
                <a:prstClr val="black"/>
              </a:solidFill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96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991600" cy="6863417"/>
          </a:xfrm>
          <a:prstGeom prst="rect">
            <a:avLst/>
          </a:prstGeom>
          <a:ln w="200025" cmpd="tri">
            <a:solidFill>
              <a:schemeClr val="tx1"/>
            </a:solidFill>
          </a:ln>
          <a:effectLst>
            <a:glow rad="127000">
              <a:srgbClr val="FF0000"/>
            </a:glow>
          </a:effectLst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    </a:t>
            </a:r>
            <a:r>
              <a:rPr lang="bn-BD" sz="8000" b="1" dirty="0" smtClean="0">
                <a:solidFill>
                  <a:srgbClr val="FFFF00"/>
                </a:solidFill>
                <a:latin typeface="NikoshBAN" pitchFamily="2" charset="0"/>
                <a:ea typeface="SimSun"/>
                <a:cs typeface="NikoshBAN" pitchFamily="2" charset="0"/>
              </a:rPr>
              <a:t>ইফতার</a:t>
            </a:r>
            <a:endParaRPr lang="en-US" sz="8000" b="1" dirty="0">
              <a:solidFill>
                <a:srgbClr val="FFFF0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ইফতার আরবী শব্দ ।এর অর্থ-ভঙ্গ করা । 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ইসলামি পরিভাষায়- সূর্যাস্তের পর নিয়তের সাথে হালাল বস্তু দ্বারা পানাহারের মাধ্যমে রোযা ভঙ্গ করাকে ইফতার বলে । ইফতার করা সুন্নাত ।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   ইফতারের দোয়াঃ-আল্লাহুম্মা লাকা ছুমতু ওয়া আলাইকা তাওয়াক্কালতু ওয়া আলা রিযকিকা আফতারতু ।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অর্থঃ-হে আল্লাহ আপনার জন্য রোযা পালন করছি এবং আপনার দেওয়া রিযিক দ্বারাই ইফতার করলাম ।</a:t>
            </a:r>
            <a:endParaRPr lang="en-US" sz="4000" b="1" dirty="0">
              <a:solidFill>
                <a:srgbClr val="002060"/>
              </a:solidFill>
              <a:effectLst/>
              <a:latin typeface="NikoshBAN" pitchFamily="2" charset="0"/>
              <a:ea typeface="SimSun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70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991600" cy="6555641"/>
          </a:xfrm>
          <a:prstGeom prst="rect">
            <a:avLst/>
          </a:prstGeom>
          <a:solidFill>
            <a:schemeClr val="bg2">
              <a:lumMod val="50000"/>
            </a:schemeClr>
          </a:solidFill>
          <a:ln w="276225" cmpd="thinThick">
            <a:solidFill>
              <a:schemeClr val="tx1"/>
            </a:solidFill>
          </a:ln>
          <a:effectLst>
            <a:glow rad="127000">
              <a:srgbClr val="FFFF00"/>
            </a:glow>
          </a:effectLst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6000" b="1" dirty="0" smtClean="0">
                <a:solidFill>
                  <a:srgbClr val="FFFF00"/>
                </a:solidFill>
                <a:latin typeface="NikoshBAN" pitchFamily="2" charset="0"/>
                <a:ea typeface="SimSun"/>
                <a:cs typeface="NikoshBAN" pitchFamily="2" charset="0"/>
              </a:rPr>
              <a:t>সাওম </a:t>
            </a:r>
            <a:r>
              <a:rPr lang="bn-BD" sz="6000" b="1" dirty="0">
                <a:solidFill>
                  <a:srgbClr val="FFFF00"/>
                </a:solidFill>
                <a:latin typeface="NikoshBAN" pitchFamily="2" charset="0"/>
                <a:ea typeface="SimSun"/>
                <a:cs typeface="NikoshBAN" pitchFamily="2" charset="0"/>
              </a:rPr>
              <a:t>ভঙ্গের </a:t>
            </a:r>
            <a:r>
              <a:rPr lang="bn-BD" sz="6000" b="1" dirty="0" smtClean="0">
                <a:solidFill>
                  <a:srgbClr val="FFFF00"/>
                </a:solidFill>
                <a:latin typeface="NikoshBAN" pitchFamily="2" charset="0"/>
                <a:ea typeface="SimSun"/>
                <a:cs typeface="NikoshBAN" pitchFamily="2" charset="0"/>
              </a:rPr>
              <a:t>কারনঃ-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400" dirty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ea typeface="SimSun"/>
                <a:cs typeface="NikoshBAN" pitchFamily="2" charset="0"/>
              </a:rPr>
              <a:t>       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যে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সব কারনে রোযা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ভেঙ্গে যায়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এবং একটির পরিবর্তে একটি রোযা পালন করা ফরয হয়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তা নিম্নরুপঃ-</a:t>
            </a:r>
            <a:endParaRPr lang="en-US" sz="40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 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১.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ভুলবশত কিছু খেয়ে ফেলার পর রোযা ভেঙ্গে গেছে মনে করে ইচ্ছাকৃতভাবে পানাহার করলে ।</a:t>
            </a:r>
            <a:endParaRPr lang="en-US" sz="40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 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২.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কুলি করার সময় অনিচ্ছায় পানি পেটে গেলে ।</a:t>
            </a:r>
            <a:endParaRPr lang="en-US" sz="40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      </a:t>
            </a:r>
            <a:r>
              <a:rPr lang="bn-BD" sz="4000" b="1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৩.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ea typeface="SimSun"/>
                <a:cs typeface="NikoshBAN" pitchFamily="2" charset="0"/>
              </a:rPr>
              <a:t>রোযা পালন করীকে জোর করে কেউ কিছু পানাহার করালে ।</a:t>
            </a:r>
            <a:endParaRPr lang="en-US" sz="4000" dirty="0">
              <a:solidFill>
                <a:srgbClr val="002060"/>
              </a:solidFill>
              <a:latin typeface="NikoshBAN" pitchFamily="2" charset="0"/>
              <a:ea typeface="SimSun"/>
              <a:cs typeface="NikoshBAN" pitchFamily="2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bn-BD" sz="3600" dirty="0">
                <a:solidFill>
                  <a:srgbClr val="C00000"/>
                </a:solidFill>
                <a:latin typeface="NikoshBAN" pitchFamily="2" charset="0"/>
                <a:ea typeface="SimSun"/>
                <a:cs typeface="NikoshBAN" pitchFamily="2" charset="0"/>
              </a:rPr>
              <a:t>      </a:t>
            </a:r>
            <a:endParaRPr lang="en-US" sz="1000" dirty="0"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382719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On-screen Show (4:3)</PresentationFormat>
  <Paragraphs>83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</cp:revision>
  <dcterms:created xsi:type="dcterms:W3CDTF">2006-08-16T00:00:00Z</dcterms:created>
  <dcterms:modified xsi:type="dcterms:W3CDTF">2013-07-12T04:54:17Z</dcterms:modified>
</cp:coreProperties>
</file>