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13A4"/>
    <a:srgbClr val="FF9900"/>
    <a:srgbClr val="00FF00"/>
    <a:srgbClr val="CC3300"/>
    <a:srgbClr val="663300"/>
    <a:srgbClr val="FF0066"/>
    <a:srgbClr val="003399"/>
    <a:srgbClr val="660066"/>
    <a:srgbClr val="000066"/>
    <a:srgbClr val="F72D6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5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7EC397-E580-402C-9344-EE11E7CD54CE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CBEDF-A66E-4D63-94EE-8C208439C0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8AD28-0B28-40E6-A7FB-E74545B0E04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AA0-349C-40CB-8E6E-905E3EE9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8AD28-0B28-40E6-A7FB-E74545B0E04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AA0-349C-40CB-8E6E-905E3EE9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8AD28-0B28-40E6-A7FB-E74545B0E04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AA0-349C-40CB-8E6E-905E3EE9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8AD28-0B28-40E6-A7FB-E74545B0E04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AA0-349C-40CB-8E6E-905E3EE9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8AD28-0B28-40E6-A7FB-E74545B0E04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AA0-349C-40CB-8E6E-905E3EE9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8AD28-0B28-40E6-A7FB-E74545B0E04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AA0-349C-40CB-8E6E-905E3EE9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8AD28-0B28-40E6-A7FB-E74545B0E04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AA0-349C-40CB-8E6E-905E3EE9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8AD28-0B28-40E6-A7FB-E74545B0E04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AA0-349C-40CB-8E6E-905E3EE9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8AD28-0B28-40E6-A7FB-E74545B0E04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BA90AA0-349C-40CB-8E6E-905E3EE9B8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8AD28-0B28-40E6-A7FB-E74545B0E04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AA0-349C-40CB-8E6E-905E3EE9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8AD28-0B28-40E6-A7FB-E74545B0E04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90AA0-349C-40CB-8E6E-905E3EE9B8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B8AD28-0B28-40E6-A7FB-E74545B0E04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A90AA0-349C-40CB-8E6E-905E3EE9B8D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10000"/>
            <a:ext cx="5029200" cy="1470025"/>
          </a:xfrm>
        </p:spPr>
        <p:txBody>
          <a:bodyPr>
            <a:normAutofit/>
          </a:bodyPr>
          <a:lstStyle/>
          <a:p>
            <a:pPr algn="l"/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1026" name="Picture 2" descr="C:\Users\Doel-1612i3\Desktop\shahin\picture\M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3276600"/>
            <a:ext cx="3681560" cy="2757616"/>
          </a:xfrm>
          <a:prstGeom prst="rect">
            <a:avLst/>
          </a:prstGeom>
          <a:noFill/>
        </p:spPr>
      </p:pic>
      <p:pic>
        <p:nvPicPr>
          <p:cNvPr id="1027" name="Picture 3" descr="C:\Users\Doel-1612i3\Desktop\shahin\picture\fhj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1066800"/>
            <a:ext cx="2247900" cy="1685925"/>
          </a:xfrm>
          <a:prstGeom prst="rect">
            <a:avLst/>
          </a:prstGeom>
          <a:noFill/>
        </p:spPr>
      </p:pic>
      <p:pic>
        <p:nvPicPr>
          <p:cNvPr id="1028" name="Picture 4" descr="C:\Users\Doel-1612i3\Desktop\shahin\picture\utth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838200"/>
            <a:ext cx="2466975" cy="1847850"/>
          </a:xfrm>
          <a:prstGeom prst="rect">
            <a:avLst/>
          </a:prstGeom>
          <a:noFill/>
        </p:spPr>
      </p:pic>
      <p:sp>
        <p:nvSpPr>
          <p:cNvPr id="7" name="Flowchart: Punched Tape 6"/>
          <p:cNvSpPr/>
          <p:nvPr/>
        </p:nvSpPr>
        <p:spPr>
          <a:xfrm>
            <a:off x="3429000" y="762000"/>
            <a:ext cx="2895600" cy="2023872"/>
          </a:xfrm>
          <a:prstGeom prst="flowChartPunchedTap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rgbClr val="FF0000"/>
                </a:solidFill>
              </a:rPr>
              <a:t>শু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bn-BD" sz="2000" dirty="0" smtClean="0">
                <a:solidFill>
                  <a:srgbClr val="FF0000"/>
                </a:solidFill>
              </a:rPr>
              <a:t>ভে</a:t>
            </a:r>
            <a:r>
              <a:rPr lang="bn-BD" dirty="0" smtClean="0">
                <a:solidFill>
                  <a:srgbClr val="FF0000"/>
                </a:solidFill>
              </a:rPr>
              <a:t>চ্ছা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45720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 উপস্থাপনায়ঃ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371600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C00000"/>
                </a:solidFill>
              </a:rPr>
              <a:t>মোঃশাহিন আলম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236220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</a:rPr>
              <a:t>সহকারী শিক্ষক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3276600"/>
            <a:ext cx="708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</a:rPr>
              <a:t>বাজিতপুর হাঃ আঃ রাজ্জাক পাইলট উচ্চ বিদ্যালয়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4600" y="441960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</a:rPr>
              <a:t>01918492983</a:t>
            </a:r>
            <a:endParaRPr lang="en-US" sz="4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Doel-1612i3\Documents\WebCam Media\Image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533400"/>
            <a:ext cx="2971800" cy="2228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3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3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3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685800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371600" y="609600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</a:rPr>
              <a:t>পাঠ পরিচিতিঃ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0" y="1981200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33CC"/>
                </a:solidFill>
              </a:rPr>
              <a:t>শ্রেণিঃ নবম </a:t>
            </a:r>
            <a:endParaRPr lang="en-US" sz="4000" dirty="0">
              <a:solidFill>
                <a:srgbClr val="0033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19400" y="3048000"/>
            <a:ext cx="601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66"/>
                </a:solidFill>
              </a:rPr>
              <a:t>বিষয়ঃ রসায়ন </a:t>
            </a:r>
            <a:endParaRPr lang="en-US" sz="4400" dirty="0">
              <a:solidFill>
                <a:srgbClr val="FF00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41910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9900"/>
                </a:solidFill>
              </a:rPr>
              <a:t>অধ্যায়ঃ চতুর্থ (প্রতীক,সংকেত,যোজনি</a:t>
            </a:r>
            <a:r>
              <a:rPr lang="bn-BD" sz="2400" dirty="0" smtClean="0"/>
              <a:t>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3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609600"/>
            <a:ext cx="472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C00000"/>
                </a:solidFill>
              </a:rPr>
              <a:t>শিখনফলঃ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752600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  <a:r>
              <a:rPr lang="bn-BD" sz="2400" i="1" dirty="0" smtClean="0">
                <a:solidFill>
                  <a:srgbClr val="F72D67"/>
                </a:solidFill>
              </a:rPr>
              <a:t>যোজনীর সংজ্ঞা বলতে পারবে </a:t>
            </a:r>
            <a:endParaRPr lang="en-US" sz="2400" i="1" dirty="0">
              <a:solidFill>
                <a:srgbClr val="F72D67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236220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</a:rPr>
              <a:t>যোজনী </a:t>
            </a:r>
            <a:r>
              <a:rPr lang="bn-BD" sz="2400" i="1" dirty="0" smtClean="0">
                <a:solidFill>
                  <a:schemeClr val="bg1"/>
                </a:solidFill>
              </a:rPr>
              <a:t>কত</a:t>
            </a:r>
            <a:r>
              <a:rPr lang="bn-BD" sz="2400" dirty="0" smtClean="0">
                <a:solidFill>
                  <a:schemeClr val="bg1"/>
                </a:solidFill>
              </a:rPr>
              <a:t>       প্রকার ও কি কি   বলতে পারবে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3048000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660066"/>
                </a:solidFill>
              </a:rPr>
              <a:t>বিভিন্ন প্রকার যোজনীর সংজ্ঞা বলতে পারবে এবং যৌগ হতে মৌলের যোজনী বের করতে বারবে </a:t>
            </a:r>
            <a:endParaRPr lang="en-US" sz="2400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609600"/>
            <a:ext cx="2514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solidFill>
                  <a:srgbClr val="FF0000"/>
                </a:solidFill>
              </a:rPr>
              <a:t>HCl</a:t>
            </a:r>
            <a:r>
              <a:rPr lang="en-US" sz="8000" dirty="0" smtClean="0"/>
              <a:t>         </a:t>
            </a:r>
            <a:r>
              <a:rPr lang="en-US" sz="8000" dirty="0" smtClean="0">
                <a:solidFill>
                  <a:srgbClr val="FFFF00"/>
                </a:solidFill>
              </a:rPr>
              <a:t>H2O</a:t>
            </a:r>
            <a:r>
              <a:rPr lang="en-US" sz="8000" dirty="0" smtClean="0"/>
              <a:t>       </a:t>
            </a:r>
            <a:r>
              <a:rPr lang="en-US" sz="8000" dirty="0" smtClean="0">
                <a:solidFill>
                  <a:schemeClr val="accent6">
                    <a:lumMod val="75000"/>
                  </a:schemeClr>
                </a:solidFill>
              </a:rPr>
              <a:t>NH3 </a:t>
            </a:r>
            <a:r>
              <a:rPr lang="en-US" sz="8000" dirty="0" smtClean="0"/>
              <a:t>     CH4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19200" y="914400"/>
            <a:ext cx="63246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dirty="0" err="1" smtClean="0">
                <a:solidFill>
                  <a:srgbClr val="00B0F0"/>
                </a:solidFill>
              </a:rPr>
              <a:t>H</a:t>
            </a:r>
            <a:r>
              <a:rPr lang="en-US" sz="19900" dirty="0" err="1" smtClean="0">
                <a:solidFill>
                  <a:srgbClr val="FF0000"/>
                </a:solidFill>
              </a:rPr>
              <a:t>Cl</a:t>
            </a:r>
            <a:endParaRPr lang="en-US" sz="199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4038600"/>
            <a:ext cx="670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FF00"/>
                </a:solidFill>
              </a:rPr>
              <a:t>এখানে একটি </a:t>
            </a:r>
            <a:r>
              <a:rPr lang="en-US" sz="2400" dirty="0" err="1" smtClean="0">
                <a:solidFill>
                  <a:srgbClr val="FFFF00"/>
                </a:solidFill>
              </a:rPr>
              <a:t>Cl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bn-BD" sz="2400" dirty="0" smtClean="0">
                <a:solidFill>
                  <a:srgbClr val="FFFF00"/>
                </a:solidFill>
              </a:rPr>
              <a:t>একটি </a:t>
            </a:r>
            <a:r>
              <a:rPr lang="en-US" sz="2400" dirty="0" smtClean="0">
                <a:solidFill>
                  <a:srgbClr val="FFFF00"/>
                </a:solidFill>
              </a:rPr>
              <a:t>H</a:t>
            </a:r>
            <a:r>
              <a:rPr lang="bn-BD" sz="2400" dirty="0" smtClean="0">
                <a:solidFill>
                  <a:srgbClr val="FFFF00"/>
                </a:solidFill>
              </a:rPr>
              <a:t> এর সাথে যুক্ত হয়েছে সুতারাং </a:t>
            </a:r>
            <a:r>
              <a:rPr lang="en-US" sz="2400" dirty="0" err="1" smtClean="0">
                <a:solidFill>
                  <a:srgbClr val="FFFF00"/>
                </a:solidFill>
              </a:rPr>
              <a:t>Cl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bn-BD" sz="2400" dirty="0" smtClean="0">
                <a:solidFill>
                  <a:srgbClr val="FFFF00"/>
                </a:solidFill>
              </a:rPr>
              <a:t> এর </a:t>
            </a:r>
            <a:r>
              <a:rPr lang="bn-BD" sz="2400" dirty="0" smtClean="0">
                <a:solidFill>
                  <a:srgbClr val="FFFF00"/>
                </a:solidFill>
              </a:rPr>
              <a:t>যোজনী</a:t>
            </a:r>
            <a:r>
              <a:rPr lang="en-US" sz="2400" dirty="0" smtClean="0">
                <a:solidFill>
                  <a:srgbClr val="FFFF00"/>
                </a:solidFill>
              </a:rPr>
              <a:t>1</a:t>
            </a:r>
            <a:r>
              <a:rPr lang="bn-BD" sz="2400" dirty="0" smtClean="0">
                <a:solidFill>
                  <a:srgbClr val="FFFF00"/>
                </a:solidFill>
              </a:rPr>
              <a:t>    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3200" y="28194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</a:t>
            </a:r>
            <a:r>
              <a:rPr lang="en-US" dirty="0" smtClean="0">
                <a:solidFill>
                  <a:srgbClr val="FF0000"/>
                </a:solidFill>
              </a:rPr>
              <a:t>               </a:t>
            </a:r>
            <a:r>
              <a:rPr lang="en-US" sz="2800" dirty="0" err="1" smtClean="0">
                <a:solidFill>
                  <a:srgbClr val="FF0000"/>
                </a:solidFill>
              </a:rPr>
              <a:t>Cl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10400" y="3048000"/>
            <a:ext cx="73152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0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990600"/>
            <a:ext cx="2895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smtClean="0">
                <a:solidFill>
                  <a:srgbClr val="FFFF00"/>
                </a:solidFill>
              </a:rPr>
              <a:t>H</a:t>
            </a:r>
            <a:endParaRPr lang="en-US" sz="115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3600" y="2209800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2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0" y="1066800"/>
            <a:ext cx="1143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smtClean="0">
                <a:solidFill>
                  <a:srgbClr val="0070C0"/>
                </a:solidFill>
              </a:rPr>
              <a:t>O</a:t>
            </a:r>
            <a:endParaRPr lang="en-US" sz="115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3505200"/>
            <a:ext cx="5715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</a:rPr>
              <a:t>এখানে একটি অক্সিজেন দুইটি </a:t>
            </a:r>
            <a:r>
              <a:rPr lang="en-US" sz="2800" dirty="0" smtClean="0">
                <a:solidFill>
                  <a:srgbClr val="FF0000"/>
                </a:solidFill>
              </a:rPr>
              <a:t>H</a:t>
            </a:r>
            <a:r>
              <a:rPr lang="bn-BD" sz="2800" dirty="0" smtClean="0">
                <a:solidFill>
                  <a:srgbClr val="FF0000"/>
                </a:solidFill>
              </a:rPr>
              <a:t> এর সাথে যুক্ত হয়েছে সুতরাং </a:t>
            </a:r>
            <a:r>
              <a:rPr lang="en-US" sz="2800" dirty="0" smtClean="0">
                <a:solidFill>
                  <a:srgbClr val="FF0000"/>
                </a:solidFill>
              </a:rPr>
              <a:t>O </a:t>
            </a:r>
            <a:r>
              <a:rPr lang="bn-BD" sz="2800" dirty="0" smtClean="0">
                <a:solidFill>
                  <a:srgbClr val="FF0000"/>
                </a:solidFill>
              </a:rPr>
              <a:t>এর যোজনি দুই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96200" y="685800"/>
            <a:ext cx="1447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smtClean="0">
                <a:solidFill>
                  <a:srgbClr val="FF33CC"/>
                </a:solidFill>
              </a:rPr>
              <a:t>H</a:t>
            </a:r>
            <a:endParaRPr lang="en-US" sz="13800" dirty="0">
              <a:solidFill>
                <a:srgbClr val="FF33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9800" y="685800"/>
            <a:ext cx="1524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smtClean="0"/>
              <a:t>O</a:t>
            </a:r>
            <a:endParaRPr lang="en-US" sz="13800" dirty="0"/>
          </a:p>
        </p:txBody>
      </p:sp>
      <p:sp>
        <p:nvSpPr>
          <p:cNvPr id="9" name="TextBox 8"/>
          <p:cNvSpPr txBox="1"/>
          <p:nvPr/>
        </p:nvSpPr>
        <p:spPr>
          <a:xfrm>
            <a:off x="4191000" y="-762000"/>
            <a:ext cx="1752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rgbClr val="FF33CC"/>
                </a:solidFill>
              </a:rPr>
              <a:t> </a:t>
            </a:r>
            <a:r>
              <a:rPr lang="en-US" sz="13800" dirty="0" smtClean="0">
                <a:solidFill>
                  <a:srgbClr val="FF33CC"/>
                </a:solidFill>
              </a:rPr>
              <a:t>H</a:t>
            </a:r>
            <a:endParaRPr lang="en-US" sz="9600" dirty="0">
              <a:solidFill>
                <a:srgbClr val="FF33CC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flipH="1">
            <a:off x="5638800" y="1676400"/>
            <a:ext cx="5334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391400" y="1676400"/>
            <a:ext cx="457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8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5" grpId="1"/>
      <p:bldP spid="6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914400"/>
            <a:ext cx="2667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C00000"/>
                </a:solidFill>
              </a:rPr>
              <a:t>N</a:t>
            </a:r>
            <a:endParaRPr lang="en-US" sz="88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828800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H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19400" y="2819400"/>
            <a:ext cx="66396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 smtClean="0">
                <a:solidFill>
                  <a:srgbClr val="ED13A4"/>
                </a:solidFill>
              </a:rPr>
              <a:t>H</a:t>
            </a:r>
            <a:endParaRPr lang="en-US" sz="6000" dirty="0">
              <a:solidFill>
                <a:srgbClr val="ED13A4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1752600"/>
            <a:ext cx="1143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</a:t>
            </a:r>
            <a:r>
              <a:rPr lang="en-US" sz="8000" dirty="0" smtClean="0">
                <a:solidFill>
                  <a:srgbClr val="FFC000"/>
                </a:solidFill>
              </a:rPr>
              <a:t> </a:t>
            </a:r>
            <a:endParaRPr lang="en-US" sz="8000" dirty="0">
              <a:solidFill>
                <a:srgbClr val="FFC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-2160000">
            <a:off x="1828800" y="2057400"/>
            <a:ext cx="9144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-5520000">
            <a:off x="2602077" y="2471259"/>
            <a:ext cx="9144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-9240000">
            <a:off x="3551830" y="2101567"/>
            <a:ext cx="9144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219200" y="3886200"/>
            <a:ext cx="419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3399"/>
                </a:solidFill>
              </a:rPr>
              <a:t>NH3</a:t>
            </a:r>
            <a:endParaRPr lang="en-US" sz="4800" dirty="0">
              <a:solidFill>
                <a:srgbClr val="003399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5000" y="5105400"/>
            <a:ext cx="541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FF0000"/>
                </a:solidFill>
              </a:rPr>
              <a:t>এখানে একটা</a:t>
            </a:r>
            <a:r>
              <a:rPr lang="en-US" sz="2000" dirty="0" smtClean="0">
                <a:solidFill>
                  <a:srgbClr val="FF0000"/>
                </a:solidFill>
              </a:rPr>
              <a:t>N  </a:t>
            </a:r>
            <a:r>
              <a:rPr lang="bn-BD" sz="2000" dirty="0" smtClean="0">
                <a:solidFill>
                  <a:srgbClr val="FF0000"/>
                </a:solidFill>
              </a:rPr>
              <a:t>তিনটি </a:t>
            </a:r>
            <a:r>
              <a:rPr lang="en-US" sz="2800" dirty="0" smtClean="0">
                <a:solidFill>
                  <a:srgbClr val="FF0000"/>
                </a:solidFill>
              </a:rPr>
              <a:t>H </a:t>
            </a:r>
            <a:r>
              <a:rPr lang="bn-BD" sz="2400" dirty="0" smtClean="0">
                <a:solidFill>
                  <a:srgbClr val="FF0000"/>
                </a:solidFill>
              </a:rPr>
              <a:t>এর সাথে যুক্ত হয়েছে সুতরাং</a:t>
            </a:r>
            <a:r>
              <a:rPr lang="en-US" sz="2400" dirty="0" smtClean="0">
                <a:solidFill>
                  <a:srgbClr val="FF0000"/>
                </a:solidFill>
              </a:rPr>
              <a:t>N </a:t>
            </a:r>
            <a:r>
              <a:rPr lang="bn-BD" sz="2400" dirty="0" smtClean="0">
                <a:solidFill>
                  <a:srgbClr val="FF0000"/>
                </a:solidFill>
              </a:rPr>
              <a:t>এর যোজনী তিন </a:t>
            </a:r>
            <a:r>
              <a:rPr lang="bn-BD" sz="2800" dirty="0" smtClean="0">
                <a:solidFill>
                  <a:srgbClr val="FF0000"/>
                </a:solidFill>
              </a:rPr>
              <a:t>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4400" y="281940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0" y="457200"/>
            <a:ext cx="190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H</a:t>
            </a:r>
            <a:endParaRPr lang="en-US" sz="9600" dirty="0"/>
          </a:p>
        </p:txBody>
      </p:sp>
      <p:sp>
        <p:nvSpPr>
          <p:cNvPr id="6" name="TextBox 5"/>
          <p:cNvSpPr txBox="1"/>
          <p:nvPr/>
        </p:nvSpPr>
        <p:spPr>
          <a:xfrm>
            <a:off x="6858000" y="2743200"/>
            <a:ext cx="2286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H</a:t>
            </a:r>
            <a:endParaRPr lang="en-US" sz="9600" dirty="0"/>
          </a:p>
        </p:txBody>
      </p:sp>
      <p:sp>
        <p:nvSpPr>
          <p:cNvPr id="7" name="TextBox 6"/>
          <p:cNvSpPr txBox="1"/>
          <p:nvPr/>
        </p:nvSpPr>
        <p:spPr>
          <a:xfrm>
            <a:off x="1600200" y="2514600"/>
            <a:ext cx="2286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H</a:t>
            </a:r>
            <a:endParaRPr lang="en-US" sz="9600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5105400"/>
            <a:ext cx="2286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H</a:t>
            </a:r>
            <a:endParaRPr lang="en-US" sz="9600" dirty="0"/>
          </a:p>
        </p:txBody>
      </p:sp>
      <p:sp>
        <p:nvSpPr>
          <p:cNvPr id="10" name="Rectangle 9"/>
          <p:cNvSpPr/>
          <p:nvPr/>
        </p:nvSpPr>
        <p:spPr>
          <a:xfrm>
            <a:off x="5638800" y="3352800"/>
            <a:ext cx="14478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48000" y="3429000"/>
            <a:ext cx="14478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5340000">
            <a:off x="4559507" y="2233235"/>
            <a:ext cx="118872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5340000">
            <a:off x="4618560" y="4518838"/>
            <a:ext cx="118872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066800" y="6096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CH4</a:t>
            </a:r>
            <a:endParaRPr lang="en-US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762000" y="4191000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</a:rPr>
              <a:t>এখানে একটি</a:t>
            </a:r>
            <a:r>
              <a:rPr lang="en-US" dirty="0" smtClean="0">
                <a:solidFill>
                  <a:srgbClr val="FF0000"/>
                </a:solidFill>
              </a:rPr>
              <a:t>C </a:t>
            </a:r>
            <a:r>
              <a:rPr lang="bn-BD" dirty="0" smtClean="0">
                <a:solidFill>
                  <a:srgbClr val="FF0000"/>
                </a:solidFill>
              </a:rPr>
              <a:t>চারটি </a:t>
            </a:r>
            <a:r>
              <a:rPr lang="en-US" dirty="0" smtClean="0">
                <a:solidFill>
                  <a:srgbClr val="FF0000"/>
                </a:solidFill>
              </a:rPr>
              <a:t>H </a:t>
            </a:r>
            <a:r>
              <a:rPr lang="bn-BD" dirty="0" smtClean="0">
                <a:solidFill>
                  <a:srgbClr val="FF0000"/>
                </a:solidFill>
              </a:rPr>
              <a:t>এর সাথে যুক্তহয়েছে সুতরাং</a:t>
            </a:r>
            <a:r>
              <a:rPr lang="en-US" dirty="0" smtClean="0">
                <a:solidFill>
                  <a:srgbClr val="FF0000"/>
                </a:solidFill>
              </a:rPr>
              <a:t>C </a:t>
            </a:r>
            <a:r>
              <a:rPr lang="bn-BD" dirty="0" smtClean="0">
                <a:solidFill>
                  <a:srgbClr val="FF0000"/>
                </a:solidFill>
              </a:rPr>
              <a:t> এর    যোজনী চার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914400"/>
            <a:ext cx="3048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সব সময় যে</a:t>
            </a:r>
            <a:r>
              <a:rPr lang="en-US" dirty="0" smtClean="0"/>
              <a:t>H </a:t>
            </a:r>
            <a:r>
              <a:rPr lang="bn-BD" dirty="0" smtClean="0"/>
              <a:t>এর সাথে যুক্ত হবে তা নয় সেক্ষেত্রে</a:t>
            </a:r>
            <a:r>
              <a:rPr lang="en-US" dirty="0" smtClean="0"/>
              <a:t>H</a:t>
            </a:r>
            <a:r>
              <a:rPr lang="bn-BD" dirty="0" smtClean="0"/>
              <a:t> এর সমতুলযেমন</a:t>
            </a:r>
            <a:r>
              <a:rPr lang="en-US" dirty="0" err="1" smtClean="0"/>
              <a:t>Cl</a:t>
            </a:r>
            <a:r>
              <a:rPr lang="bn-BD" dirty="0" smtClean="0"/>
              <a:t>এর সাথে যুক্ত হবে যেমন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2438400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NaCl,MgCl2,AlCl3,SiCl4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858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95400" y="1143000"/>
            <a:ext cx="426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</a:rPr>
              <a:t>NaCl</a:t>
            </a:r>
            <a:r>
              <a:rPr lang="bn-BD" sz="7200" dirty="0" smtClean="0">
                <a:solidFill>
                  <a:srgbClr val="FF0000"/>
                </a:solidFill>
              </a:rPr>
              <a:t> </a:t>
            </a:r>
            <a:endParaRPr lang="en-US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2895600"/>
            <a:ext cx="5029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এখানে একটি </a:t>
            </a:r>
            <a:r>
              <a:rPr lang="en-US" sz="3200" dirty="0" smtClean="0"/>
              <a:t>Na</a:t>
            </a:r>
            <a:r>
              <a:rPr lang="bn-BD" sz="3200" dirty="0" smtClean="0"/>
              <a:t>একটি </a:t>
            </a:r>
            <a:r>
              <a:rPr lang="en-US" sz="3200" dirty="0" err="1" smtClean="0"/>
              <a:t>Cl</a:t>
            </a:r>
            <a:r>
              <a:rPr lang="bn-BD" sz="3200" dirty="0" smtClean="0"/>
              <a:t> এর সাথে যুক্ত হয়েছে সুতারাং </a:t>
            </a:r>
            <a:r>
              <a:rPr lang="en-US" sz="3200" dirty="0" smtClean="0"/>
              <a:t>Na</a:t>
            </a:r>
            <a:r>
              <a:rPr lang="bn-BD" sz="3200" dirty="0" smtClean="0"/>
              <a:t>এর যোজনী    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066800"/>
            <a:ext cx="4191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 </a:t>
            </a:r>
            <a:r>
              <a:rPr lang="en-US" sz="6600" dirty="0" smtClean="0">
                <a:solidFill>
                  <a:srgbClr val="000066"/>
                </a:solidFill>
              </a:rPr>
              <a:t>Mg</a:t>
            </a:r>
            <a:r>
              <a:rPr lang="en-US" sz="6600" dirty="0" smtClean="0">
                <a:solidFill>
                  <a:srgbClr val="FF0000"/>
                </a:solidFill>
              </a:rPr>
              <a:t>Cl2</a:t>
            </a:r>
            <a:endParaRPr lang="en-US" sz="6600" dirty="0"/>
          </a:p>
        </p:txBody>
      </p:sp>
      <p:sp>
        <p:nvSpPr>
          <p:cNvPr id="3" name="TextBox 2"/>
          <p:cNvSpPr txBox="1"/>
          <p:nvPr/>
        </p:nvSpPr>
        <p:spPr>
          <a:xfrm>
            <a:off x="1981200" y="2590800"/>
            <a:ext cx="5257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FF00"/>
                </a:solidFill>
              </a:rPr>
              <a:t>সুতরাং </a:t>
            </a:r>
            <a:r>
              <a:rPr lang="en-US" sz="4000" dirty="0" smtClean="0">
                <a:solidFill>
                  <a:srgbClr val="00FF00"/>
                </a:solidFill>
              </a:rPr>
              <a:t>Mg</a:t>
            </a:r>
            <a:r>
              <a:rPr lang="bn-BD" sz="4000" dirty="0" smtClean="0">
                <a:solidFill>
                  <a:srgbClr val="00FF00"/>
                </a:solidFill>
              </a:rPr>
              <a:t>এখানে একটি </a:t>
            </a:r>
            <a:r>
              <a:rPr lang="en-US" sz="4000" dirty="0" smtClean="0">
                <a:solidFill>
                  <a:srgbClr val="00FF00"/>
                </a:solidFill>
              </a:rPr>
              <a:t>Mg</a:t>
            </a:r>
            <a:r>
              <a:rPr lang="bn-BD" sz="4000" dirty="0" smtClean="0">
                <a:solidFill>
                  <a:srgbClr val="00FF00"/>
                </a:solidFill>
              </a:rPr>
              <a:t> দুইটি </a:t>
            </a:r>
            <a:r>
              <a:rPr lang="en-US" sz="4000" dirty="0" err="1" smtClean="0">
                <a:solidFill>
                  <a:srgbClr val="00FF00"/>
                </a:solidFill>
              </a:rPr>
              <a:t>Cl</a:t>
            </a:r>
            <a:r>
              <a:rPr lang="en-US" sz="4000" dirty="0" smtClean="0">
                <a:solidFill>
                  <a:srgbClr val="00FF00"/>
                </a:solidFill>
              </a:rPr>
              <a:t> </a:t>
            </a:r>
            <a:r>
              <a:rPr lang="bn-BD" sz="4000" dirty="0" smtClean="0">
                <a:solidFill>
                  <a:srgbClr val="00FF00"/>
                </a:solidFill>
              </a:rPr>
              <a:t>এর সাথে যুক্ত হয়েছে এর </a:t>
            </a:r>
            <a:r>
              <a:rPr lang="en-US" sz="4000" dirty="0" smtClean="0">
                <a:solidFill>
                  <a:srgbClr val="00FF00"/>
                </a:solidFill>
              </a:rPr>
              <a:t> </a:t>
            </a:r>
            <a:r>
              <a:rPr lang="bn-BD" sz="4000" dirty="0" smtClean="0">
                <a:solidFill>
                  <a:srgbClr val="00FF00"/>
                </a:solidFill>
              </a:rPr>
              <a:t>যোজনী দুই</a:t>
            </a:r>
            <a:endParaRPr lang="en-US" sz="4000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7000" y="1219200"/>
            <a:ext cx="4267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00FF00"/>
                </a:solidFill>
              </a:rPr>
              <a:t>Al</a:t>
            </a:r>
            <a:r>
              <a:rPr lang="en-US" sz="8800" dirty="0" smtClean="0">
                <a:solidFill>
                  <a:srgbClr val="FF0000"/>
                </a:solidFill>
              </a:rPr>
              <a:t>Cl3</a:t>
            </a:r>
            <a:r>
              <a:rPr lang="bn-BD" sz="8800" dirty="0" smtClean="0">
                <a:solidFill>
                  <a:srgbClr val="00FF00"/>
                </a:solidFill>
              </a:rPr>
              <a:t> </a:t>
            </a:r>
            <a:endParaRPr lang="en-US" sz="8800" dirty="0">
              <a:solidFill>
                <a:srgbClr val="00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2971800"/>
            <a:ext cx="5334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663300"/>
                </a:solidFill>
              </a:rPr>
              <a:t>এখানে একটা</a:t>
            </a:r>
            <a:r>
              <a:rPr lang="en-US" sz="3600" dirty="0" smtClean="0">
                <a:solidFill>
                  <a:srgbClr val="663300"/>
                </a:solidFill>
              </a:rPr>
              <a:t>Al  </a:t>
            </a:r>
            <a:r>
              <a:rPr lang="bn-BD" sz="3600" dirty="0" smtClean="0">
                <a:solidFill>
                  <a:srgbClr val="663300"/>
                </a:solidFill>
              </a:rPr>
              <a:t>তিনটি </a:t>
            </a:r>
            <a:r>
              <a:rPr lang="en-US" sz="4400" dirty="0" err="1" smtClean="0">
                <a:solidFill>
                  <a:srgbClr val="663300"/>
                </a:solidFill>
              </a:rPr>
              <a:t>Cl</a:t>
            </a:r>
            <a:r>
              <a:rPr lang="en-US" sz="4400" dirty="0" smtClean="0">
                <a:solidFill>
                  <a:srgbClr val="663300"/>
                </a:solidFill>
              </a:rPr>
              <a:t> </a:t>
            </a:r>
            <a:r>
              <a:rPr lang="bn-BD" sz="4000" dirty="0" smtClean="0">
                <a:solidFill>
                  <a:srgbClr val="663300"/>
                </a:solidFill>
              </a:rPr>
              <a:t>এর সাথে যুক্ত হয়েছে সুতরাং</a:t>
            </a:r>
            <a:r>
              <a:rPr lang="en-US" sz="4000" dirty="0" smtClean="0">
                <a:solidFill>
                  <a:srgbClr val="663300"/>
                </a:solidFill>
              </a:rPr>
              <a:t>Al </a:t>
            </a:r>
            <a:r>
              <a:rPr lang="bn-BD" sz="4000" dirty="0" smtClean="0">
                <a:solidFill>
                  <a:srgbClr val="663300"/>
                </a:solidFill>
              </a:rPr>
              <a:t>এর যোজনী তিন </a:t>
            </a:r>
            <a:r>
              <a:rPr lang="bn-BD" sz="4400" dirty="0" smtClean="0">
                <a:solidFill>
                  <a:srgbClr val="663300"/>
                </a:solidFill>
              </a:rPr>
              <a:t>  </a:t>
            </a:r>
            <a:endParaRPr lang="en-US" sz="4400" dirty="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3276600"/>
            <a:ext cx="4495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</a:rPr>
              <a:t>এখানে একটি</a:t>
            </a:r>
            <a:r>
              <a:rPr lang="en-US" sz="3600" dirty="0" smtClean="0">
                <a:solidFill>
                  <a:srgbClr val="FF0000"/>
                </a:solidFill>
              </a:rPr>
              <a:t>C </a:t>
            </a:r>
            <a:r>
              <a:rPr lang="bn-BD" sz="3600" dirty="0" smtClean="0">
                <a:solidFill>
                  <a:srgbClr val="FF0000"/>
                </a:solidFill>
              </a:rPr>
              <a:t>চারটি </a:t>
            </a:r>
            <a:r>
              <a:rPr lang="en-US" sz="3600" dirty="0" smtClean="0">
                <a:solidFill>
                  <a:srgbClr val="FF0000"/>
                </a:solidFill>
              </a:rPr>
              <a:t>H </a:t>
            </a:r>
            <a:r>
              <a:rPr lang="bn-BD" sz="3600" dirty="0" smtClean="0">
                <a:solidFill>
                  <a:srgbClr val="FF0000"/>
                </a:solidFill>
              </a:rPr>
              <a:t>এর সাথে যুক্তহয়েছে সুতরাং</a:t>
            </a:r>
            <a:r>
              <a:rPr lang="en-US" sz="3600" dirty="0" smtClean="0">
                <a:solidFill>
                  <a:srgbClr val="FF0000"/>
                </a:solidFill>
              </a:rPr>
              <a:t>C </a:t>
            </a:r>
            <a:r>
              <a:rPr lang="bn-BD" sz="3600" dirty="0" smtClean="0">
                <a:solidFill>
                  <a:srgbClr val="FF0000"/>
                </a:solidFill>
              </a:rPr>
              <a:t> এর    যোজনী চার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0800" y="838200"/>
            <a:ext cx="3810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</a:rPr>
              <a:t> </a:t>
            </a:r>
            <a:r>
              <a:rPr lang="en-US" sz="8800" dirty="0" smtClean="0">
                <a:solidFill>
                  <a:schemeClr val="accent1"/>
                </a:solidFill>
              </a:rPr>
              <a:t>Si</a:t>
            </a:r>
            <a:r>
              <a:rPr lang="en-US" sz="8800" dirty="0" smtClean="0">
                <a:solidFill>
                  <a:schemeClr val="accent5">
                    <a:lumMod val="75000"/>
                  </a:schemeClr>
                </a:solidFill>
              </a:rPr>
              <a:t>Cl4</a:t>
            </a:r>
            <a:endParaRPr lang="en-US" sz="8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6096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H2SO4 +Zn  =ZnSO4  +H2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2362200"/>
            <a:ext cx="6477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663300"/>
                </a:solidFill>
              </a:rPr>
              <a:t>এখানে </a:t>
            </a:r>
            <a:r>
              <a:rPr lang="en-US" sz="2800" dirty="0" smtClean="0">
                <a:solidFill>
                  <a:srgbClr val="663300"/>
                </a:solidFill>
              </a:rPr>
              <a:t>Zn </a:t>
            </a:r>
            <a:r>
              <a:rPr lang="bn-BD" sz="2800" dirty="0" smtClean="0">
                <a:solidFill>
                  <a:srgbClr val="663300"/>
                </a:solidFill>
              </a:rPr>
              <a:t>সালফিউরিক এসিড হতে দুইটি</a:t>
            </a:r>
            <a:r>
              <a:rPr lang="en-US" sz="2800" dirty="0" smtClean="0">
                <a:solidFill>
                  <a:srgbClr val="663300"/>
                </a:solidFill>
              </a:rPr>
              <a:t>H</a:t>
            </a:r>
            <a:r>
              <a:rPr lang="bn-BD" sz="2800" dirty="0" smtClean="0">
                <a:solidFill>
                  <a:srgbClr val="663300"/>
                </a:solidFill>
              </a:rPr>
              <a:t> কে প্রতিস্থাপন করেছে তাই </a:t>
            </a:r>
            <a:r>
              <a:rPr lang="en-US" sz="2800" dirty="0" smtClean="0">
                <a:solidFill>
                  <a:srgbClr val="663300"/>
                </a:solidFill>
              </a:rPr>
              <a:t>Zn </a:t>
            </a:r>
            <a:r>
              <a:rPr lang="bn-BD" sz="2800" dirty="0" smtClean="0">
                <a:solidFill>
                  <a:srgbClr val="663300"/>
                </a:solidFill>
              </a:rPr>
              <a:t>এর যোজনী দুই </a:t>
            </a:r>
            <a:endParaRPr lang="en-US" sz="2800" dirty="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1752600"/>
            <a:ext cx="4191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00FF00"/>
                </a:solidFill>
              </a:rPr>
              <a:t>FeCl2</a:t>
            </a:r>
            <a:r>
              <a:rPr lang="en-US" sz="8000" dirty="0" smtClean="0"/>
              <a:t>      </a:t>
            </a:r>
            <a:r>
              <a:rPr lang="en-US" sz="8000" dirty="0" smtClean="0">
                <a:solidFill>
                  <a:srgbClr val="ED13A4"/>
                </a:solidFill>
              </a:rPr>
              <a:t>FeCl3</a:t>
            </a:r>
            <a:r>
              <a:rPr lang="bn-BD" sz="8000" dirty="0" smtClean="0">
                <a:solidFill>
                  <a:srgbClr val="ED13A4"/>
                </a:solidFill>
              </a:rPr>
              <a:t> </a:t>
            </a:r>
            <a:endParaRPr lang="en-US" sz="8000" dirty="0">
              <a:solidFill>
                <a:srgbClr val="ED13A4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1828800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1.</a:t>
            </a:r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524000" y="3200400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2.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4724400"/>
            <a:ext cx="6477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1</a:t>
            </a:r>
            <a:r>
              <a:rPr lang="bn-BD" sz="3200" dirty="0" smtClean="0">
                <a:solidFill>
                  <a:srgbClr val="FF0000"/>
                </a:solidFill>
              </a:rPr>
              <a:t>নং যৌগে</a:t>
            </a:r>
            <a:r>
              <a:rPr lang="en-US" sz="3200" dirty="0" smtClean="0">
                <a:solidFill>
                  <a:srgbClr val="FF0000"/>
                </a:solidFill>
              </a:rPr>
              <a:t>Fe  </a:t>
            </a:r>
            <a:r>
              <a:rPr lang="bn-BD" sz="3200" dirty="0" smtClean="0">
                <a:solidFill>
                  <a:srgbClr val="FF0000"/>
                </a:solidFill>
              </a:rPr>
              <a:t>এর  যোজনী</a:t>
            </a:r>
            <a:r>
              <a:rPr lang="en-US" sz="3200" dirty="0" smtClean="0">
                <a:solidFill>
                  <a:srgbClr val="FF0000"/>
                </a:solidFill>
              </a:rPr>
              <a:t>2 </a:t>
            </a:r>
            <a:r>
              <a:rPr lang="bn-BD" sz="3200" dirty="0" smtClean="0">
                <a:solidFill>
                  <a:srgbClr val="FF0000"/>
                </a:solidFill>
              </a:rPr>
              <a:t> এবং </a:t>
            </a:r>
            <a:r>
              <a:rPr lang="en-US" sz="3200" dirty="0" smtClean="0">
                <a:solidFill>
                  <a:srgbClr val="FF0000"/>
                </a:solidFill>
              </a:rPr>
              <a:t>2 </a:t>
            </a:r>
            <a:r>
              <a:rPr lang="bn-BD" sz="3200" dirty="0" smtClean="0">
                <a:solidFill>
                  <a:srgbClr val="FF0000"/>
                </a:solidFill>
              </a:rPr>
              <a:t>নং যৌগে </a:t>
            </a:r>
            <a:r>
              <a:rPr lang="en-US" sz="3200" dirty="0" smtClean="0">
                <a:solidFill>
                  <a:srgbClr val="FF0000"/>
                </a:solidFill>
              </a:rPr>
              <a:t>3</a:t>
            </a:r>
            <a:r>
              <a:rPr lang="bn-BD" sz="3200" dirty="0" smtClean="0">
                <a:solidFill>
                  <a:srgbClr val="FF0000"/>
                </a:solidFill>
              </a:rPr>
              <a:t>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4572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5">
                    <a:lumMod val="75000"/>
                  </a:schemeClr>
                </a:solidFill>
              </a:rPr>
              <a:t>পরিবর্তনশীল যোজনী</a:t>
            </a:r>
            <a:endParaRPr lang="en-US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990600"/>
            <a:ext cx="647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C00000"/>
                </a:solidFill>
              </a:rPr>
              <a:t>সক্রিয় যোজনী 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2133600"/>
            <a:ext cx="70104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smtClean="0">
                <a:solidFill>
                  <a:srgbClr val="00FF00"/>
                </a:solidFill>
              </a:rPr>
              <a:t>H2S </a:t>
            </a:r>
            <a:r>
              <a:rPr lang="en-US" sz="13800" dirty="0" smtClean="0">
                <a:solidFill>
                  <a:srgbClr val="663300"/>
                </a:solidFill>
              </a:rPr>
              <a:t>PCl3</a:t>
            </a:r>
            <a:endParaRPr lang="en-US" sz="13800" dirty="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533400"/>
            <a:ext cx="8686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CC3300"/>
                </a:solidFill>
              </a:rPr>
              <a:t>এখানে</a:t>
            </a:r>
            <a:r>
              <a:rPr lang="en-US" sz="4400" dirty="0" smtClean="0">
                <a:solidFill>
                  <a:srgbClr val="CC3300"/>
                </a:solidFill>
              </a:rPr>
              <a:t>FeCl2 </a:t>
            </a:r>
            <a:r>
              <a:rPr lang="bn-BD" sz="4400" dirty="0" smtClean="0">
                <a:solidFill>
                  <a:srgbClr val="CC3300"/>
                </a:solidFill>
              </a:rPr>
              <a:t> এ  </a:t>
            </a:r>
            <a:r>
              <a:rPr lang="en-US" sz="4400" dirty="0" smtClean="0">
                <a:solidFill>
                  <a:srgbClr val="CC3300"/>
                </a:solidFill>
              </a:rPr>
              <a:t>Fe</a:t>
            </a:r>
            <a:r>
              <a:rPr lang="bn-BD" sz="4400" dirty="0" smtClean="0">
                <a:solidFill>
                  <a:srgbClr val="CC3300"/>
                </a:solidFill>
              </a:rPr>
              <a:t> এর সক্রিয় যোজনী</a:t>
            </a:r>
            <a:r>
              <a:rPr lang="en-US" sz="4400" dirty="0" smtClean="0">
                <a:solidFill>
                  <a:srgbClr val="CC3300"/>
                </a:solidFill>
              </a:rPr>
              <a:t>2</a:t>
            </a:r>
            <a:r>
              <a:rPr lang="bn-BD" sz="4400" dirty="0" smtClean="0">
                <a:solidFill>
                  <a:srgbClr val="CC3300"/>
                </a:solidFill>
              </a:rPr>
              <a:t> কিন্তু</a:t>
            </a:r>
            <a:r>
              <a:rPr lang="en-US" sz="4400" dirty="0" smtClean="0">
                <a:solidFill>
                  <a:srgbClr val="CC3300"/>
                </a:solidFill>
              </a:rPr>
              <a:t>Fe </a:t>
            </a:r>
            <a:r>
              <a:rPr lang="bn-BD" sz="4400" dirty="0" smtClean="0">
                <a:solidFill>
                  <a:srgbClr val="CC3300"/>
                </a:solidFill>
              </a:rPr>
              <a:t> এর সর্বোচ্চ যোজনী</a:t>
            </a:r>
            <a:r>
              <a:rPr lang="en-US" sz="4400" dirty="0" smtClean="0">
                <a:solidFill>
                  <a:srgbClr val="CC3300"/>
                </a:solidFill>
              </a:rPr>
              <a:t>3 </a:t>
            </a:r>
            <a:r>
              <a:rPr lang="bn-BD" sz="4400" dirty="0" smtClean="0">
                <a:solidFill>
                  <a:srgbClr val="CC3300"/>
                </a:solidFill>
              </a:rPr>
              <a:t> সুপ্ত যোজনী </a:t>
            </a:r>
            <a:r>
              <a:rPr lang="en-US" sz="4400" dirty="0" smtClean="0">
                <a:solidFill>
                  <a:srgbClr val="CC3300"/>
                </a:solidFill>
              </a:rPr>
              <a:t>3-2=1 </a:t>
            </a:r>
            <a:r>
              <a:rPr lang="bn-BD" sz="4400" dirty="0" smtClean="0">
                <a:solidFill>
                  <a:srgbClr val="CC3300"/>
                </a:solidFill>
              </a:rPr>
              <a:t>অর্থাত সুপ্ত যোজনী= সর্বোচ্চ যোজনী- সক্রিয় যোজনী</a:t>
            </a:r>
            <a:endParaRPr lang="en-US" sz="4400" dirty="0">
              <a:solidFill>
                <a:srgbClr val="CC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5334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মূল্যায়নঃ 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0" y="1828800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ED13A4"/>
                </a:solidFill>
              </a:rPr>
              <a:t>যোজনির সংজ্ঞা বল </a:t>
            </a:r>
            <a:endParaRPr lang="en-US" sz="3200" dirty="0">
              <a:solidFill>
                <a:srgbClr val="ED13A4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274320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CC3300"/>
                </a:solidFill>
              </a:rPr>
              <a:t>যোজনী কত প্রকার ও কি কি </a:t>
            </a:r>
            <a:endParaRPr lang="en-US" sz="2800" dirty="0">
              <a:solidFill>
                <a:srgbClr val="CC33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3733800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CC3300"/>
                </a:solidFill>
              </a:rPr>
              <a:t>পরিবর্তনশীল, সক্রিয় ও সূপ্ত যোজনীর সংজ্ঞা দাও  </a:t>
            </a:r>
            <a:endParaRPr lang="en-US" sz="2400" dirty="0">
              <a:solidFill>
                <a:srgbClr val="CC3300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762000" y="1905000"/>
            <a:ext cx="228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762000" y="2819400"/>
            <a:ext cx="228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62000" y="3810000"/>
            <a:ext cx="228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9800" y="685800"/>
            <a:ext cx="441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FF00"/>
                </a:solidFill>
              </a:rPr>
              <a:t>বাড়ীর কাজঃ </a:t>
            </a:r>
            <a:endParaRPr lang="en-US" sz="4000" dirty="0">
              <a:solidFill>
                <a:srgbClr val="00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1752600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C3300"/>
                </a:solidFill>
              </a:rPr>
              <a:t>PCl</a:t>
            </a:r>
            <a:r>
              <a:rPr lang="en-US" sz="2400" dirty="0" smtClean="0">
                <a:solidFill>
                  <a:srgbClr val="CC3300"/>
                </a:solidFill>
              </a:rPr>
              <a:t>3</a:t>
            </a:r>
            <a:r>
              <a:rPr lang="bn-BD" sz="2400" dirty="0" smtClean="0">
                <a:solidFill>
                  <a:srgbClr val="CC3300"/>
                </a:solidFill>
              </a:rPr>
              <a:t> এ</a:t>
            </a:r>
            <a:r>
              <a:rPr lang="en-US" sz="2400" dirty="0" smtClean="0">
                <a:solidFill>
                  <a:srgbClr val="CC3300"/>
                </a:solidFill>
              </a:rPr>
              <a:t> </a:t>
            </a:r>
            <a:r>
              <a:rPr lang="bn-BD" sz="2400" dirty="0" smtClean="0">
                <a:solidFill>
                  <a:srgbClr val="CC3300"/>
                </a:solidFill>
              </a:rPr>
              <a:t> ফসফরাসের সুপ্ত  যোজনী কত</a:t>
            </a:r>
            <a:endParaRPr lang="en-US" sz="2400" dirty="0">
              <a:solidFill>
                <a:srgbClr val="CC3300"/>
              </a:solidFill>
            </a:endParaRPr>
          </a:p>
        </p:txBody>
      </p:sp>
      <p:sp>
        <p:nvSpPr>
          <p:cNvPr id="6" name="5-Point Star 5"/>
          <p:cNvSpPr/>
          <p:nvPr/>
        </p:nvSpPr>
        <p:spPr>
          <a:xfrm>
            <a:off x="457200" y="1676400"/>
            <a:ext cx="381000" cy="457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1600200" y="838200"/>
            <a:ext cx="4572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0" y="3048000"/>
            <a:ext cx="381000" cy="457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09600" y="3048000"/>
            <a:ext cx="1028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H2S</a:t>
            </a:r>
            <a:r>
              <a:rPr lang="bn-BD" sz="2400" dirty="0" smtClean="0">
                <a:solidFill>
                  <a:srgbClr val="FFFF00"/>
                </a:solidFill>
              </a:rPr>
              <a:t> এ সালফারের সক্রিয় যোজনি  কত বের কর 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304800"/>
            <a:ext cx="449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rgbClr val="ED13A4"/>
                </a:solidFill>
              </a:rPr>
              <a:t>ধন্যবাদঃ</a:t>
            </a:r>
            <a:endParaRPr lang="en-US" dirty="0">
              <a:solidFill>
                <a:srgbClr val="ED13A4"/>
              </a:solidFill>
            </a:endParaRPr>
          </a:p>
        </p:txBody>
      </p:sp>
      <p:pic>
        <p:nvPicPr>
          <p:cNvPr id="1026" name="Picture 2" descr="C:\Users\Doel-1612i3\Desktop\shahin\picture\utt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0469" y="1600200"/>
            <a:ext cx="7969483" cy="48048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430</TotalTime>
  <Words>323</Words>
  <Application>Microsoft Office PowerPoint</Application>
  <PresentationFormat>On-screen Show (4:3)</PresentationFormat>
  <Paragraphs>67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Flow</vt:lpstr>
      <vt:lpstr>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 </dc:title>
  <dc:creator>Doel-1612i3</dc:creator>
  <cp:lastModifiedBy>Doel-1612i3</cp:lastModifiedBy>
  <cp:revision>128</cp:revision>
  <dcterms:created xsi:type="dcterms:W3CDTF">2013-07-10T09:38:15Z</dcterms:created>
  <dcterms:modified xsi:type="dcterms:W3CDTF">2013-07-13T04:08:02Z</dcterms:modified>
</cp:coreProperties>
</file>