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61" r:id="rId3"/>
    <p:sldId id="282" r:id="rId4"/>
    <p:sldId id="265" r:id="rId5"/>
    <p:sldId id="257" r:id="rId6"/>
    <p:sldId id="277" r:id="rId7"/>
    <p:sldId id="269" r:id="rId8"/>
    <p:sldId id="278" r:id="rId9"/>
    <p:sldId id="258" r:id="rId10"/>
    <p:sldId id="271" r:id="rId11"/>
    <p:sldId id="270" r:id="rId12"/>
    <p:sldId id="274" r:id="rId13"/>
    <p:sldId id="273" r:id="rId14"/>
    <p:sldId id="279" r:id="rId15"/>
    <p:sldId id="280" r:id="rId16"/>
    <p:sldId id="283" r:id="rId17"/>
    <p:sldId id="284" r:id="rId18"/>
    <p:sldId id="268"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CC5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4" autoAdjust="0"/>
    <p:restoredTop sz="97941" autoAdjust="0"/>
  </p:normalViewPr>
  <p:slideViewPr>
    <p:cSldViewPr>
      <p:cViewPr>
        <p:scale>
          <a:sx n="75" d="100"/>
          <a:sy n="75" d="100"/>
        </p:scale>
        <p:origin x="-672" y="-1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rawing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image" Target="../media/image41.jpeg"/></Relationships>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75F32-CE8E-4A9E-94EE-DF010CF27DF4}">
      <dsp:nvSpPr>
        <dsp:cNvPr id="0" name=""/>
        <dsp:cNvSpPr/>
      </dsp:nvSpPr>
      <dsp:spPr>
        <a:xfrm>
          <a:off x="0" y="0"/>
          <a:ext cx="8229600" cy="18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MD. SHAHJAHAN MIAH</a:t>
          </a:r>
          <a:endParaRPr lang="en-US" sz="2800" kern="1200" dirty="0"/>
        </a:p>
        <a:p>
          <a:pPr marL="228600" lvl="1" indent="-228600" algn="l" defTabSz="889000">
            <a:lnSpc>
              <a:spcPct val="90000"/>
            </a:lnSpc>
            <a:spcBef>
              <a:spcPct val="0"/>
            </a:spcBef>
            <a:spcAft>
              <a:spcPct val="15000"/>
            </a:spcAft>
            <a:buChar char="••"/>
          </a:pPr>
          <a:r>
            <a:rPr lang="en-US" sz="2000" kern="1200" dirty="0" smtClean="0"/>
            <a:t>ASSTT.HEADMASTER</a:t>
          </a:r>
          <a:endParaRPr lang="en-US" sz="2000" kern="1200" dirty="0"/>
        </a:p>
        <a:p>
          <a:pPr marL="228600" lvl="1" indent="-228600" algn="l" defTabSz="889000">
            <a:lnSpc>
              <a:spcPct val="90000"/>
            </a:lnSpc>
            <a:spcBef>
              <a:spcPct val="0"/>
            </a:spcBef>
            <a:spcAft>
              <a:spcPct val="15000"/>
            </a:spcAft>
            <a:buChar char="••"/>
          </a:pPr>
          <a:r>
            <a:rPr lang="en-US" sz="2000" kern="1200" dirty="0" smtClean="0"/>
            <a:t>T. K. GIRLS HIGH  SCHOOL, MITHAMOIN,KISHOREGANJ</a:t>
          </a:r>
          <a:r>
            <a:rPr lang="en-US" sz="2300" kern="1200" dirty="0" smtClean="0"/>
            <a:t>.</a:t>
          </a:r>
          <a:endParaRPr lang="en-US" sz="2300" kern="1200" dirty="0"/>
        </a:p>
      </dsp:txBody>
      <dsp:txXfrm>
        <a:off x="1834559" y="0"/>
        <a:ext cx="6395040" cy="1886396"/>
      </dsp:txXfrm>
    </dsp:sp>
    <dsp:sp modelId="{FFCFF810-F4B1-4143-997D-9324DA5C262B}">
      <dsp:nvSpPr>
        <dsp:cNvPr id="0" name=""/>
        <dsp:cNvSpPr/>
      </dsp:nvSpPr>
      <dsp:spPr>
        <a:xfrm>
          <a:off x="188639" y="188639"/>
          <a:ext cx="1645920" cy="1509117"/>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C1AB6E-FA77-49A9-B32E-7F61B0EEED19}">
      <dsp:nvSpPr>
        <dsp:cNvPr id="0" name=""/>
        <dsp:cNvSpPr/>
      </dsp:nvSpPr>
      <dsp:spPr>
        <a:xfrm>
          <a:off x="0" y="2075036"/>
          <a:ext cx="8229600" cy="1886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US" sz="2800" kern="1200" dirty="0" smtClean="0"/>
            <a:t>MARIUM BAGUM</a:t>
          </a:r>
          <a:endParaRPr lang="en-US" sz="2800" kern="1200" dirty="0"/>
        </a:p>
        <a:p>
          <a:pPr marL="228600" lvl="1" indent="-228600" algn="l" defTabSz="889000">
            <a:lnSpc>
              <a:spcPct val="90000"/>
            </a:lnSpc>
            <a:spcBef>
              <a:spcPct val="0"/>
            </a:spcBef>
            <a:spcAft>
              <a:spcPct val="15000"/>
            </a:spcAft>
            <a:buChar char="••"/>
          </a:pPr>
          <a:r>
            <a:rPr lang="en-US" sz="2000" kern="1200" dirty="0" smtClean="0"/>
            <a:t>ASSTT. TEACHER</a:t>
          </a:r>
          <a:endParaRPr lang="en-US" sz="2000" kern="1200" dirty="0"/>
        </a:p>
        <a:p>
          <a:pPr marL="228600" lvl="1" indent="-228600" algn="l" defTabSz="889000">
            <a:lnSpc>
              <a:spcPct val="90000"/>
            </a:lnSpc>
            <a:spcBef>
              <a:spcPct val="0"/>
            </a:spcBef>
            <a:spcAft>
              <a:spcPct val="15000"/>
            </a:spcAft>
            <a:buChar char="••"/>
          </a:pPr>
          <a:r>
            <a:rPr lang="en-US" sz="2000" kern="1200" dirty="0" smtClean="0"/>
            <a:t>T. K. GIRLS HIGH SCHOOL, MITHAMOIN, KISHOREGANJ </a:t>
          </a:r>
          <a:r>
            <a:rPr lang="en-US" sz="2300" kern="1200" dirty="0" smtClean="0"/>
            <a:t>.</a:t>
          </a:r>
          <a:endParaRPr lang="en-US" sz="2300" kern="1200" dirty="0"/>
        </a:p>
      </dsp:txBody>
      <dsp:txXfrm>
        <a:off x="1834559" y="2075036"/>
        <a:ext cx="6395040" cy="1886396"/>
      </dsp:txXfrm>
    </dsp:sp>
    <dsp:sp modelId="{23851FC3-243A-4E3A-B9C0-6B48BAB39BAE}">
      <dsp:nvSpPr>
        <dsp:cNvPr id="0" name=""/>
        <dsp:cNvSpPr/>
      </dsp:nvSpPr>
      <dsp:spPr>
        <a:xfrm>
          <a:off x="188639" y="2263675"/>
          <a:ext cx="1645920" cy="1509117"/>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BE9C61-191F-4188-BE51-7478F372FC17}" type="datetimeFigureOut">
              <a:rPr lang="en-US" smtClean="0"/>
              <a:pPr/>
              <a:t>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D1E086-7AEC-4607-BAA8-882A01F2C27C}" type="slidenum">
              <a:rPr lang="en-US" smtClean="0"/>
              <a:pPr/>
              <a:t>‹#›</a:t>
            </a:fld>
            <a:endParaRPr lang="en-US"/>
          </a:p>
        </p:txBody>
      </p:sp>
    </p:spTree>
    <p:extLst>
      <p:ext uri="{BB962C8B-B14F-4D97-AF65-F5344CB8AC3E}">
        <p14:creationId xmlns:p14="http://schemas.microsoft.com/office/powerpoint/2010/main" xmlns="" val="217194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1E086-7AEC-4607-BAA8-882A01F2C27C}" type="slidenum">
              <a:rPr lang="en-US" smtClean="0"/>
              <a:pPr/>
              <a:t>2</a:t>
            </a:fld>
            <a:endParaRPr lang="en-US"/>
          </a:p>
        </p:txBody>
      </p:sp>
    </p:spTree>
    <p:extLst>
      <p:ext uri="{BB962C8B-B14F-4D97-AF65-F5344CB8AC3E}">
        <p14:creationId xmlns:p14="http://schemas.microsoft.com/office/powerpoint/2010/main" xmlns="" val="2069323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D1E086-7AEC-4607-BAA8-882A01F2C27C}" type="slidenum">
              <a:rPr lang="en-US" smtClean="0"/>
              <a:pPr/>
              <a:t>7</a:t>
            </a:fld>
            <a:endParaRPr lang="en-US"/>
          </a:p>
        </p:txBody>
      </p:sp>
    </p:spTree>
    <p:extLst>
      <p:ext uri="{BB962C8B-B14F-4D97-AF65-F5344CB8AC3E}">
        <p14:creationId xmlns:p14="http://schemas.microsoft.com/office/powerpoint/2010/main" xmlns="" val="264952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4AD1E086-7AEC-4607-BAA8-882A01F2C27C}" type="slidenum">
              <a:rPr lang="en-US" smtClean="0"/>
              <a:pPr/>
              <a:t>11</a:t>
            </a:fld>
            <a:endParaRPr lang="en-US" dirty="0"/>
          </a:p>
        </p:txBody>
      </p:sp>
    </p:spTree>
    <p:extLst>
      <p:ext uri="{BB962C8B-B14F-4D97-AF65-F5344CB8AC3E}">
        <p14:creationId xmlns:p14="http://schemas.microsoft.com/office/powerpoint/2010/main" xmlns="" val="142346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AD1E086-7AEC-4607-BAA8-882A01F2C27C}"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BF3A01B-5D04-4CF5-A52F-7D37E7F1226C}" type="datetimeFigureOut">
              <a:rPr lang="en-US" smtClean="0"/>
              <a:pPr/>
              <a:t>1/7/2013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3A01B-5D04-4CF5-A52F-7D37E7F1226C}"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3A01B-5D04-4CF5-A52F-7D37E7F1226C}"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F3A01B-5D04-4CF5-A52F-7D37E7F1226C}"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BF3A01B-5D04-4CF5-A52F-7D37E7F1226C}" type="datetimeFigureOut">
              <a:rPr lang="en-US" smtClean="0"/>
              <a:pPr/>
              <a:t>1/7/2013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3A01B-5D04-4CF5-A52F-7D37E7F1226C}"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BF3A01B-5D04-4CF5-A52F-7D37E7F1226C}" type="datetimeFigureOut">
              <a:rPr lang="en-US" smtClean="0"/>
              <a:pPr/>
              <a:t>1/7/2013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BF3A01B-5D04-4CF5-A52F-7D37E7F1226C}" type="datetimeFigureOut">
              <a:rPr lang="en-US" smtClean="0"/>
              <a:pPr/>
              <a:t>1/7/2013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3A01B-5D04-4CF5-A52F-7D37E7F1226C}" type="datetimeFigureOut">
              <a:rPr lang="en-US" smtClean="0"/>
              <a:pPr/>
              <a:t>1/7/2013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BF3A01B-5D04-4CF5-A52F-7D37E7F1226C}"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211D2-B3F5-4063-AE2A-0C01F4F90AE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BF3A01B-5D04-4CF5-A52F-7D37E7F1226C}" type="datetimeFigureOut">
              <a:rPr lang="en-US" smtClean="0"/>
              <a:pPr/>
              <a:t>1/7/2013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0F211D2-B3F5-4063-AE2A-0C01F4F90AE0}"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BF3A01B-5D04-4CF5-A52F-7D37E7F1226C}" type="datetimeFigureOut">
              <a:rPr lang="en-US" smtClean="0"/>
              <a:pPr/>
              <a:t>1/7/2013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0F211D2-B3F5-4063-AE2A-0C01F4F90AE0}"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85776"/>
            <a:ext cx="9144000" cy="7143776"/>
            <a:chOff x="0" y="-285776"/>
            <a:chExt cx="9144000" cy="7143776"/>
          </a:xfrm>
        </p:grpSpPr>
        <p:pic>
          <p:nvPicPr>
            <p:cNvPr id="2" name="Picture 6" descr="rose"/>
            <p:cNvPicPr>
              <a:picLocks noChangeAspect="1" noChangeArrowheads="1"/>
            </p:cNvPicPr>
            <p:nvPr/>
          </p:nvPicPr>
          <p:blipFill>
            <a:blip r:embed="rId2"/>
            <a:srcRect/>
            <a:stretch>
              <a:fillRect/>
            </a:stretch>
          </p:blipFill>
          <p:spPr bwMode="auto">
            <a:xfrm>
              <a:off x="0" y="-285776"/>
              <a:ext cx="9144000" cy="6858000"/>
            </a:xfrm>
            <a:prstGeom prst="rect">
              <a:avLst/>
            </a:prstGeom>
            <a:noFill/>
          </p:spPr>
        </p:pic>
        <p:sp>
          <p:nvSpPr>
            <p:cNvPr id="4" name="Rectangle 3"/>
            <p:cNvSpPr/>
            <p:nvPr/>
          </p:nvSpPr>
          <p:spPr>
            <a:xfrm>
              <a:off x="1500166" y="5288340"/>
              <a:ext cx="6143652" cy="1569660"/>
            </a:xfrm>
            <a:prstGeom prst="rect">
              <a:avLst/>
            </a:prstGeom>
          </p:spPr>
          <p:txBody>
            <a:bodyPr wrap="square">
              <a:spAutoFit/>
            </a:bodyPr>
            <a:lstStyle/>
            <a:p>
              <a:r>
                <a:rPr lang="en-US" sz="9600" b="1" i="1" dirty="0" smtClean="0">
                  <a:solidFill>
                    <a:schemeClr val="accent1"/>
                  </a:solidFill>
                </a:rPr>
                <a:t>Welcome</a:t>
              </a:r>
              <a:endParaRPr lang="en-US" dirty="0"/>
            </a:p>
          </p:txBody>
        </p:sp>
      </p:grpSp>
    </p:spTree>
    <p:extLst>
      <p:ext uri="{BB962C8B-B14F-4D97-AF65-F5344CB8AC3E}">
        <p14:creationId xmlns:p14="http://schemas.microsoft.com/office/powerpoint/2010/main" xmlns="" val="8782566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xmlns="" val="0"/>
              </a:ext>
            </a:extLst>
          </a:blip>
          <a:srcRect/>
          <a:stretch>
            <a:fillRect/>
          </a:stretch>
        </p:blipFill>
        <p:spPr bwMode="auto">
          <a:xfrm>
            <a:off x="533400" y="114300"/>
            <a:ext cx="4191000" cy="29718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363855" y="3276600"/>
            <a:ext cx="4055745"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3600" b="1" u="sng" dirty="0" smtClean="0">
                <a:solidFill>
                  <a:srgbClr val="FFFF00"/>
                </a:solidFill>
                <a:latin typeface="Times New Roman" pitchFamily="18" charset="0"/>
                <a:cs typeface="Times New Roman" pitchFamily="18" charset="0"/>
              </a:rPr>
              <a:t>The</a:t>
            </a:r>
            <a:r>
              <a:rPr lang="en-US" sz="3600" dirty="0" smtClean="0">
                <a:latin typeface="Times New Roman" pitchFamily="18" charset="0"/>
                <a:cs typeface="Times New Roman" pitchFamily="18" charset="0"/>
              </a:rPr>
              <a:t> oranges are juicy fruit.</a:t>
            </a:r>
            <a:endParaRPr lang="en-US" sz="3600"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3"/>
          <a:stretch>
            <a:fillRect/>
          </a:stretch>
        </p:blipFill>
        <p:spPr bwMode="auto">
          <a:xfrm>
            <a:off x="4863908" y="328220"/>
            <a:ext cx="3822892" cy="25439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4952999" y="3200400"/>
            <a:ext cx="4038601" cy="2062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3200" b="1" u="sng" dirty="0" smtClean="0">
                <a:solidFill>
                  <a:srgbClr val="C00000"/>
                </a:solidFill>
                <a:latin typeface="Times New Roman" pitchFamily="18" charset="0"/>
                <a:cs typeface="Times New Roman" pitchFamily="18" charset="0"/>
              </a:rPr>
              <a:t>The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Tajmahal</a:t>
            </a:r>
            <a:r>
              <a:rPr lang="en-US" sz="3200" dirty="0" smtClean="0">
                <a:latin typeface="Times New Roman" pitchFamily="18" charset="0"/>
                <a:cs typeface="Times New Roman" pitchFamily="18" charset="0"/>
              </a:rPr>
              <a:t> is one of</a:t>
            </a:r>
            <a:r>
              <a:rPr lang="en-US" sz="3200" b="1" u="sng" dirty="0" smtClean="0">
                <a:latin typeface="Times New Roman" pitchFamily="18" charset="0"/>
                <a:cs typeface="Times New Roman" pitchFamily="18" charset="0"/>
              </a:rPr>
              <a:t> </a:t>
            </a:r>
            <a:r>
              <a:rPr lang="en-US" sz="3200" b="1" u="sng" dirty="0" smtClean="0">
                <a:solidFill>
                  <a:srgbClr val="C00000"/>
                </a:solidFill>
                <a:latin typeface="Times New Roman" pitchFamily="18" charset="0"/>
                <a:cs typeface="Times New Roman" pitchFamily="18" charset="0"/>
              </a:rPr>
              <a:t>the</a:t>
            </a:r>
            <a:r>
              <a:rPr lang="en-US" sz="3200" b="1" u="sng"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wonders of </a:t>
            </a:r>
            <a:r>
              <a:rPr lang="en-US" sz="3200" dirty="0">
                <a:latin typeface="Times New Roman" pitchFamily="18" charset="0"/>
                <a:cs typeface="Times New Roman" pitchFamily="18" charset="0"/>
              </a:rPr>
              <a:t>modern architecture and technology</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
        <p:nvSpPr>
          <p:cNvPr id="11" name="TextBox 10"/>
          <p:cNvSpPr txBox="1"/>
          <p:nvPr/>
        </p:nvSpPr>
        <p:spPr>
          <a:xfrm>
            <a:off x="428596" y="5286388"/>
            <a:ext cx="6781800" cy="15696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smtClean="0"/>
              <a:t>‘</a:t>
            </a:r>
            <a:r>
              <a:rPr lang="en-US" sz="3200" dirty="0" smtClean="0">
                <a:latin typeface="Times New Roman" pitchFamily="18" charset="0"/>
                <a:cs typeface="Times New Roman" pitchFamily="18" charset="0"/>
              </a:rPr>
              <a:t>The’ is termed as d</a:t>
            </a:r>
            <a:r>
              <a:rPr lang="en-US" sz="3200" i="1" dirty="0" smtClean="0">
                <a:latin typeface="Times New Roman" pitchFamily="18" charset="0"/>
                <a:cs typeface="Times New Roman" pitchFamily="18" charset="0"/>
              </a:rPr>
              <a:t>efinite  article. It points out any particular person or </a:t>
            </a:r>
            <a:r>
              <a:rPr lang="en-US" sz="3200" i="1" dirty="0" err="1" smtClean="0">
                <a:latin typeface="Times New Roman" pitchFamily="18" charset="0"/>
                <a:cs typeface="Times New Roman" pitchFamily="18" charset="0"/>
              </a:rPr>
              <a:t>object,but</a:t>
            </a:r>
            <a:r>
              <a:rPr lang="en-US" sz="3200" i="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not in general.</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9216346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anim calcmode="lin" valueType="num">
                                      <p:cBhvr>
                                        <p:cTn id="8" dur="2000" fill="hold"/>
                                        <p:tgtEl>
                                          <p:spTgt spid="1027"/>
                                        </p:tgtEl>
                                        <p:attrNameLst>
                                          <p:attrName>ppt_w</p:attrName>
                                        </p:attrNameLst>
                                      </p:cBhvr>
                                      <p:tavLst>
                                        <p:tav tm="0" fmla="#ppt_w*sin(2.5*pi*$)">
                                          <p:val>
                                            <p:fltVal val="0"/>
                                          </p:val>
                                        </p:tav>
                                        <p:tav tm="100000">
                                          <p:val>
                                            <p:fltVal val="1"/>
                                          </p:val>
                                        </p:tav>
                                      </p:tavLst>
                                    </p:anim>
                                    <p:anim calcmode="lin" valueType="num">
                                      <p:cBhvr>
                                        <p:cTn id="9" dur="2000" fill="hold"/>
                                        <p:tgtEl>
                                          <p:spTgt spid="102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80">
                                          <p:stCondLst>
                                            <p:cond delay="0"/>
                                          </p:stCondLst>
                                        </p:cTn>
                                        <p:tgtEl>
                                          <p:spTgt spid="9"/>
                                        </p:tgtEl>
                                      </p:cBhvr>
                                    </p:animEffect>
                                    <p:anim calcmode="lin" valueType="num">
                                      <p:cBhvr>
                                        <p:cTn id="2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gtEl>
                                      </p:cBhvr>
                                      <p:to x="100000" y="60000"/>
                                    </p:animScale>
                                    <p:animScale>
                                      <p:cBhvr>
                                        <p:cTn id="29" dur="166" decel="50000">
                                          <p:stCondLst>
                                            <p:cond delay="676"/>
                                          </p:stCondLst>
                                        </p:cTn>
                                        <p:tgtEl>
                                          <p:spTgt spid="9"/>
                                        </p:tgtEl>
                                      </p:cBhvr>
                                      <p:to x="100000" y="100000"/>
                                    </p:animScale>
                                    <p:animScale>
                                      <p:cBhvr>
                                        <p:cTn id="30" dur="26">
                                          <p:stCondLst>
                                            <p:cond delay="1312"/>
                                          </p:stCondLst>
                                        </p:cTn>
                                        <p:tgtEl>
                                          <p:spTgt spid="9"/>
                                        </p:tgtEl>
                                      </p:cBhvr>
                                      <p:to x="100000" y="80000"/>
                                    </p:animScale>
                                    <p:animScale>
                                      <p:cBhvr>
                                        <p:cTn id="31" dur="166" decel="50000">
                                          <p:stCondLst>
                                            <p:cond delay="1338"/>
                                          </p:stCondLst>
                                        </p:cTn>
                                        <p:tgtEl>
                                          <p:spTgt spid="9"/>
                                        </p:tgtEl>
                                      </p:cBhvr>
                                      <p:to x="100000" y="100000"/>
                                    </p:animScale>
                                    <p:animScale>
                                      <p:cBhvr>
                                        <p:cTn id="32" dur="26">
                                          <p:stCondLst>
                                            <p:cond delay="1642"/>
                                          </p:stCondLst>
                                        </p:cTn>
                                        <p:tgtEl>
                                          <p:spTgt spid="9"/>
                                        </p:tgtEl>
                                      </p:cBhvr>
                                      <p:to x="100000" y="90000"/>
                                    </p:animScale>
                                    <p:animScale>
                                      <p:cBhvr>
                                        <p:cTn id="33" dur="166" decel="50000">
                                          <p:stCondLst>
                                            <p:cond delay="1668"/>
                                          </p:stCondLst>
                                        </p:cTn>
                                        <p:tgtEl>
                                          <p:spTgt spid="9"/>
                                        </p:tgtEl>
                                      </p:cBhvr>
                                      <p:to x="100000" y="100000"/>
                                    </p:animScale>
                                    <p:animScale>
                                      <p:cBhvr>
                                        <p:cTn id="34" dur="26">
                                          <p:stCondLst>
                                            <p:cond delay="1808"/>
                                          </p:stCondLst>
                                        </p:cTn>
                                        <p:tgtEl>
                                          <p:spTgt spid="9"/>
                                        </p:tgtEl>
                                      </p:cBhvr>
                                      <p:to x="100000" y="95000"/>
                                    </p:animScale>
                                    <p:animScale>
                                      <p:cBhvr>
                                        <p:cTn id="35" dur="166" decel="50000">
                                          <p:stCondLst>
                                            <p:cond delay="1834"/>
                                          </p:stCondLst>
                                        </p:cTn>
                                        <p:tgtEl>
                                          <p:spTgt spid="9"/>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 calcmode="lin" valueType="num">
                                      <p:cBhvr>
                                        <p:cTn id="40" dur="1000" fill="hold"/>
                                        <p:tgtEl>
                                          <p:spTgt spid="3"/>
                                        </p:tgtEl>
                                        <p:attrNameLst>
                                          <p:attrName>ppt_w</p:attrName>
                                        </p:attrNameLst>
                                      </p:cBhvr>
                                      <p:tavLst>
                                        <p:tav tm="0">
                                          <p:val>
                                            <p:fltVal val="0"/>
                                          </p:val>
                                        </p:tav>
                                        <p:tav tm="100000">
                                          <p:val>
                                            <p:strVal val="#ppt_w"/>
                                          </p:val>
                                        </p:tav>
                                      </p:tavLst>
                                    </p:anim>
                                    <p:anim calcmode="lin" valueType="num">
                                      <p:cBhvr>
                                        <p:cTn id="41" dur="1000" fill="hold"/>
                                        <p:tgtEl>
                                          <p:spTgt spid="3"/>
                                        </p:tgtEl>
                                        <p:attrNameLst>
                                          <p:attrName>ppt_h</p:attrName>
                                        </p:attrNameLst>
                                      </p:cBhvr>
                                      <p:tavLst>
                                        <p:tav tm="0">
                                          <p:val>
                                            <p:fltVal val="0"/>
                                          </p:val>
                                        </p:tav>
                                        <p:tav tm="100000">
                                          <p:val>
                                            <p:strVal val="#ppt_h"/>
                                          </p:val>
                                        </p:tav>
                                      </p:tavLst>
                                    </p:anim>
                                    <p:anim calcmode="lin" valueType="num">
                                      <p:cBhvr>
                                        <p:cTn id="42" dur="1000" fill="hold"/>
                                        <p:tgtEl>
                                          <p:spTgt spid="3"/>
                                        </p:tgtEl>
                                        <p:attrNameLst>
                                          <p:attrName>style.rotation</p:attrName>
                                        </p:attrNameLst>
                                      </p:cBhvr>
                                      <p:tavLst>
                                        <p:tav tm="0">
                                          <p:val>
                                            <p:fltVal val="90"/>
                                          </p:val>
                                        </p:tav>
                                        <p:tav tm="100000">
                                          <p:val>
                                            <p:fltVal val="0"/>
                                          </p:val>
                                        </p:tav>
                                      </p:tavLst>
                                    </p:anim>
                                    <p:animEffect transition="in" filter="fade">
                                      <p:cBhvr>
                                        <p:cTn id="43" dur="1000"/>
                                        <p:tgtEl>
                                          <p:spTgt spid="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wn Arrow 3"/>
          <p:cNvSpPr/>
          <p:nvPr/>
        </p:nvSpPr>
        <p:spPr>
          <a:xfrm>
            <a:off x="4357686" y="642918"/>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57488" y="285728"/>
            <a:ext cx="3276600" cy="591312"/>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                  </a:t>
            </a:r>
            <a:r>
              <a:rPr lang="en-US" dirty="0" smtClean="0">
                <a:latin typeface="Times New Roman" pitchFamily="18" charset="0"/>
                <a:cs typeface="Times New Roman" pitchFamily="18" charset="0"/>
              </a:rPr>
              <a:t>Discussion</a:t>
            </a:r>
            <a:endParaRPr lang="en-US" dirty="0">
              <a:latin typeface="Times New Roman" pitchFamily="18" charset="0"/>
              <a:cs typeface="Times New Roman" pitchFamily="18" charset="0"/>
            </a:endParaRPr>
          </a:p>
        </p:txBody>
      </p:sp>
      <p:sp>
        <p:nvSpPr>
          <p:cNvPr id="3" name="TextBox 2"/>
          <p:cNvSpPr txBox="1"/>
          <p:nvPr/>
        </p:nvSpPr>
        <p:spPr>
          <a:xfrm>
            <a:off x="1285852" y="2071678"/>
            <a:ext cx="6705600" cy="1754326"/>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The three words ‘a’ ‘an’ and ‘the’ are called articles, These are also  adjectives  as a parts of speech.</a:t>
            </a:r>
            <a:endParaRPr lang="en-US" sz="3600" dirty="0">
              <a:latin typeface="Times New Roman" pitchFamily="18" charset="0"/>
              <a:cs typeface="Times New Roman" pitchFamily="18" charset="0"/>
            </a:endParaRPr>
          </a:p>
        </p:txBody>
      </p:sp>
      <p:sp>
        <p:nvSpPr>
          <p:cNvPr id="7" name="TextBox 6"/>
          <p:cNvSpPr txBox="1"/>
          <p:nvPr/>
        </p:nvSpPr>
        <p:spPr>
          <a:xfrm>
            <a:off x="928662" y="2071678"/>
            <a:ext cx="8643966"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There are two kinds of article. Indefinite Article and Definite Article</a:t>
            </a:r>
            <a:endParaRPr lang="en-US" sz="3600" dirty="0">
              <a:latin typeface="Times New Roman" pitchFamily="18" charset="0"/>
              <a:cs typeface="Times New Roman" pitchFamily="18" charset="0"/>
            </a:endParaRPr>
          </a:p>
        </p:txBody>
      </p:sp>
      <p:sp>
        <p:nvSpPr>
          <p:cNvPr id="8" name="TextBox 7"/>
          <p:cNvSpPr txBox="1"/>
          <p:nvPr/>
        </p:nvSpPr>
        <p:spPr>
          <a:xfrm>
            <a:off x="1071538" y="2143116"/>
            <a:ext cx="723900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A or an is called Indefinite article. They do not point out any person or object particularly. Such articles point out the nouns in general.</a:t>
            </a:r>
            <a:endParaRPr lang="en-US" sz="3600" dirty="0">
              <a:latin typeface="Times New Roman" pitchFamily="18" charset="0"/>
              <a:cs typeface="Times New Roman" pitchFamily="18" charset="0"/>
            </a:endParaRPr>
          </a:p>
        </p:txBody>
      </p:sp>
      <p:sp>
        <p:nvSpPr>
          <p:cNvPr id="9" name="TextBox 8"/>
          <p:cNvSpPr txBox="1"/>
          <p:nvPr/>
        </p:nvSpPr>
        <p:spPr>
          <a:xfrm>
            <a:off x="1714480" y="2143116"/>
            <a:ext cx="6781800" cy="1754326"/>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n-US" dirty="0" smtClean="0"/>
              <a:t>‘</a:t>
            </a:r>
            <a:r>
              <a:rPr lang="en-US" sz="3600" dirty="0" smtClean="0">
                <a:latin typeface="Times New Roman" pitchFamily="18" charset="0"/>
                <a:cs typeface="Times New Roman" pitchFamily="18" charset="0"/>
              </a:rPr>
              <a:t>The’ is termed as </a:t>
            </a:r>
            <a:r>
              <a:rPr lang="en-US" sz="3600" i="1" dirty="0" smtClean="0">
                <a:latin typeface="Times New Roman" pitchFamily="18" charset="0"/>
                <a:cs typeface="Times New Roman" pitchFamily="18" charset="0"/>
              </a:rPr>
              <a:t>Definite  Article. It points out any particular person or object, but </a:t>
            </a:r>
            <a:r>
              <a:rPr lang="en-US" sz="3600" dirty="0" smtClean="0">
                <a:latin typeface="Times New Roman" pitchFamily="18" charset="0"/>
                <a:cs typeface="Times New Roman" pitchFamily="18" charset="0"/>
              </a:rPr>
              <a:t>not in general.</a:t>
            </a:r>
            <a:endParaRPr lang="en-US" sz="3600" dirty="0">
              <a:latin typeface="Times New Roman" pitchFamily="18" charset="0"/>
              <a:cs typeface="Times New Roman" pitchFamily="18" charset="0"/>
            </a:endParaRPr>
          </a:p>
        </p:txBody>
      </p:sp>
      <p:sp>
        <p:nvSpPr>
          <p:cNvPr id="10" name="TextBox 9"/>
          <p:cNvSpPr txBox="1"/>
          <p:nvPr/>
        </p:nvSpPr>
        <p:spPr>
          <a:xfrm>
            <a:off x="2071670" y="1142984"/>
            <a:ext cx="4724400" cy="646331"/>
          </a:xfrm>
          <a:prstGeom prst="rect">
            <a:avLst/>
          </a:prstGeom>
          <a:solidFill>
            <a:schemeClr val="accent5">
              <a:lumMod val="60000"/>
              <a:lumOff val="40000"/>
            </a:schemeClr>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800" dirty="0" smtClean="0"/>
              <a:t>    </a:t>
            </a:r>
            <a:r>
              <a:rPr lang="en-US" sz="3600" dirty="0" smtClean="0"/>
              <a:t>So</a:t>
            </a:r>
            <a:r>
              <a:rPr lang="en-US" sz="3600" dirty="0"/>
              <a:t>, </a:t>
            </a:r>
            <a:r>
              <a:rPr lang="en-US" sz="3600" dirty="0">
                <a:latin typeface="Times New Roman" pitchFamily="18" charset="0"/>
                <a:cs typeface="Times New Roman" pitchFamily="18" charset="0"/>
              </a:rPr>
              <a:t>what</a:t>
            </a:r>
            <a:r>
              <a:rPr lang="en-US" sz="3600" dirty="0"/>
              <a:t> is </a:t>
            </a:r>
            <a:r>
              <a:rPr lang="en-US" sz="3600" u="sng" dirty="0" smtClean="0">
                <a:solidFill>
                  <a:schemeClr val="bg1"/>
                </a:solidFill>
              </a:rPr>
              <a:t>Article ?</a:t>
            </a:r>
            <a:endParaRPr lang="en-US" sz="3600" dirty="0">
              <a:solidFill>
                <a:schemeClr val="bg1"/>
              </a:solidFill>
            </a:endParaRPr>
          </a:p>
        </p:txBody>
      </p:sp>
      <p:sp>
        <p:nvSpPr>
          <p:cNvPr id="11" name="TextBox 10"/>
          <p:cNvSpPr txBox="1"/>
          <p:nvPr/>
        </p:nvSpPr>
        <p:spPr>
          <a:xfrm>
            <a:off x="1857356" y="1071546"/>
            <a:ext cx="6296025"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t>       </a:t>
            </a:r>
            <a:r>
              <a:rPr lang="en-US" sz="3600" dirty="0" smtClean="0">
                <a:latin typeface="Times New Roman" pitchFamily="18" charset="0"/>
                <a:cs typeface="Times New Roman" pitchFamily="18" charset="0"/>
              </a:rPr>
              <a:t>How many kinds </a:t>
            </a:r>
            <a:r>
              <a:rPr lang="en-US" sz="3600" dirty="0" smtClean="0">
                <a:solidFill>
                  <a:schemeClr val="bg1"/>
                </a:solidFill>
                <a:latin typeface="Times New Roman" pitchFamily="18" charset="0"/>
                <a:cs typeface="Times New Roman" pitchFamily="18" charset="0"/>
              </a:rPr>
              <a:t>of articles?</a:t>
            </a:r>
            <a:endParaRPr lang="en-US" sz="3600" dirty="0">
              <a:solidFill>
                <a:schemeClr val="bg1"/>
              </a:solidFill>
              <a:latin typeface="Times New Roman" pitchFamily="18" charset="0"/>
              <a:cs typeface="Times New Roman" pitchFamily="18" charset="0"/>
            </a:endParaRPr>
          </a:p>
        </p:txBody>
      </p:sp>
      <p:sp>
        <p:nvSpPr>
          <p:cNvPr id="12" name="Down Arrow 11"/>
          <p:cNvSpPr/>
          <p:nvPr/>
        </p:nvSpPr>
        <p:spPr>
          <a:xfrm>
            <a:off x="4357686" y="1714488"/>
            <a:ext cx="152400" cy="347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1339927216"/>
      </p:ext>
    </p:extLst>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xit" presetSubtype="4" fill="hold" grpId="1" nodeType="clickEffect">
                                  <p:stCondLst>
                                    <p:cond delay="0"/>
                                  </p:stCondLst>
                                  <p:childTnLst>
                                    <p:anim calcmode="lin" valueType="num">
                                      <p:cBhvr additive="base">
                                        <p:cTn id="27" dur="500"/>
                                        <p:tgtEl>
                                          <p:spTgt spid="3"/>
                                        </p:tgtEl>
                                        <p:attrNameLst>
                                          <p:attrName>ppt_x</p:attrName>
                                        </p:attrNameLst>
                                      </p:cBhvr>
                                      <p:tavLst>
                                        <p:tav tm="0">
                                          <p:val>
                                            <p:strVal val="ppt_x"/>
                                          </p:val>
                                        </p:tav>
                                        <p:tav tm="100000">
                                          <p:val>
                                            <p:strVal val="ppt_x"/>
                                          </p:val>
                                        </p:tav>
                                      </p:tavLst>
                                    </p:anim>
                                    <p:anim calcmode="lin" valueType="num">
                                      <p:cBhvr additive="base">
                                        <p:cTn id="28" dur="500"/>
                                        <p:tgtEl>
                                          <p:spTgt spid="3"/>
                                        </p:tgtEl>
                                        <p:attrNameLst>
                                          <p:attrName>ppt_y</p:attrName>
                                        </p:attrNameLst>
                                      </p:cBhvr>
                                      <p:tavLst>
                                        <p:tav tm="0">
                                          <p:val>
                                            <p:strVal val="ppt_y"/>
                                          </p:val>
                                        </p:tav>
                                        <p:tav tm="100000">
                                          <p:val>
                                            <p:strVal val="1+ppt_h/2"/>
                                          </p:val>
                                        </p:tav>
                                      </p:tavLst>
                                    </p:anim>
                                    <p:set>
                                      <p:cBhvr>
                                        <p:cTn id="29" dur="1" fill="hold">
                                          <p:stCondLst>
                                            <p:cond delay="499"/>
                                          </p:stCondLst>
                                        </p:cTn>
                                        <p:tgtEl>
                                          <p:spTgt spid="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8" presetClass="exit" presetSubtype="16" fill="hold" grpId="1" nodeType="clickEffect">
                                  <p:stCondLst>
                                    <p:cond delay="0"/>
                                  </p:stCondLst>
                                  <p:childTnLst>
                                    <p:animEffect transition="out" filter="diamond(in)">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ircle(in)">
                                      <p:cBhvr>
                                        <p:cTn id="39" dur="20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7"/>
                                        </p:tgtEl>
                                        <p:attrNameLst>
                                          <p:attrName>style.visibility</p:attrName>
                                        </p:attrNameLst>
                                      </p:cBhvr>
                                      <p:to>
                                        <p:strVal val="visible"/>
                                      </p:to>
                                    </p:set>
                                    <p:anim calcmode="discrete" valueType="clr">
                                      <p:cBhvr override="childStyle">
                                        <p:cTn id="4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
                                        </p:tgtEl>
                                        <p:attrNameLst>
                                          <p:attrName>fillcolor</p:attrName>
                                        </p:attrNameLst>
                                      </p:cBhvr>
                                      <p:tavLst>
                                        <p:tav tm="0">
                                          <p:val>
                                            <p:clrVal>
                                              <a:schemeClr val="accent2"/>
                                            </p:clrVal>
                                          </p:val>
                                        </p:tav>
                                        <p:tav tm="50000">
                                          <p:val>
                                            <p:clrVal>
                                              <a:schemeClr val="hlink"/>
                                            </p:clrVal>
                                          </p:val>
                                        </p:tav>
                                      </p:tavLst>
                                    </p:anim>
                                    <p:set>
                                      <p:cBhvr>
                                        <p:cTn id="46" dur="80"/>
                                        <p:tgtEl>
                                          <p:spTgt spid="7"/>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3" presetClass="exit" presetSubtype="16" fill="hold" grpId="1" nodeType="clickEffect">
                                  <p:stCondLst>
                                    <p:cond delay="0"/>
                                  </p:stCondLst>
                                  <p:childTnLst>
                                    <p:animEffect transition="out" filter="plus(in)">
                                      <p:cBhvr>
                                        <p:cTn id="50" dur="2000"/>
                                        <p:tgtEl>
                                          <p:spTgt spid="11"/>
                                        </p:tgtEl>
                                      </p:cBhvr>
                                    </p:animEffect>
                                    <p:set>
                                      <p:cBhvr>
                                        <p:cTn id="51" dur="1" fill="hold">
                                          <p:stCondLst>
                                            <p:cond delay="19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7" presetClass="exit" presetSubtype="0" fill="hold" grpId="1" nodeType="clickEffect">
                                  <p:stCondLst>
                                    <p:cond delay="0"/>
                                  </p:stCondLst>
                                  <p:iterate type="lt">
                                    <p:tmPct val="0"/>
                                  </p:iterate>
                                  <p:childTnLst>
                                    <p:animEffect transition="out" filter="fade">
                                      <p:cBhvr>
                                        <p:cTn id="55" dur="1000"/>
                                        <p:tgtEl>
                                          <p:spTgt spid="7"/>
                                        </p:tgtEl>
                                      </p:cBhvr>
                                    </p:animEffect>
                                    <p:anim calcmode="lin" valueType="num">
                                      <p:cBhvr>
                                        <p:cTn id="56" dur="1000"/>
                                        <p:tgtEl>
                                          <p:spTgt spid="7"/>
                                        </p:tgtEl>
                                        <p:attrNameLst>
                                          <p:attrName>ppt_x</p:attrName>
                                        </p:attrNameLst>
                                      </p:cBhvr>
                                      <p:tavLst>
                                        <p:tav tm="0">
                                          <p:val>
                                            <p:strVal val="ppt_x"/>
                                          </p:val>
                                        </p:tav>
                                        <p:tav tm="100000">
                                          <p:val>
                                            <p:strVal val="ppt_x"/>
                                          </p:val>
                                        </p:tav>
                                      </p:tavLst>
                                    </p:anim>
                                    <p:anim calcmode="lin" valueType="num">
                                      <p:cBhvr>
                                        <p:cTn id="57" dur="100" decel="100000"/>
                                        <p:tgtEl>
                                          <p:spTgt spid="7"/>
                                        </p:tgtEl>
                                        <p:attrNameLst>
                                          <p:attrName>ppt_y</p:attrName>
                                        </p:attrNameLst>
                                      </p:cBhvr>
                                      <p:tavLst>
                                        <p:tav tm="0">
                                          <p:val>
                                            <p:strVal val="ppt_y"/>
                                          </p:val>
                                        </p:tav>
                                        <p:tav tm="100000">
                                          <p:val>
                                            <p:strVal val="ppt_y-.03"/>
                                          </p:val>
                                        </p:tav>
                                      </p:tavLst>
                                    </p:anim>
                                    <p:anim calcmode="lin" valueType="num">
                                      <p:cBhvr>
                                        <p:cTn id="58" dur="900" accel="100000">
                                          <p:stCondLst>
                                            <p:cond delay="100"/>
                                          </p:stCondLst>
                                        </p:cTn>
                                        <p:tgtEl>
                                          <p:spTgt spid="7"/>
                                        </p:tgtEl>
                                        <p:attrNameLst>
                                          <p:attrName>ppt_y</p:attrName>
                                        </p:attrNameLst>
                                      </p:cBhvr>
                                      <p:tavLst>
                                        <p:tav tm="0">
                                          <p:val>
                                            <p:strVal val="ppt_y"/>
                                          </p:val>
                                        </p:tav>
                                        <p:tav tm="100000">
                                          <p:val>
                                            <p:strVal val="ppt_y+1"/>
                                          </p:val>
                                        </p:tav>
                                      </p:tavLst>
                                    </p:anim>
                                    <p:set>
                                      <p:cBhvr>
                                        <p:cTn id="59" dur="1" fill="hold">
                                          <p:stCondLst>
                                            <p:cond delay="999"/>
                                          </p:stCondLst>
                                        </p:cTn>
                                        <p:tgtEl>
                                          <p:spTgt spid="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5"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2000"/>
                                        <p:tgtEl>
                                          <p:spTgt spid="8"/>
                                        </p:tgtEl>
                                      </p:cBhvr>
                                    </p:animEffect>
                                    <p:anim calcmode="lin" valueType="num">
                                      <p:cBhvr>
                                        <p:cTn id="65" dur="2000" fill="hold"/>
                                        <p:tgtEl>
                                          <p:spTgt spid="8"/>
                                        </p:tgtEl>
                                        <p:attrNameLst>
                                          <p:attrName>style.rotation</p:attrName>
                                        </p:attrNameLst>
                                      </p:cBhvr>
                                      <p:tavLst>
                                        <p:tav tm="0">
                                          <p:val>
                                            <p:fltVal val="720"/>
                                          </p:val>
                                        </p:tav>
                                        <p:tav tm="100000">
                                          <p:val>
                                            <p:fltVal val="0"/>
                                          </p:val>
                                        </p:tav>
                                      </p:tavLst>
                                    </p:anim>
                                    <p:anim calcmode="lin" valueType="num">
                                      <p:cBhvr>
                                        <p:cTn id="66" dur="2000" fill="hold"/>
                                        <p:tgtEl>
                                          <p:spTgt spid="8"/>
                                        </p:tgtEl>
                                        <p:attrNameLst>
                                          <p:attrName>ppt_h</p:attrName>
                                        </p:attrNameLst>
                                      </p:cBhvr>
                                      <p:tavLst>
                                        <p:tav tm="0">
                                          <p:val>
                                            <p:fltVal val="0"/>
                                          </p:val>
                                        </p:tav>
                                        <p:tav tm="100000">
                                          <p:val>
                                            <p:strVal val="#ppt_h"/>
                                          </p:val>
                                        </p:tav>
                                      </p:tavLst>
                                    </p:anim>
                                    <p:anim calcmode="lin" valueType="num">
                                      <p:cBhvr>
                                        <p:cTn id="67" dur="2000" fill="hold"/>
                                        <p:tgtEl>
                                          <p:spTgt spid="8"/>
                                        </p:tgtEl>
                                        <p:attrNameLst>
                                          <p:attrName>ppt_w</p:attrName>
                                        </p:attrNameLst>
                                      </p:cBhvr>
                                      <p:tavLst>
                                        <p:tav tm="0">
                                          <p:val>
                                            <p:fltVal val="0"/>
                                          </p:val>
                                        </p:tav>
                                        <p:tav tm="100000">
                                          <p:val>
                                            <p:strVal val="#ppt_w"/>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8"/>
                                        </p:tgtEl>
                                      </p:cBhvr>
                                    </p:animEffect>
                                    <p:anim calcmode="lin" valueType="num">
                                      <p:cBhvr>
                                        <p:cTn id="72" dur="1000"/>
                                        <p:tgtEl>
                                          <p:spTgt spid="8"/>
                                        </p:tgtEl>
                                        <p:attrNameLst>
                                          <p:attrName>ppt_x</p:attrName>
                                        </p:attrNameLst>
                                      </p:cBhvr>
                                      <p:tavLst>
                                        <p:tav tm="0">
                                          <p:val>
                                            <p:strVal val="ppt_x"/>
                                          </p:val>
                                        </p:tav>
                                        <p:tav tm="100000">
                                          <p:val>
                                            <p:strVal val="ppt_x"/>
                                          </p:val>
                                        </p:tav>
                                      </p:tavLst>
                                    </p:anim>
                                    <p:anim calcmode="lin" valueType="num">
                                      <p:cBhvr>
                                        <p:cTn id="73" dur="1000"/>
                                        <p:tgtEl>
                                          <p:spTgt spid="8"/>
                                        </p:tgtEl>
                                        <p:attrNameLst>
                                          <p:attrName>ppt_y</p:attrName>
                                        </p:attrNameLst>
                                      </p:cBhvr>
                                      <p:tavLst>
                                        <p:tav tm="0">
                                          <p:val>
                                            <p:strVal val="ppt_y"/>
                                          </p:val>
                                        </p:tav>
                                        <p:tav tm="100000">
                                          <p:val>
                                            <p:strVal val="ppt_y+.1"/>
                                          </p:val>
                                        </p:tav>
                                      </p:tavLst>
                                    </p:anim>
                                    <p:set>
                                      <p:cBhvr>
                                        <p:cTn id="74" dur="1" fill="hold">
                                          <p:stCondLst>
                                            <p:cond delay="999"/>
                                          </p:stCondLst>
                                        </p:cTn>
                                        <p:tgtEl>
                                          <p:spTgt spid="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0" presetClass="entr" presetSubtype="0" fill="hold" grpId="0"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fade">
                                      <p:cBhvr>
                                        <p:cTn id="79" dur="800" decel="100000"/>
                                        <p:tgtEl>
                                          <p:spTgt spid="9"/>
                                        </p:tgtEl>
                                      </p:cBhvr>
                                    </p:animEffect>
                                    <p:anim calcmode="lin" valueType="num">
                                      <p:cBhvr>
                                        <p:cTn id="80" dur="800" decel="100000" fill="hold"/>
                                        <p:tgtEl>
                                          <p:spTgt spid="9"/>
                                        </p:tgtEl>
                                        <p:attrNameLst>
                                          <p:attrName>style.rotation</p:attrName>
                                        </p:attrNameLst>
                                      </p:cBhvr>
                                      <p:tavLst>
                                        <p:tav tm="0">
                                          <p:val>
                                            <p:fltVal val="-90"/>
                                          </p:val>
                                        </p:tav>
                                        <p:tav tm="100000">
                                          <p:val>
                                            <p:fltVal val="0"/>
                                          </p:val>
                                        </p:tav>
                                      </p:tavLst>
                                    </p:anim>
                                    <p:anim calcmode="lin" valueType="num">
                                      <p:cBhvr>
                                        <p:cTn id="81" dur="800" decel="100000" fill="hold"/>
                                        <p:tgtEl>
                                          <p:spTgt spid="9"/>
                                        </p:tgtEl>
                                        <p:attrNameLst>
                                          <p:attrName>ppt_x</p:attrName>
                                        </p:attrNameLst>
                                      </p:cBhvr>
                                      <p:tavLst>
                                        <p:tav tm="0">
                                          <p:val>
                                            <p:strVal val="#ppt_x+0.4"/>
                                          </p:val>
                                        </p:tav>
                                        <p:tav tm="100000">
                                          <p:val>
                                            <p:strVal val="#ppt_x-0.05"/>
                                          </p:val>
                                        </p:tav>
                                      </p:tavLst>
                                    </p:anim>
                                    <p:anim calcmode="lin" valueType="num">
                                      <p:cBhvr>
                                        <p:cTn id="82" dur="800" decel="100000" fill="hold"/>
                                        <p:tgtEl>
                                          <p:spTgt spid="9"/>
                                        </p:tgtEl>
                                        <p:attrNameLst>
                                          <p:attrName>ppt_y</p:attrName>
                                        </p:attrNameLst>
                                      </p:cBhvr>
                                      <p:tavLst>
                                        <p:tav tm="0">
                                          <p:val>
                                            <p:strVal val="#ppt_y-0.4"/>
                                          </p:val>
                                        </p:tav>
                                        <p:tav tm="100000">
                                          <p:val>
                                            <p:strVal val="#ppt_y+0.1"/>
                                          </p:val>
                                        </p:tav>
                                      </p:tavLst>
                                    </p:anim>
                                    <p:anim calcmode="lin" valueType="num">
                                      <p:cBhvr>
                                        <p:cTn id="8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8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3" presetClass="exit" presetSubtype="16" fill="hold" grpId="1" nodeType="clickEffect">
                                  <p:stCondLst>
                                    <p:cond delay="0"/>
                                  </p:stCondLst>
                                  <p:childTnLst>
                                    <p:animEffect transition="out" filter="plus(in)">
                                      <p:cBhvr>
                                        <p:cTn id="88" dur="2000"/>
                                        <p:tgtEl>
                                          <p:spTgt spid="9"/>
                                        </p:tgtEl>
                                      </p:cBhvr>
                                    </p:animEffect>
                                    <p:set>
                                      <p:cBhvr>
                                        <p:cTn id="89"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3"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075" y="1327428"/>
            <a:ext cx="2667000" cy="2009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74154" y="3412510"/>
            <a:ext cx="255477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Here  is  </a:t>
            </a:r>
            <a:r>
              <a:rPr lang="en-US" sz="2400" b="1" u="sng" dirty="0" smtClean="0">
                <a:solidFill>
                  <a:srgbClr val="C00000"/>
                </a:solidFill>
                <a:latin typeface="Times New Roman" pitchFamily="18" charset="0"/>
                <a:cs typeface="Times New Roman" pitchFamily="18" charset="0"/>
              </a:rPr>
              <a:t>a </a:t>
            </a:r>
            <a:r>
              <a:rPr lang="en-US" sz="2400" dirty="0" smtClean="0">
                <a:latin typeface="Times New Roman" pitchFamily="18" charset="0"/>
                <a:cs typeface="Times New Roman" pitchFamily="18" charset="0"/>
              </a:rPr>
              <a:t> cat.</a:t>
            </a:r>
            <a:endParaRPr lang="en-US" sz="2400" dirty="0">
              <a:latin typeface="Times New Roman" pitchFamily="18" charset="0"/>
              <a:cs typeface="Times New Roman" pitchFamily="18" charset="0"/>
            </a:endParaRPr>
          </a:p>
        </p:txBody>
      </p:sp>
      <p:sp>
        <p:nvSpPr>
          <p:cNvPr id="6" name="TextBox 5"/>
          <p:cNvSpPr txBox="1"/>
          <p:nvPr/>
        </p:nvSpPr>
        <p:spPr>
          <a:xfrm>
            <a:off x="146329" y="4034493"/>
            <a:ext cx="2520671" cy="369332"/>
          </a:xfrm>
          <a:prstGeom prst="rect">
            <a:avLst/>
          </a:prstGeom>
          <a:noFill/>
        </p:spPr>
        <p:txBody>
          <a:bodyPr wrap="square" rtlCol="0">
            <a:spAutoFit/>
          </a:bodyPr>
          <a:lstStyle/>
          <a:p>
            <a:r>
              <a:rPr lang="en-US" dirty="0" smtClean="0">
                <a:latin typeface="Times New Roman" pitchFamily="18" charset="0"/>
                <a:cs typeface="Times New Roman" pitchFamily="18" charset="0"/>
              </a:rPr>
              <a:t>The  cat is</a:t>
            </a:r>
            <a:r>
              <a:rPr lang="en-US" b="1" u="sng" dirty="0" smtClean="0">
                <a:latin typeface="Times New Roman" pitchFamily="18" charset="0"/>
                <a:cs typeface="Times New Roman" pitchFamily="18" charset="0"/>
              </a:rPr>
              <a:t> </a:t>
            </a:r>
            <a:r>
              <a:rPr lang="en-US" b="1" u="sng" dirty="0" smtClean="0">
                <a:solidFill>
                  <a:srgbClr val="FF0000"/>
                </a:solidFill>
                <a:latin typeface="Times New Roman" pitchFamily="18" charset="0"/>
                <a:cs typeface="Times New Roman" pitchFamily="18" charset="0"/>
              </a:rPr>
              <a:t>a</a:t>
            </a:r>
            <a:r>
              <a:rPr lang="en-US" dirty="0" smtClean="0">
                <a:latin typeface="Times New Roman" pitchFamily="18" charset="0"/>
                <a:cs typeface="Times New Roman" pitchFamily="18" charset="0"/>
              </a:rPr>
              <a:t> pet  animal.</a:t>
            </a:r>
            <a:endParaRPr lang="en-US" dirty="0">
              <a:latin typeface="Times New Roman" pitchFamily="18" charset="0"/>
              <a:cs typeface="Times New Roman" pitchFamily="18" charset="0"/>
            </a:endParaRPr>
          </a:p>
        </p:txBody>
      </p:sp>
      <p:cxnSp>
        <p:nvCxnSpPr>
          <p:cNvPr id="5" name="Straight Arrow Connector 4"/>
          <p:cNvCxnSpPr>
            <a:endCxn id="11" idx="0"/>
          </p:cNvCxnSpPr>
          <p:nvPr/>
        </p:nvCxnSpPr>
        <p:spPr>
          <a:xfrm>
            <a:off x="2006230" y="3784462"/>
            <a:ext cx="1274443" cy="1047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1" idx="2"/>
          </p:cNvCxnSpPr>
          <p:nvPr/>
        </p:nvCxnSpPr>
        <p:spPr>
          <a:xfrm>
            <a:off x="2571659" y="4503272"/>
            <a:ext cx="426956" cy="3118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rot="5607924">
            <a:off x="2987916" y="4671309"/>
            <a:ext cx="304800" cy="2825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86991" y="1529477"/>
            <a:ext cx="2287583" cy="20152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TextBox 17"/>
          <p:cNvSpPr txBox="1"/>
          <p:nvPr/>
        </p:nvSpPr>
        <p:spPr>
          <a:xfrm>
            <a:off x="3925882" y="3522762"/>
            <a:ext cx="2574943"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Here  is   </a:t>
            </a:r>
            <a:r>
              <a:rPr lang="en-US" sz="2400" b="1" u="sng" dirty="0" smtClean="0">
                <a:solidFill>
                  <a:srgbClr val="FF0000"/>
                </a:solidFill>
                <a:latin typeface="Times New Roman" pitchFamily="18" charset="0"/>
                <a:cs typeface="Times New Roman" pitchFamily="18" charset="0"/>
              </a:rPr>
              <a:t>an</a:t>
            </a:r>
            <a:r>
              <a:rPr lang="en-US" sz="2400" b="1" u="sng"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egg.</a:t>
            </a:r>
            <a:endParaRPr lang="en-US" sz="2400" dirty="0">
              <a:latin typeface="Times New Roman" pitchFamily="18" charset="0"/>
              <a:cs typeface="Times New Roman" pitchFamily="18"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21779" y="1698069"/>
            <a:ext cx="1733550" cy="1412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TextBox 19"/>
          <p:cNvSpPr txBox="1"/>
          <p:nvPr/>
        </p:nvSpPr>
        <p:spPr>
          <a:xfrm>
            <a:off x="6357950" y="3429000"/>
            <a:ext cx="2786050" cy="400110"/>
          </a:xfrm>
          <a:prstGeom prst="rect">
            <a:avLst/>
          </a:prstGeom>
          <a:noFill/>
        </p:spPr>
        <p:txBody>
          <a:bodyPr wrap="square" rtlCol="0">
            <a:spAutoFit/>
          </a:bodyPr>
          <a:lstStyle/>
          <a:p>
            <a:r>
              <a:rPr lang="en-US" sz="2000" dirty="0" smtClean="0">
                <a:latin typeface="Times New Roman" pitchFamily="18" charset="0"/>
                <a:cs typeface="Times New Roman" pitchFamily="18" charset="0"/>
              </a:rPr>
              <a:t>Here  is  </a:t>
            </a:r>
            <a:r>
              <a:rPr lang="en-US" sz="2000" dirty="0" smtClean="0">
                <a:solidFill>
                  <a:srgbClr val="FF0000"/>
                </a:solidFill>
                <a:latin typeface="Times New Roman" pitchFamily="18" charset="0"/>
                <a:cs typeface="Times New Roman" pitchFamily="18" charset="0"/>
              </a:rPr>
              <a:t>an </a:t>
            </a:r>
            <a:r>
              <a:rPr lang="en-US" sz="2000" dirty="0" smtClean="0">
                <a:latin typeface="Times New Roman" pitchFamily="18" charset="0"/>
                <a:cs typeface="Times New Roman" pitchFamily="18" charset="0"/>
              </a:rPr>
              <a:t> umbrella.</a:t>
            </a:r>
            <a:endParaRPr lang="en-US" sz="2000" dirty="0">
              <a:latin typeface="Times New Roman" pitchFamily="18" charset="0"/>
              <a:cs typeface="Times New Roman" pitchFamily="18" charset="0"/>
            </a:endParaRPr>
          </a:p>
        </p:txBody>
      </p:sp>
      <p:cxnSp>
        <p:nvCxnSpPr>
          <p:cNvPr id="16" name="Straight Arrow Connector 15"/>
          <p:cNvCxnSpPr/>
          <p:nvPr/>
        </p:nvCxnSpPr>
        <p:spPr>
          <a:xfrm flipH="1">
            <a:off x="7259954" y="3943112"/>
            <a:ext cx="228600" cy="6736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929322" y="3929066"/>
            <a:ext cx="1287143" cy="660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Down Arrow 22"/>
          <p:cNvSpPr/>
          <p:nvPr/>
        </p:nvSpPr>
        <p:spPr>
          <a:xfrm>
            <a:off x="7191375" y="4761131"/>
            <a:ext cx="200025" cy="3733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42844" y="5103674"/>
            <a:ext cx="4408170" cy="1815882"/>
          </a:xfrm>
          <a:prstGeom prst="rect">
            <a:avLst/>
          </a:prstGeom>
          <a:noFill/>
        </p:spPr>
        <p:txBody>
          <a:bodyPr wrap="square" rtlCol="0">
            <a:spAutoFit/>
          </a:bodyPr>
          <a:lstStyle/>
          <a:p>
            <a:r>
              <a:rPr lang="en-US" sz="4000" dirty="0" smtClean="0">
                <a:solidFill>
                  <a:srgbClr val="00B0F0"/>
                </a:solidFill>
                <a:latin typeface="Times New Roman" pitchFamily="18" charset="0"/>
                <a:cs typeface="Times New Roman" pitchFamily="18" charset="0"/>
              </a:rPr>
              <a:t>‘A’ </a:t>
            </a:r>
            <a:r>
              <a:rPr lang="en-US" sz="3600" dirty="0" smtClean="0">
                <a:latin typeface="Times New Roman" pitchFamily="18" charset="0"/>
                <a:cs typeface="Times New Roman" pitchFamily="18" charset="0"/>
              </a:rPr>
              <a:t>is used before a word beginning with a consonant sound.</a:t>
            </a:r>
            <a:endParaRPr lang="en-US" sz="3600" dirty="0">
              <a:latin typeface="Times New Roman" pitchFamily="18" charset="0"/>
              <a:cs typeface="Times New Roman" pitchFamily="18" charset="0"/>
            </a:endParaRPr>
          </a:p>
        </p:txBody>
      </p:sp>
      <p:sp>
        <p:nvSpPr>
          <p:cNvPr id="25" name="TextBox 24"/>
          <p:cNvSpPr txBox="1"/>
          <p:nvPr/>
        </p:nvSpPr>
        <p:spPr>
          <a:xfrm>
            <a:off x="4929190" y="5072181"/>
            <a:ext cx="3976685" cy="1815882"/>
          </a:xfrm>
          <a:prstGeom prst="rect">
            <a:avLst/>
          </a:prstGeom>
          <a:noFill/>
        </p:spPr>
        <p:txBody>
          <a:bodyPr wrap="square" rtlCol="0">
            <a:spAutoFit/>
          </a:bodyPr>
          <a:lstStyle/>
          <a:p>
            <a:r>
              <a:rPr lang="en-US" sz="4000" dirty="0" smtClean="0">
                <a:solidFill>
                  <a:srgbClr val="00B0F0"/>
                </a:solidFill>
              </a:rPr>
              <a:t>‘</a:t>
            </a:r>
            <a:r>
              <a:rPr lang="en-US" sz="4000" dirty="0" smtClean="0">
                <a:solidFill>
                  <a:srgbClr val="00B0F0"/>
                </a:solidFill>
                <a:latin typeface="Times New Roman" pitchFamily="18" charset="0"/>
                <a:cs typeface="Times New Roman" pitchFamily="18" charset="0"/>
              </a:rPr>
              <a:t>An’ </a:t>
            </a:r>
            <a:r>
              <a:rPr lang="en-US" sz="3600" dirty="0" smtClean="0">
                <a:latin typeface="Times New Roman" pitchFamily="18" charset="0"/>
                <a:cs typeface="Times New Roman" pitchFamily="18" charset="0"/>
              </a:rPr>
              <a:t>is used before a word beginning with a vowel sound.</a:t>
            </a:r>
            <a:endParaRPr lang="en-US" sz="3600" dirty="0">
              <a:latin typeface="Times New Roman" pitchFamily="18" charset="0"/>
              <a:cs typeface="Times New Roman" pitchFamily="18" charset="0"/>
            </a:endParaRPr>
          </a:p>
        </p:txBody>
      </p:sp>
      <p:sp>
        <p:nvSpPr>
          <p:cNvPr id="28" name="Title 4"/>
          <p:cNvSpPr>
            <a:spLocks noGrp="1"/>
          </p:cNvSpPr>
          <p:nvPr>
            <p:ph type="title"/>
          </p:nvPr>
        </p:nvSpPr>
        <p:spPr>
          <a:xfrm>
            <a:off x="357158" y="214290"/>
            <a:ext cx="8229600" cy="1010412"/>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r>
              <a:rPr lang="en-US" dirty="0" smtClean="0"/>
              <a:t>          </a:t>
            </a:r>
            <a:r>
              <a:rPr lang="en-US" dirty="0" smtClean="0">
                <a:latin typeface="Times New Roman" pitchFamily="18" charset="0"/>
                <a:cs typeface="Times New Roman" pitchFamily="18" charset="0"/>
              </a:rPr>
              <a:t>Uses of articles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060165985"/>
      </p:ext>
    </p:extLst>
  </p:cSld>
  <p:clrMapOvr>
    <a:masterClrMapping/>
  </p:clrMapOvr>
  <mc:AlternateContent xmlns:mc="http://schemas.openxmlformats.org/markup-compatibility/2006">
    <mc:Choice xmlns:p14="http://schemas.microsoft.com/office/powerpoint/2010/main" xmlns=""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500" fill="hold"/>
                                        <p:tgtEl>
                                          <p:spTgt spid="3074"/>
                                        </p:tgtEl>
                                        <p:attrNameLst>
                                          <p:attrName>ppt_w</p:attrName>
                                        </p:attrNameLst>
                                      </p:cBhvr>
                                      <p:tavLst>
                                        <p:tav tm="0">
                                          <p:val>
                                            <p:fltVal val="0"/>
                                          </p:val>
                                        </p:tav>
                                        <p:tav tm="100000">
                                          <p:val>
                                            <p:strVal val="#ppt_w"/>
                                          </p:val>
                                        </p:tav>
                                      </p:tavLst>
                                    </p:anim>
                                    <p:anim calcmode="lin" valueType="num">
                                      <p:cBhvr>
                                        <p:cTn id="15" dur="500" fill="hold"/>
                                        <p:tgtEl>
                                          <p:spTgt spid="3074"/>
                                        </p:tgtEl>
                                        <p:attrNameLst>
                                          <p:attrName>ppt_h</p:attrName>
                                        </p:attrNameLst>
                                      </p:cBhvr>
                                      <p:tavLst>
                                        <p:tav tm="0">
                                          <p:val>
                                            <p:fltVal val="0"/>
                                          </p:val>
                                        </p:tav>
                                        <p:tav tm="100000">
                                          <p:val>
                                            <p:strVal val="#ppt_h"/>
                                          </p:val>
                                        </p:tav>
                                      </p:tavLst>
                                    </p:anim>
                                    <p:animEffect transition="in" filter="fade">
                                      <p:cBhvr>
                                        <p:cTn id="16" dur="500"/>
                                        <p:tgtEl>
                                          <p:spTgt spid="307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anim calcmode="lin" valueType="num">
                                      <p:cBhvr>
                                        <p:cTn id="22" dur="2000" fill="hold"/>
                                        <p:tgtEl>
                                          <p:spTgt spid="2"/>
                                        </p:tgtEl>
                                        <p:attrNameLst>
                                          <p:attrName>ppt_w</p:attrName>
                                        </p:attrNameLst>
                                      </p:cBhvr>
                                      <p:tavLst>
                                        <p:tav tm="0" fmla="#ppt_w*sin(2.5*pi*$)">
                                          <p:val>
                                            <p:fltVal val="0"/>
                                          </p:val>
                                        </p:tav>
                                        <p:tav tm="100000">
                                          <p:val>
                                            <p:fltVal val="1"/>
                                          </p:val>
                                        </p:tav>
                                      </p:tavLst>
                                    </p:anim>
                                    <p:anim calcmode="lin" valueType="num">
                                      <p:cBhvr>
                                        <p:cTn id="2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wipe(down)">
                                      <p:cBhvr>
                                        <p:cTn id="56" dur="580">
                                          <p:stCondLst>
                                            <p:cond delay="0"/>
                                          </p:stCondLst>
                                        </p:cTn>
                                        <p:tgtEl>
                                          <p:spTgt spid="24"/>
                                        </p:tgtEl>
                                      </p:cBhvr>
                                    </p:animEffect>
                                    <p:anim calcmode="lin" valueType="num">
                                      <p:cBhvr>
                                        <p:cTn id="57"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62" dur="26">
                                          <p:stCondLst>
                                            <p:cond delay="650"/>
                                          </p:stCondLst>
                                        </p:cTn>
                                        <p:tgtEl>
                                          <p:spTgt spid="24"/>
                                        </p:tgtEl>
                                      </p:cBhvr>
                                      <p:to x="100000" y="60000"/>
                                    </p:animScale>
                                    <p:animScale>
                                      <p:cBhvr>
                                        <p:cTn id="63" dur="166" decel="50000">
                                          <p:stCondLst>
                                            <p:cond delay="676"/>
                                          </p:stCondLst>
                                        </p:cTn>
                                        <p:tgtEl>
                                          <p:spTgt spid="24"/>
                                        </p:tgtEl>
                                      </p:cBhvr>
                                      <p:to x="100000" y="100000"/>
                                    </p:animScale>
                                    <p:animScale>
                                      <p:cBhvr>
                                        <p:cTn id="64" dur="26">
                                          <p:stCondLst>
                                            <p:cond delay="1312"/>
                                          </p:stCondLst>
                                        </p:cTn>
                                        <p:tgtEl>
                                          <p:spTgt spid="24"/>
                                        </p:tgtEl>
                                      </p:cBhvr>
                                      <p:to x="100000" y="80000"/>
                                    </p:animScale>
                                    <p:animScale>
                                      <p:cBhvr>
                                        <p:cTn id="65" dur="166" decel="50000">
                                          <p:stCondLst>
                                            <p:cond delay="1338"/>
                                          </p:stCondLst>
                                        </p:cTn>
                                        <p:tgtEl>
                                          <p:spTgt spid="24"/>
                                        </p:tgtEl>
                                      </p:cBhvr>
                                      <p:to x="100000" y="100000"/>
                                    </p:animScale>
                                    <p:animScale>
                                      <p:cBhvr>
                                        <p:cTn id="66" dur="26">
                                          <p:stCondLst>
                                            <p:cond delay="1642"/>
                                          </p:stCondLst>
                                        </p:cTn>
                                        <p:tgtEl>
                                          <p:spTgt spid="24"/>
                                        </p:tgtEl>
                                      </p:cBhvr>
                                      <p:to x="100000" y="90000"/>
                                    </p:animScale>
                                    <p:animScale>
                                      <p:cBhvr>
                                        <p:cTn id="67" dur="166" decel="50000">
                                          <p:stCondLst>
                                            <p:cond delay="1668"/>
                                          </p:stCondLst>
                                        </p:cTn>
                                        <p:tgtEl>
                                          <p:spTgt spid="24"/>
                                        </p:tgtEl>
                                      </p:cBhvr>
                                      <p:to x="100000" y="100000"/>
                                    </p:animScale>
                                    <p:animScale>
                                      <p:cBhvr>
                                        <p:cTn id="68" dur="26">
                                          <p:stCondLst>
                                            <p:cond delay="1808"/>
                                          </p:stCondLst>
                                        </p:cTn>
                                        <p:tgtEl>
                                          <p:spTgt spid="24"/>
                                        </p:tgtEl>
                                      </p:cBhvr>
                                      <p:to x="100000" y="95000"/>
                                    </p:animScale>
                                    <p:animScale>
                                      <p:cBhvr>
                                        <p:cTn id="69" dur="166" decel="50000">
                                          <p:stCondLst>
                                            <p:cond delay="1834"/>
                                          </p:stCondLst>
                                        </p:cTn>
                                        <p:tgtEl>
                                          <p:spTgt spid="24"/>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45"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000"/>
                                        <p:tgtEl>
                                          <p:spTgt spid="17"/>
                                        </p:tgtEl>
                                      </p:cBhvr>
                                    </p:animEffect>
                                    <p:anim calcmode="lin" valueType="num">
                                      <p:cBhvr>
                                        <p:cTn id="75" dur="2000" fill="hold"/>
                                        <p:tgtEl>
                                          <p:spTgt spid="17"/>
                                        </p:tgtEl>
                                        <p:attrNameLst>
                                          <p:attrName>ppt_w</p:attrName>
                                        </p:attrNameLst>
                                      </p:cBhvr>
                                      <p:tavLst>
                                        <p:tav tm="0" fmla="#ppt_w*sin(2.5*pi*$)">
                                          <p:val>
                                            <p:fltVal val="0"/>
                                          </p:val>
                                        </p:tav>
                                        <p:tav tm="100000">
                                          <p:val>
                                            <p:fltVal val="1"/>
                                          </p:val>
                                        </p:tav>
                                      </p:tavLst>
                                    </p:anim>
                                    <p:anim calcmode="lin" valueType="num">
                                      <p:cBhvr>
                                        <p:cTn id="7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2000"/>
                                        <p:tgtEl>
                                          <p:spTgt spid="18"/>
                                        </p:tgtEl>
                                      </p:cBhvr>
                                    </p:animEffect>
                                    <p:anim calcmode="lin" valueType="num">
                                      <p:cBhvr>
                                        <p:cTn id="82" dur="2000" fill="hold"/>
                                        <p:tgtEl>
                                          <p:spTgt spid="18"/>
                                        </p:tgtEl>
                                        <p:attrNameLst>
                                          <p:attrName>ppt_w</p:attrName>
                                        </p:attrNameLst>
                                      </p:cBhvr>
                                      <p:tavLst>
                                        <p:tav tm="0" fmla="#ppt_w*sin(2.5*pi*$)">
                                          <p:val>
                                            <p:fltVal val="0"/>
                                          </p:val>
                                        </p:tav>
                                        <p:tav tm="100000">
                                          <p:val>
                                            <p:fltVal val="1"/>
                                          </p:val>
                                        </p:tav>
                                      </p:tavLst>
                                    </p:anim>
                                    <p:anim calcmode="lin" valueType="num">
                                      <p:cBhvr>
                                        <p:cTn id="8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nodeType="click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down)">
                                      <p:cBhvr>
                                        <p:cTn id="88" dur="580">
                                          <p:stCondLst>
                                            <p:cond delay="0"/>
                                          </p:stCondLst>
                                        </p:cTn>
                                        <p:tgtEl>
                                          <p:spTgt spid="19"/>
                                        </p:tgtEl>
                                      </p:cBhvr>
                                    </p:animEffect>
                                    <p:anim calcmode="lin" valueType="num">
                                      <p:cBhvr>
                                        <p:cTn id="8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94" dur="26">
                                          <p:stCondLst>
                                            <p:cond delay="650"/>
                                          </p:stCondLst>
                                        </p:cTn>
                                        <p:tgtEl>
                                          <p:spTgt spid="19"/>
                                        </p:tgtEl>
                                      </p:cBhvr>
                                      <p:to x="100000" y="60000"/>
                                    </p:animScale>
                                    <p:animScale>
                                      <p:cBhvr>
                                        <p:cTn id="95" dur="166" decel="50000">
                                          <p:stCondLst>
                                            <p:cond delay="676"/>
                                          </p:stCondLst>
                                        </p:cTn>
                                        <p:tgtEl>
                                          <p:spTgt spid="19"/>
                                        </p:tgtEl>
                                      </p:cBhvr>
                                      <p:to x="100000" y="100000"/>
                                    </p:animScale>
                                    <p:animScale>
                                      <p:cBhvr>
                                        <p:cTn id="96" dur="26">
                                          <p:stCondLst>
                                            <p:cond delay="1312"/>
                                          </p:stCondLst>
                                        </p:cTn>
                                        <p:tgtEl>
                                          <p:spTgt spid="19"/>
                                        </p:tgtEl>
                                      </p:cBhvr>
                                      <p:to x="100000" y="80000"/>
                                    </p:animScale>
                                    <p:animScale>
                                      <p:cBhvr>
                                        <p:cTn id="97" dur="166" decel="50000">
                                          <p:stCondLst>
                                            <p:cond delay="1338"/>
                                          </p:stCondLst>
                                        </p:cTn>
                                        <p:tgtEl>
                                          <p:spTgt spid="19"/>
                                        </p:tgtEl>
                                      </p:cBhvr>
                                      <p:to x="100000" y="100000"/>
                                    </p:animScale>
                                    <p:animScale>
                                      <p:cBhvr>
                                        <p:cTn id="98" dur="26">
                                          <p:stCondLst>
                                            <p:cond delay="1642"/>
                                          </p:stCondLst>
                                        </p:cTn>
                                        <p:tgtEl>
                                          <p:spTgt spid="19"/>
                                        </p:tgtEl>
                                      </p:cBhvr>
                                      <p:to x="100000" y="90000"/>
                                    </p:animScale>
                                    <p:animScale>
                                      <p:cBhvr>
                                        <p:cTn id="99" dur="166" decel="50000">
                                          <p:stCondLst>
                                            <p:cond delay="1668"/>
                                          </p:stCondLst>
                                        </p:cTn>
                                        <p:tgtEl>
                                          <p:spTgt spid="19"/>
                                        </p:tgtEl>
                                      </p:cBhvr>
                                      <p:to x="100000" y="100000"/>
                                    </p:animScale>
                                    <p:animScale>
                                      <p:cBhvr>
                                        <p:cTn id="100" dur="26">
                                          <p:stCondLst>
                                            <p:cond delay="1808"/>
                                          </p:stCondLst>
                                        </p:cTn>
                                        <p:tgtEl>
                                          <p:spTgt spid="19"/>
                                        </p:tgtEl>
                                      </p:cBhvr>
                                      <p:to x="100000" y="95000"/>
                                    </p:animScale>
                                    <p:animScale>
                                      <p:cBhvr>
                                        <p:cTn id="101" dur="166" decel="50000">
                                          <p:stCondLst>
                                            <p:cond delay="1834"/>
                                          </p:stCondLst>
                                        </p:cTn>
                                        <p:tgtEl>
                                          <p:spTgt spid="19"/>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6" presetClass="entr" presetSubtype="0"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down)">
                                      <p:cBhvr>
                                        <p:cTn id="106" dur="580">
                                          <p:stCondLst>
                                            <p:cond delay="0"/>
                                          </p:stCondLst>
                                        </p:cTn>
                                        <p:tgtEl>
                                          <p:spTgt spid="20"/>
                                        </p:tgtEl>
                                      </p:cBhvr>
                                    </p:animEffect>
                                    <p:anim calcmode="lin" valueType="num">
                                      <p:cBhvr>
                                        <p:cTn id="10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12" dur="26">
                                          <p:stCondLst>
                                            <p:cond delay="650"/>
                                          </p:stCondLst>
                                        </p:cTn>
                                        <p:tgtEl>
                                          <p:spTgt spid="20"/>
                                        </p:tgtEl>
                                      </p:cBhvr>
                                      <p:to x="100000" y="60000"/>
                                    </p:animScale>
                                    <p:animScale>
                                      <p:cBhvr>
                                        <p:cTn id="113" dur="166" decel="50000">
                                          <p:stCondLst>
                                            <p:cond delay="676"/>
                                          </p:stCondLst>
                                        </p:cTn>
                                        <p:tgtEl>
                                          <p:spTgt spid="20"/>
                                        </p:tgtEl>
                                      </p:cBhvr>
                                      <p:to x="100000" y="100000"/>
                                    </p:animScale>
                                    <p:animScale>
                                      <p:cBhvr>
                                        <p:cTn id="114" dur="26">
                                          <p:stCondLst>
                                            <p:cond delay="1312"/>
                                          </p:stCondLst>
                                        </p:cTn>
                                        <p:tgtEl>
                                          <p:spTgt spid="20"/>
                                        </p:tgtEl>
                                      </p:cBhvr>
                                      <p:to x="100000" y="80000"/>
                                    </p:animScale>
                                    <p:animScale>
                                      <p:cBhvr>
                                        <p:cTn id="115" dur="166" decel="50000">
                                          <p:stCondLst>
                                            <p:cond delay="1338"/>
                                          </p:stCondLst>
                                        </p:cTn>
                                        <p:tgtEl>
                                          <p:spTgt spid="20"/>
                                        </p:tgtEl>
                                      </p:cBhvr>
                                      <p:to x="100000" y="100000"/>
                                    </p:animScale>
                                    <p:animScale>
                                      <p:cBhvr>
                                        <p:cTn id="116" dur="26">
                                          <p:stCondLst>
                                            <p:cond delay="1642"/>
                                          </p:stCondLst>
                                        </p:cTn>
                                        <p:tgtEl>
                                          <p:spTgt spid="20"/>
                                        </p:tgtEl>
                                      </p:cBhvr>
                                      <p:to x="100000" y="90000"/>
                                    </p:animScale>
                                    <p:animScale>
                                      <p:cBhvr>
                                        <p:cTn id="117" dur="166" decel="50000">
                                          <p:stCondLst>
                                            <p:cond delay="1668"/>
                                          </p:stCondLst>
                                        </p:cTn>
                                        <p:tgtEl>
                                          <p:spTgt spid="20"/>
                                        </p:tgtEl>
                                      </p:cBhvr>
                                      <p:to x="100000" y="100000"/>
                                    </p:animScale>
                                    <p:animScale>
                                      <p:cBhvr>
                                        <p:cTn id="118" dur="26">
                                          <p:stCondLst>
                                            <p:cond delay="1808"/>
                                          </p:stCondLst>
                                        </p:cTn>
                                        <p:tgtEl>
                                          <p:spTgt spid="20"/>
                                        </p:tgtEl>
                                      </p:cBhvr>
                                      <p:to x="100000" y="95000"/>
                                    </p:animScale>
                                    <p:animScale>
                                      <p:cBhvr>
                                        <p:cTn id="119" dur="166" decel="50000">
                                          <p:stCondLst>
                                            <p:cond delay="1834"/>
                                          </p:stCondLst>
                                        </p:cTn>
                                        <p:tgtEl>
                                          <p:spTgt spid="20"/>
                                        </p:tgtEl>
                                      </p:cBhvr>
                                      <p:to x="100000" y="100000"/>
                                    </p:animScale>
                                  </p:childTnLst>
                                </p:cTn>
                              </p:par>
                            </p:childTnLst>
                          </p:cTn>
                        </p:par>
                      </p:childTnLst>
                    </p:cTn>
                  </p:par>
                  <p:par>
                    <p:cTn id="120" fill="hold">
                      <p:stCondLst>
                        <p:cond delay="indefinite"/>
                      </p:stCondLst>
                      <p:childTnLst>
                        <p:par>
                          <p:cTn id="121" fill="hold">
                            <p:stCondLst>
                              <p:cond delay="0"/>
                            </p:stCondLst>
                            <p:childTnLst>
                              <p:par>
                                <p:cTn id="122" presetID="26" presetClass="entr" presetSubtype="0" fill="hold" nodeType="click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580">
                                          <p:stCondLst>
                                            <p:cond delay="0"/>
                                          </p:stCondLst>
                                        </p:cTn>
                                        <p:tgtEl>
                                          <p:spTgt spid="22"/>
                                        </p:tgtEl>
                                      </p:cBhvr>
                                    </p:animEffect>
                                    <p:anim calcmode="lin" valueType="num">
                                      <p:cBhvr>
                                        <p:cTn id="125"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26"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27"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28"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29"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30" dur="26">
                                          <p:stCondLst>
                                            <p:cond delay="650"/>
                                          </p:stCondLst>
                                        </p:cTn>
                                        <p:tgtEl>
                                          <p:spTgt spid="22"/>
                                        </p:tgtEl>
                                      </p:cBhvr>
                                      <p:to x="100000" y="60000"/>
                                    </p:animScale>
                                    <p:animScale>
                                      <p:cBhvr>
                                        <p:cTn id="131" dur="166" decel="50000">
                                          <p:stCondLst>
                                            <p:cond delay="676"/>
                                          </p:stCondLst>
                                        </p:cTn>
                                        <p:tgtEl>
                                          <p:spTgt spid="22"/>
                                        </p:tgtEl>
                                      </p:cBhvr>
                                      <p:to x="100000" y="100000"/>
                                    </p:animScale>
                                    <p:animScale>
                                      <p:cBhvr>
                                        <p:cTn id="132" dur="26">
                                          <p:stCondLst>
                                            <p:cond delay="1312"/>
                                          </p:stCondLst>
                                        </p:cTn>
                                        <p:tgtEl>
                                          <p:spTgt spid="22"/>
                                        </p:tgtEl>
                                      </p:cBhvr>
                                      <p:to x="100000" y="80000"/>
                                    </p:animScale>
                                    <p:animScale>
                                      <p:cBhvr>
                                        <p:cTn id="133" dur="166" decel="50000">
                                          <p:stCondLst>
                                            <p:cond delay="1338"/>
                                          </p:stCondLst>
                                        </p:cTn>
                                        <p:tgtEl>
                                          <p:spTgt spid="22"/>
                                        </p:tgtEl>
                                      </p:cBhvr>
                                      <p:to x="100000" y="100000"/>
                                    </p:animScale>
                                    <p:animScale>
                                      <p:cBhvr>
                                        <p:cTn id="134" dur="26">
                                          <p:stCondLst>
                                            <p:cond delay="1642"/>
                                          </p:stCondLst>
                                        </p:cTn>
                                        <p:tgtEl>
                                          <p:spTgt spid="22"/>
                                        </p:tgtEl>
                                      </p:cBhvr>
                                      <p:to x="100000" y="90000"/>
                                    </p:animScale>
                                    <p:animScale>
                                      <p:cBhvr>
                                        <p:cTn id="135" dur="166" decel="50000">
                                          <p:stCondLst>
                                            <p:cond delay="1668"/>
                                          </p:stCondLst>
                                        </p:cTn>
                                        <p:tgtEl>
                                          <p:spTgt spid="22"/>
                                        </p:tgtEl>
                                      </p:cBhvr>
                                      <p:to x="100000" y="100000"/>
                                    </p:animScale>
                                    <p:animScale>
                                      <p:cBhvr>
                                        <p:cTn id="136" dur="26">
                                          <p:stCondLst>
                                            <p:cond delay="1808"/>
                                          </p:stCondLst>
                                        </p:cTn>
                                        <p:tgtEl>
                                          <p:spTgt spid="22"/>
                                        </p:tgtEl>
                                      </p:cBhvr>
                                      <p:to x="100000" y="95000"/>
                                    </p:animScale>
                                    <p:animScale>
                                      <p:cBhvr>
                                        <p:cTn id="137" dur="166" decel="50000">
                                          <p:stCondLst>
                                            <p:cond delay="1834"/>
                                          </p:stCondLst>
                                        </p:cTn>
                                        <p:tgtEl>
                                          <p:spTgt spid="22"/>
                                        </p:tgtEl>
                                      </p:cBhvr>
                                      <p:to x="100000" y="100000"/>
                                    </p:animScale>
                                  </p:childTnLst>
                                </p:cTn>
                              </p:par>
                            </p:childTnLst>
                          </p:cTn>
                        </p:par>
                      </p:childTnLst>
                    </p:cTn>
                  </p:par>
                  <p:par>
                    <p:cTn id="138" fill="hold">
                      <p:stCondLst>
                        <p:cond delay="indefinite"/>
                      </p:stCondLst>
                      <p:childTnLst>
                        <p:par>
                          <p:cTn id="139" fill="hold">
                            <p:stCondLst>
                              <p:cond delay="0"/>
                            </p:stCondLst>
                            <p:childTnLst>
                              <p:par>
                                <p:cTn id="140" presetID="26" presetClass="entr" presetSubtype="0" fill="hold" nodeType="clickEffect">
                                  <p:stCondLst>
                                    <p:cond delay="0"/>
                                  </p:stCondLst>
                                  <p:childTnLst>
                                    <p:set>
                                      <p:cBhvr>
                                        <p:cTn id="141" dur="1" fill="hold">
                                          <p:stCondLst>
                                            <p:cond delay="0"/>
                                          </p:stCondLst>
                                        </p:cTn>
                                        <p:tgtEl>
                                          <p:spTgt spid="16"/>
                                        </p:tgtEl>
                                        <p:attrNameLst>
                                          <p:attrName>style.visibility</p:attrName>
                                        </p:attrNameLst>
                                      </p:cBhvr>
                                      <p:to>
                                        <p:strVal val="visible"/>
                                      </p:to>
                                    </p:set>
                                    <p:animEffect transition="in" filter="wipe(down)">
                                      <p:cBhvr>
                                        <p:cTn id="142" dur="580">
                                          <p:stCondLst>
                                            <p:cond delay="0"/>
                                          </p:stCondLst>
                                        </p:cTn>
                                        <p:tgtEl>
                                          <p:spTgt spid="16"/>
                                        </p:tgtEl>
                                      </p:cBhvr>
                                    </p:animEffect>
                                    <p:anim calcmode="lin" valueType="num">
                                      <p:cBhvr>
                                        <p:cTn id="14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4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48" dur="26">
                                          <p:stCondLst>
                                            <p:cond delay="650"/>
                                          </p:stCondLst>
                                        </p:cTn>
                                        <p:tgtEl>
                                          <p:spTgt spid="16"/>
                                        </p:tgtEl>
                                      </p:cBhvr>
                                      <p:to x="100000" y="60000"/>
                                    </p:animScale>
                                    <p:animScale>
                                      <p:cBhvr>
                                        <p:cTn id="149" dur="166" decel="50000">
                                          <p:stCondLst>
                                            <p:cond delay="676"/>
                                          </p:stCondLst>
                                        </p:cTn>
                                        <p:tgtEl>
                                          <p:spTgt spid="16"/>
                                        </p:tgtEl>
                                      </p:cBhvr>
                                      <p:to x="100000" y="100000"/>
                                    </p:animScale>
                                    <p:animScale>
                                      <p:cBhvr>
                                        <p:cTn id="150" dur="26">
                                          <p:stCondLst>
                                            <p:cond delay="1312"/>
                                          </p:stCondLst>
                                        </p:cTn>
                                        <p:tgtEl>
                                          <p:spTgt spid="16"/>
                                        </p:tgtEl>
                                      </p:cBhvr>
                                      <p:to x="100000" y="80000"/>
                                    </p:animScale>
                                    <p:animScale>
                                      <p:cBhvr>
                                        <p:cTn id="151" dur="166" decel="50000">
                                          <p:stCondLst>
                                            <p:cond delay="1338"/>
                                          </p:stCondLst>
                                        </p:cTn>
                                        <p:tgtEl>
                                          <p:spTgt spid="16"/>
                                        </p:tgtEl>
                                      </p:cBhvr>
                                      <p:to x="100000" y="100000"/>
                                    </p:animScale>
                                    <p:animScale>
                                      <p:cBhvr>
                                        <p:cTn id="152" dur="26">
                                          <p:stCondLst>
                                            <p:cond delay="1642"/>
                                          </p:stCondLst>
                                        </p:cTn>
                                        <p:tgtEl>
                                          <p:spTgt spid="16"/>
                                        </p:tgtEl>
                                      </p:cBhvr>
                                      <p:to x="100000" y="90000"/>
                                    </p:animScale>
                                    <p:animScale>
                                      <p:cBhvr>
                                        <p:cTn id="153" dur="166" decel="50000">
                                          <p:stCondLst>
                                            <p:cond delay="1668"/>
                                          </p:stCondLst>
                                        </p:cTn>
                                        <p:tgtEl>
                                          <p:spTgt spid="16"/>
                                        </p:tgtEl>
                                      </p:cBhvr>
                                      <p:to x="100000" y="100000"/>
                                    </p:animScale>
                                    <p:animScale>
                                      <p:cBhvr>
                                        <p:cTn id="154" dur="26">
                                          <p:stCondLst>
                                            <p:cond delay="1808"/>
                                          </p:stCondLst>
                                        </p:cTn>
                                        <p:tgtEl>
                                          <p:spTgt spid="16"/>
                                        </p:tgtEl>
                                      </p:cBhvr>
                                      <p:to x="100000" y="95000"/>
                                    </p:animScale>
                                    <p:animScale>
                                      <p:cBhvr>
                                        <p:cTn id="155" dur="166" decel="50000">
                                          <p:stCondLst>
                                            <p:cond delay="1834"/>
                                          </p:stCondLst>
                                        </p:cTn>
                                        <p:tgtEl>
                                          <p:spTgt spid="16"/>
                                        </p:tgtEl>
                                      </p:cBhvr>
                                      <p:to x="100000" y="100000"/>
                                    </p:animScale>
                                  </p:childTnLst>
                                </p:cTn>
                              </p:par>
                            </p:childTnLst>
                          </p:cTn>
                        </p:par>
                      </p:childTnLst>
                    </p:cTn>
                  </p:par>
                  <p:par>
                    <p:cTn id="156" fill="hold">
                      <p:stCondLst>
                        <p:cond delay="indefinite"/>
                      </p:stCondLst>
                      <p:childTnLst>
                        <p:par>
                          <p:cTn id="157" fill="hold">
                            <p:stCondLst>
                              <p:cond delay="0"/>
                            </p:stCondLst>
                            <p:childTnLst>
                              <p:par>
                                <p:cTn id="158" presetID="26" presetClass="entr" presetSubtype="0" fill="hold" grpId="0" nodeType="clickEffect">
                                  <p:stCondLst>
                                    <p:cond delay="0"/>
                                  </p:stCondLst>
                                  <p:childTnLst>
                                    <p:set>
                                      <p:cBhvr>
                                        <p:cTn id="159" dur="1" fill="hold">
                                          <p:stCondLst>
                                            <p:cond delay="0"/>
                                          </p:stCondLst>
                                        </p:cTn>
                                        <p:tgtEl>
                                          <p:spTgt spid="23"/>
                                        </p:tgtEl>
                                        <p:attrNameLst>
                                          <p:attrName>style.visibility</p:attrName>
                                        </p:attrNameLst>
                                      </p:cBhvr>
                                      <p:to>
                                        <p:strVal val="visible"/>
                                      </p:to>
                                    </p:set>
                                    <p:animEffect transition="in" filter="wipe(down)">
                                      <p:cBhvr>
                                        <p:cTn id="160" dur="580">
                                          <p:stCondLst>
                                            <p:cond delay="0"/>
                                          </p:stCondLst>
                                        </p:cTn>
                                        <p:tgtEl>
                                          <p:spTgt spid="23"/>
                                        </p:tgtEl>
                                      </p:cBhvr>
                                    </p:animEffect>
                                    <p:anim calcmode="lin" valueType="num">
                                      <p:cBhvr>
                                        <p:cTn id="161"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66" dur="26">
                                          <p:stCondLst>
                                            <p:cond delay="650"/>
                                          </p:stCondLst>
                                        </p:cTn>
                                        <p:tgtEl>
                                          <p:spTgt spid="23"/>
                                        </p:tgtEl>
                                      </p:cBhvr>
                                      <p:to x="100000" y="60000"/>
                                    </p:animScale>
                                    <p:animScale>
                                      <p:cBhvr>
                                        <p:cTn id="167" dur="166" decel="50000">
                                          <p:stCondLst>
                                            <p:cond delay="676"/>
                                          </p:stCondLst>
                                        </p:cTn>
                                        <p:tgtEl>
                                          <p:spTgt spid="23"/>
                                        </p:tgtEl>
                                      </p:cBhvr>
                                      <p:to x="100000" y="100000"/>
                                    </p:animScale>
                                    <p:animScale>
                                      <p:cBhvr>
                                        <p:cTn id="168" dur="26">
                                          <p:stCondLst>
                                            <p:cond delay="1312"/>
                                          </p:stCondLst>
                                        </p:cTn>
                                        <p:tgtEl>
                                          <p:spTgt spid="23"/>
                                        </p:tgtEl>
                                      </p:cBhvr>
                                      <p:to x="100000" y="80000"/>
                                    </p:animScale>
                                    <p:animScale>
                                      <p:cBhvr>
                                        <p:cTn id="169" dur="166" decel="50000">
                                          <p:stCondLst>
                                            <p:cond delay="1338"/>
                                          </p:stCondLst>
                                        </p:cTn>
                                        <p:tgtEl>
                                          <p:spTgt spid="23"/>
                                        </p:tgtEl>
                                      </p:cBhvr>
                                      <p:to x="100000" y="100000"/>
                                    </p:animScale>
                                    <p:animScale>
                                      <p:cBhvr>
                                        <p:cTn id="170" dur="26">
                                          <p:stCondLst>
                                            <p:cond delay="1642"/>
                                          </p:stCondLst>
                                        </p:cTn>
                                        <p:tgtEl>
                                          <p:spTgt spid="23"/>
                                        </p:tgtEl>
                                      </p:cBhvr>
                                      <p:to x="100000" y="90000"/>
                                    </p:animScale>
                                    <p:animScale>
                                      <p:cBhvr>
                                        <p:cTn id="171" dur="166" decel="50000">
                                          <p:stCondLst>
                                            <p:cond delay="1668"/>
                                          </p:stCondLst>
                                        </p:cTn>
                                        <p:tgtEl>
                                          <p:spTgt spid="23"/>
                                        </p:tgtEl>
                                      </p:cBhvr>
                                      <p:to x="100000" y="100000"/>
                                    </p:animScale>
                                    <p:animScale>
                                      <p:cBhvr>
                                        <p:cTn id="172" dur="26">
                                          <p:stCondLst>
                                            <p:cond delay="1808"/>
                                          </p:stCondLst>
                                        </p:cTn>
                                        <p:tgtEl>
                                          <p:spTgt spid="23"/>
                                        </p:tgtEl>
                                      </p:cBhvr>
                                      <p:to x="100000" y="95000"/>
                                    </p:animScale>
                                    <p:animScale>
                                      <p:cBhvr>
                                        <p:cTn id="173" dur="166" decel="50000">
                                          <p:stCondLst>
                                            <p:cond delay="1834"/>
                                          </p:stCondLst>
                                        </p:cTn>
                                        <p:tgtEl>
                                          <p:spTgt spid="23"/>
                                        </p:tgtEl>
                                      </p:cBhvr>
                                      <p:to x="100000" y="100000"/>
                                    </p:animScale>
                                  </p:childTnLst>
                                </p:cTn>
                              </p:par>
                            </p:childTnLst>
                          </p:cTn>
                        </p:par>
                      </p:childTnLst>
                    </p:cTn>
                  </p:par>
                  <p:par>
                    <p:cTn id="174" fill="hold">
                      <p:stCondLst>
                        <p:cond delay="indefinite"/>
                      </p:stCondLst>
                      <p:childTnLst>
                        <p:par>
                          <p:cTn id="175" fill="hold">
                            <p:stCondLst>
                              <p:cond delay="0"/>
                            </p:stCondLst>
                            <p:childTnLst>
                              <p:par>
                                <p:cTn id="176" presetID="26" presetClass="entr" presetSubtype="0" fill="hold" grpId="0" nodeType="clickEffect">
                                  <p:stCondLst>
                                    <p:cond delay="0"/>
                                  </p:stCondLst>
                                  <p:childTnLst>
                                    <p:set>
                                      <p:cBhvr>
                                        <p:cTn id="177" dur="1" fill="hold">
                                          <p:stCondLst>
                                            <p:cond delay="0"/>
                                          </p:stCondLst>
                                        </p:cTn>
                                        <p:tgtEl>
                                          <p:spTgt spid="25"/>
                                        </p:tgtEl>
                                        <p:attrNameLst>
                                          <p:attrName>style.visibility</p:attrName>
                                        </p:attrNameLst>
                                      </p:cBhvr>
                                      <p:to>
                                        <p:strVal val="visible"/>
                                      </p:to>
                                    </p:set>
                                    <p:animEffect transition="in" filter="wipe(down)">
                                      <p:cBhvr>
                                        <p:cTn id="178" dur="580">
                                          <p:stCondLst>
                                            <p:cond delay="0"/>
                                          </p:stCondLst>
                                        </p:cTn>
                                        <p:tgtEl>
                                          <p:spTgt spid="25"/>
                                        </p:tgtEl>
                                      </p:cBhvr>
                                    </p:animEffect>
                                    <p:anim calcmode="lin" valueType="num">
                                      <p:cBhvr>
                                        <p:cTn id="179"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80"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81"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82"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83"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84" dur="26">
                                          <p:stCondLst>
                                            <p:cond delay="650"/>
                                          </p:stCondLst>
                                        </p:cTn>
                                        <p:tgtEl>
                                          <p:spTgt spid="25"/>
                                        </p:tgtEl>
                                      </p:cBhvr>
                                      <p:to x="100000" y="60000"/>
                                    </p:animScale>
                                    <p:animScale>
                                      <p:cBhvr>
                                        <p:cTn id="185" dur="166" decel="50000">
                                          <p:stCondLst>
                                            <p:cond delay="676"/>
                                          </p:stCondLst>
                                        </p:cTn>
                                        <p:tgtEl>
                                          <p:spTgt spid="25"/>
                                        </p:tgtEl>
                                      </p:cBhvr>
                                      <p:to x="100000" y="100000"/>
                                    </p:animScale>
                                    <p:animScale>
                                      <p:cBhvr>
                                        <p:cTn id="186" dur="26">
                                          <p:stCondLst>
                                            <p:cond delay="1312"/>
                                          </p:stCondLst>
                                        </p:cTn>
                                        <p:tgtEl>
                                          <p:spTgt spid="25"/>
                                        </p:tgtEl>
                                      </p:cBhvr>
                                      <p:to x="100000" y="80000"/>
                                    </p:animScale>
                                    <p:animScale>
                                      <p:cBhvr>
                                        <p:cTn id="187" dur="166" decel="50000">
                                          <p:stCondLst>
                                            <p:cond delay="1338"/>
                                          </p:stCondLst>
                                        </p:cTn>
                                        <p:tgtEl>
                                          <p:spTgt spid="25"/>
                                        </p:tgtEl>
                                      </p:cBhvr>
                                      <p:to x="100000" y="100000"/>
                                    </p:animScale>
                                    <p:animScale>
                                      <p:cBhvr>
                                        <p:cTn id="188" dur="26">
                                          <p:stCondLst>
                                            <p:cond delay="1642"/>
                                          </p:stCondLst>
                                        </p:cTn>
                                        <p:tgtEl>
                                          <p:spTgt spid="25"/>
                                        </p:tgtEl>
                                      </p:cBhvr>
                                      <p:to x="100000" y="90000"/>
                                    </p:animScale>
                                    <p:animScale>
                                      <p:cBhvr>
                                        <p:cTn id="189" dur="166" decel="50000">
                                          <p:stCondLst>
                                            <p:cond delay="1668"/>
                                          </p:stCondLst>
                                        </p:cTn>
                                        <p:tgtEl>
                                          <p:spTgt spid="25"/>
                                        </p:tgtEl>
                                      </p:cBhvr>
                                      <p:to x="100000" y="100000"/>
                                    </p:animScale>
                                    <p:animScale>
                                      <p:cBhvr>
                                        <p:cTn id="190" dur="26">
                                          <p:stCondLst>
                                            <p:cond delay="1808"/>
                                          </p:stCondLst>
                                        </p:cTn>
                                        <p:tgtEl>
                                          <p:spTgt spid="25"/>
                                        </p:tgtEl>
                                      </p:cBhvr>
                                      <p:to x="100000" y="95000"/>
                                    </p:animScale>
                                    <p:animScale>
                                      <p:cBhvr>
                                        <p:cTn id="191"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1" grpId="0" animBg="1"/>
      <p:bldP spid="18" grpId="0"/>
      <p:bldP spid="20" grpId="0"/>
      <p:bldP spid="23" grpId="0" animBg="1"/>
      <p:bldP spid="24" grpId="0"/>
      <p:bldP spid="25" grpId="0"/>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tretch>
            <a:fillRect/>
          </a:stretch>
        </p:blipFill>
        <p:spPr bwMode="auto">
          <a:xfrm>
            <a:off x="4572000" y="392622"/>
            <a:ext cx="4343399" cy="3253356"/>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stretch>
            <a:fillRect/>
          </a:stretch>
        </p:blipFill>
        <p:spPr bwMode="auto">
          <a:xfrm>
            <a:off x="175260" y="4447439"/>
            <a:ext cx="2467914" cy="1801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Public\Pictures\Sample Pictures\Lighthouse.jpg"/>
          <p:cNvPicPr>
            <a:picLocks noGrp="1" noChangeAspect="1" noChangeArrowheads="1"/>
          </p:cNvPicPr>
          <p:nvPr>
            <p:ph sz="half" idx="1"/>
          </p:nvPr>
        </p:nvPicPr>
        <p:blipFill>
          <a:blip r:embed="rId5"/>
          <a:stretch>
            <a:fillRect/>
          </a:stretch>
        </p:blipFill>
        <p:spPr bwMode="auto">
          <a:xfrm>
            <a:off x="83820" y="307657"/>
            <a:ext cx="4259580" cy="319468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42844" y="3870702"/>
            <a:ext cx="428628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smtClean="0">
                <a:solidFill>
                  <a:srgbClr val="00B0F0"/>
                </a:solidFill>
                <a:latin typeface="Times New Roman" pitchFamily="18" charset="0"/>
                <a:cs typeface="Times New Roman" pitchFamily="18" charset="0"/>
              </a:rPr>
              <a:t>The</a:t>
            </a:r>
            <a:r>
              <a:rPr lang="en-US" sz="2400" dirty="0" smtClean="0">
                <a:solidFill>
                  <a:srgbClr val="00B0F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 sun is very hot.</a:t>
            </a:r>
            <a:endParaRPr lang="en-US" sz="2400" dirty="0">
              <a:latin typeface="Times New Roman" pitchFamily="18" charset="0"/>
              <a:cs typeface="Times New Roman" pitchFamily="18" charset="0"/>
            </a:endParaRPr>
          </a:p>
        </p:txBody>
      </p:sp>
      <p:cxnSp>
        <p:nvCxnSpPr>
          <p:cNvPr id="17" name="Straight Arrow Connector 16"/>
          <p:cNvCxnSpPr/>
          <p:nvPr/>
        </p:nvCxnSpPr>
        <p:spPr>
          <a:xfrm>
            <a:off x="2971800" y="4331732"/>
            <a:ext cx="1371600" cy="100226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4357686" y="4286256"/>
            <a:ext cx="1143008" cy="994671"/>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352800" y="5334000"/>
            <a:ext cx="990600" cy="914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53000" y="5029200"/>
            <a:ext cx="41910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b="1" dirty="0" smtClean="0">
                <a:solidFill>
                  <a:srgbClr val="7030A0"/>
                </a:solidFill>
                <a:latin typeface="Times New Roman" pitchFamily="18" charset="0"/>
                <a:cs typeface="Times New Roman" pitchFamily="18" charset="0"/>
              </a:rPr>
              <a:t>The</a:t>
            </a:r>
            <a:r>
              <a:rPr lang="en-US" sz="2400" dirty="0" smtClean="0">
                <a:latin typeface="Times New Roman" pitchFamily="18" charset="0"/>
                <a:cs typeface="Times New Roman" pitchFamily="18" charset="0"/>
              </a:rPr>
              <a:t> is used to indicate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person or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object definitely.</a:t>
            </a:r>
            <a:endParaRPr lang="en-US" sz="2400" dirty="0">
              <a:latin typeface="Times New Roman" pitchFamily="18" charset="0"/>
              <a:cs typeface="Times New Roman" pitchFamily="18" charset="0"/>
            </a:endParaRPr>
          </a:p>
        </p:txBody>
      </p:sp>
      <p:sp>
        <p:nvSpPr>
          <p:cNvPr id="16" name="TextBox 15"/>
          <p:cNvSpPr txBox="1"/>
          <p:nvPr/>
        </p:nvSpPr>
        <p:spPr>
          <a:xfrm>
            <a:off x="5500694" y="3786190"/>
            <a:ext cx="3429024"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sz="2400" b="1" dirty="0" smtClean="0">
                <a:solidFill>
                  <a:srgbClr val="00B0F0"/>
                </a:solidFill>
              </a:rPr>
              <a:t>The</a:t>
            </a:r>
            <a:r>
              <a:rPr lang="en-US" sz="2400" dirty="0" smtClean="0"/>
              <a:t> grapes are fresh.</a:t>
            </a:r>
            <a:endParaRPr lang="en-US" sz="2400" dirty="0"/>
          </a:p>
        </p:txBody>
      </p:sp>
      <p:sp>
        <p:nvSpPr>
          <p:cNvPr id="12" name="TextBox 11"/>
          <p:cNvSpPr txBox="1"/>
          <p:nvPr/>
        </p:nvSpPr>
        <p:spPr>
          <a:xfrm>
            <a:off x="214282" y="6357958"/>
            <a:ext cx="4000528"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smtClean="0">
                <a:solidFill>
                  <a:srgbClr val="FF0000"/>
                </a:solidFill>
              </a:rPr>
              <a:t>The</a:t>
            </a:r>
            <a:r>
              <a:rPr lang="en-US" sz="2400" dirty="0" smtClean="0"/>
              <a:t> children look very nice.</a:t>
            </a:r>
            <a:endParaRPr lang="en-US" sz="2400" dirty="0"/>
          </a:p>
        </p:txBody>
      </p:sp>
    </p:spTree>
    <p:extLst>
      <p:ext uri="{BB962C8B-B14F-4D97-AF65-F5344CB8AC3E}">
        <p14:creationId xmlns:p14="http://schemas.microsoft.com/office/powerpoint/2010/main" xmlns="" val="326557444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1000" fill="hold"/>
                                        <p:tgtEl>
                                          <p:spTgt spid="15"/>
                                        </p:tgtEl>
                                        <p:attrNameLst>
                                          <p:attrName>ppt_w</p:attrName>
                                        </p:attrNameLst>
                                      </p:cBhvr>
                                      <p:tavLst>
                                        <p:tav tm="0">
                                          <p:val>
                                            <p:fltVal val="0"/>
                                          </p:val>
                                        </p:tav>
                                        <p:tav tm="100000">
                                          <p:val>
                                            <p:strVal val="#ppt_w"/>
                                          </p:val>
                                        </p:tav>
                                      </p:tavLst>
                                    </p:anim>
                                    <p:anim calcmode="lin" valueType="num">
                                      <p:cBhvr>
                                        <p:cTn id="16" dur="1000" fill="hold"/>
                                        <p:tgtEl>
                                          <p:spTgt spid="15"/>
                                        </p:tgtEl>
                                        <p:attrNameLst>
                                          <p:attrName>ppt_h</p:attrName>
                                        </p:attrNameLst>
                                      </p:cBhvr>
                                      <p:tavLst>
                                        <p:tav tm="0">
                                          <p:val>
                                            <p:fltVal val="0"/>
                                          </p:val>
                                        </p:tav>
                                        <p:tav tm="100000">
                                          <p:val>
                                            <p:strVal val="#ppt_h"/>
                                          </p:val>
                                        </p:tav>
                                      </p:tavLst>
                                    </p:anim>
                                    <p:anim calcmode="lin" valueType="num">
                                      <p:cBhvr>
                                        <p:cTn id="17" dur="1000" fill="hold"/>
                                        <p:tgtEl>
                                          <p:spTgt spid="15"/>
                                        </p:tgtEl>
                                        <p:attrNameLst>
                                          <p:attrName>style.rotation</p:attrName>
                                        </p:attrNameLst>
                                      </p:cBhvr>
                                      <p:tavLst>
                                        <p:tav tm="0">
                                          <p:val>
                                            <p:fltVal val="90"/>
                                          </p:val>
                                        </p:tav>
                                        <p:tav tm="100000">
                                          <p:val>
                                            <p:fltVal val="0"/>
                                          </p:val>
                                        </p:tav>
                                      </p:tavLst>
                                    </p:anim>
                                    <p:animEffect transition="in" filter="fade">
                                      <p:cBhvr>
                                        <p:cTn id="18" dur="1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80">
                                          <p:stCondLst>
                                            <p:cond delay="0"/>
                                          </p:stCondLst>
                                        </p:cTn>
                                        <p:tgtEl>
                                          <p:spTgt spid="2051"/>
                                        </p:tgtEl>
                                      </p:cBhvr>
                                    </p:animEffect>
                                    <p:anim calcmode="lin" valueType="num">
                                      <p:cBhvr>
                                        <p:cTn id="24"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29" dur="26">
                                          <p:stCondLst>
                                            <p:cond delay="650"/>
                                          </p:stCondLst>
                                        </p:cTn>
                                        <p:tgtEl>
                                          <p:spTgt spid="2051"/>
                                        </p:tgtEl>
                                      </p:cBhvr>
                                      <p:to x="100000" y="60000"/>
                                    </p:animScale>
                                    <p:animScale>
                                      <p:cBhvr>
                                        <p:cTn id="30" dur="166" decel="50000">
                                          <p:stCondLst>
                                            <p:cond delay="676"/>
                                          </p:stCondLst>
                                        </p:cTn>
                                        <p:tgtEl>
                                          <p:spTgt spid="2051"/>
                                        </p:tgtEl>
                                      </p:cBhvr>
                                      <p:to x="100000" y="100000"/>
                                    </p:animScale>
                                    <p:animScale>
                                      <p:cBhvr>
                                        <p:cTn id="31" dur="26">
                                          <p:stCondLst>
                                            <p:cond delay="1312"/>
                                          </p:stCondLst>
                                        </p:cTn>
                                        <p:tgtEl>
                                          <p:spTgt spid="2051"/>
                                        </p:tgtEl>
                                      </p:cBhvr>
                                      <p:to x="100000" y="80000"/>
                                    </p:animScale>
                                    <p:animScale>
                                      <p:cBhvr>
                                        <p:cTn id="32" dur="166" decel="50000">
                                          <p:stCondLst>
                                            <p:cond delay="1338"/>
                                          </p:stCondLst>
                                        </p:cTn>
                                        <p:tgtEl>
                                          <p:spTgt spid="2051"/>
                                        </p:tgtEl>
                                      </p:cBhvr>
                                      <p:to x="100000" y="100000"/>
                                    </p:animScale>
                                    <p:animScale>
                                      <p:cBhvr>
                                        <p:cTn id="33" dur="26">
                                          <p:stCondLst>
                                            <p:cond delay="1642"/>
                                          </p:stCondLst>
                                        </p:cTn>
                                        <p:tgtEl>
                                          <p:spTgt spid="2051"/>
                                        </p:tgtEl>
                                      </p:cBhvr>
                                      <p:to x="100000" y="90000"/>
                                    </p:animScale>
                                    <p:animScale>
                                      <p:cBhvr>
                                        <p:cTn id="34" dur="166" decel="50000">
                                          <p:stCondLst>
                                            <p:cond delay="1668"/>
                                          </p:stCondLst>
                                        </p:cTn>
                                        <p:tgtEl>
                                          <p:spTgt spid="2051"/>
                                        </p:tgtEl>
                                      </p:cBhvr>
                                      <p:to x="100000" y="100000"/>
                                    </p:animScale>
                                    <p:animScale>
                                      <p:cBhvr>
                                        <p:cTn id="35" dur="26">
                                          <p:stCondLst>
                                            <p:cond delay="1808"/>
                                          </p:stCondLst>
                                        </p:cTn>
                                        <p:tgtEl>
                                          <p:spTgt spid="2051"/>
                                        </p:tgtEl>
                                      </p:cBhvr>
                                      <p:to x="100000" y="95000"/>
                                    </p:animScale>
                                    <p:animScale>
                                      <p:cBhvr>
                                        <p:cTn id="36" dur="166" decel="50000">
                                          <p:stCondLst>
                                            <p:cond delay="1834"/>
                                          </p:stCondLst>
                                        </p:cTn>
                                        <p:tgtEl>
                                          <p:spTgt spid="205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lide(fromBottom)">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8" presetClass="entr" presetSubtype="12"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strips(downLeft)">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18" presetClass="entr" presetSubtype="12"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strips(downLeft)">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strips(downLeft)">
                                      <p:cBhvr>
                                        <p:cTn id="68" dur="500"/>
                                        <p:tgtEl>
                                          <p:spTgt spid="19"/>
                                        </p:tgtEl>
                                      </p:cBhvr>
                                    </p:animEffect>
                                  </p:childTnLst>
                                </p:cTn>
                              </p:par>
                            </p:childTnLst>
                          </p:cTn>
                        </p:par>
                      </p:childTnLst>
                    </p:cTn>
                  </p:par>
                  <p:par>
                    <p:cTn id="69" fill="hold">
                      <p:stCondLst>
                        <p:cond delay="indefinite"/>
                      </p:stCondLst>
                      <p:childTnLst>
                        <p:par>
                          <p:cTn id="70" fill="hold">
                            <p:stCondLst>
                              <p:cond delay="0"/>
                            </p:stCondLst>
                            <p:childTnLst>
                              <p:par>
                                <p:cTn id="71" presetID="55" presetClass="entr" presetSubtype="0"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1000" fill="hold"/>
                                        <p:tgtEl>
                                          <p:spTgt spid="23"/>
                                        </p:tgtEl>
                                        <p:attrNameLst>
                                          <p:attrName>ppt_w</p:attrName>
                                        </p:attrNameLst>
                                      </p:cBhvr>
                                      <p:tavLst>
                                        <p:tav tm="0">
                                          <p:val>
                                            <p:strVal val="#ppt_w*0.70"/>
                                          </p:val>
                                        </p:tav>
                                        <p:tav tm="100000">
                                          <p:val>
                                            <p:strVal val="#ppt_w"/>
                                          </p:val>
                                        </p:tav>
                                      </p:tavLst>
                                    </p:anim>
                                    <p:anim calcmode="lin" valueType="num">
                                      <p:cBhvr>
                                        <p:cTn id="74" dur="1000" fill="hold"/>
                                        <p:tgtEl>
                                          <p:spTgt spid="23"/>
                                        </p:tgtEl>
                                        <p:attrNameLst>
                                          <p:attrName>ppt_h</p:attrName>
                                        </p:attrNameLst>
                                      </p:cBhvr>
                                      <p:tavLst>
                                        <p:tav tm="0">
                                          <p:val>
                                            <p:strVal val="#ppt_h"/>
                                          </p:val>
                                        </p:tav>
                                        <p:tav tm="100000">
                                          <p:val>
                                            <p:strVal val="#ppt_h"/>
                                          </p:val>
                                        </p:tav>
                                      </p:tavLst>
                                    </p:anim>
                                    <p:animEffect transition="in" filter="fade">
                                      <p:cBhvr>
                                        <p:cTn id="7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16"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000240"/>
            <a:ext cx="8229600" cy="515112"/>
          </a:xfrm>
        </p:spPr>
        <p:style>
          <a:lnRef idx="1">
            <a:schemeClr val="accent2"/>
          </a:lnRef>
          <a:fillRef idx="3">
            <a:schemeClr val="accent2"/>
          </a:fillRef>
          <a:effectRef idx="2">
            <a:schemeClr val="accent2"/>
          </a:effectRef>
          <a:fontRef idx="minor">
            <a:schemeClr val="lt1"/>
          </a:fontRef>
        </p:style>
        <p:txBody>
          <a:bodyPr>
            <a:noAutofit/>
          </a:bodyPr>
          <a:lstStyle/>
          <a:p>
            <a:pPr algn="ctr"/>
            <a:r>
              <a:rPr lang="en-US" sz="3600" dirty="0" smtClean="0">
                <a:solidFill>
                  <a:srgbClr val="FF0000"/>
                </a:solidFill>
              </a:rPr>
              <a:t>Fill in the gaps with appropriates articles.</a:t>
            </a:r>
            <a:endParaRPr lang="en-US" sz="3600" dirty="0">
              <a:solidFill>
                <a:srgbClr val="FF0000"/>
              </a:solidFill>
            </a:endParaRPr>
          </a:p>
        </p:txBody>
      </p:sp>
      <p:sp>
        <p:nvSpPr>
          <p:cNvPr id="5" name="TextBox 4"/>
          <p:cNvSpPr txBox="1"/>
          <p:nvPr/>
        </p:nvSpPr>
        <p:spPr>
          <a:xfrm>
            <a:off x="571472" y="2928934"/>
            <a:ext cx="7772400"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600" dirty="0" smtClean="0">
                <a:solidFill>
                  <a:srgbClr val="00B0F0"/>
                </a:solidFill>
                <a:latin typeface="Times New Roman" pitchFamily="18" charset="0"/>
                <a:cs typeface="Times New Roman" pitchFamily="18" charset="0"/>
              </a:rPr>
              <a:t>1.The girl has eaten ……… orange.</a:t>
            </a:r>
          </a:p>
          <a:p>
            <a:r>
              <a:rPr lang="en-US" sz="3600" dirty="0" smtClean="0">
                <a:solidFill>
                  <a:srgbClr val="00B0F0"/>
                </a:solidFill>
                <a:latin typeface="Times New Roman" pitchFamily="18" charset="0"/>
                <a:cs typeface="Times New Roman" pitchFamily="18" charset="0"/>
              </a:rPr>
              <a:t>2.He is …... </a:t>
            </a:r>
            <a:r>
              <a:rPr lang="en-US" sz="3600" dirty="0">
                <a:solidFill>
                  <a:srgbClr val="00B0F0"/>
                </a:solidFill>
                <a:latin typeface="Times New Roman" pitchFamily="18" charset="0"/>
                <a:cs typeface="Times New Roman" pitchFamily="18" charset="0"/>
              </a:rPr>
              <a:t>u</a:t>
            </a:r>
            <a:r>
              <a:rPr lang="en-US" sz="3600" dirty="0" smtClean="0">
                <a:solidFill>
                  <a:srgbClr val="00B0F0"/>
                </a:solidFill>
                <a:latin typeface="Times New Roman" pitchFamily="18" charset="0"/>
                <a:cs typeface="Times New Roman" pitchFamily="18" charset="0"/>
              </a:rPr>
              <a:t>nique boy.</a:t>
            </a:r>
          </a:p>
          <a:p>
            <a:r>
              <a:rPr lang="en-US" sz="3600" dirty="0" smtClean="0">
                <a:solidFill>
                  <a:srgbClr val="00B0F0"/>
                </a:solidFill>
                <a:latin typeface="Times New Roman" pitchFamily="18" charset="0"/>
                <a:cs typeface="Times New Roman" pitchFamily="18" charset="0"/>
              </a:rPr>
              <a:t>3. Rima is ……… intelligent girl.</a:t>
            </a:r>
          </a:p>
          <a:p>
            <a:r>
              <a:rPr lang="en-US" sz="3600" dirty="0" smtClean="0">
                <a:solidFill>
                  <a:srgbClr val="00B0F0"/>
                </a:solidFill>
                <a:latin typeface="Times New Roman" pitchFamily="18" charset="0"/>
                <a:cs typeface="Times New Roman" pitchFamily="18" charset="0"/>
              </a:rPr>
              <a:t>4. I read ……… holy Quran every day.</a:t>
            </a:r>
          </a:p>
          <a:p>
            <a:r>
              <a:rPr lang="en-US" sz="3600" dirty="0" smtClean="0">
                <a:solidFill>
                  <a:srgbClr val="00B0F0"/>
                </a:solidFill>
                <a:latin typeface="Times New Roman" pitchFamily="18" charset="0"/>
                <a:cs typeface="Times New Roman" pitchFamily="18" charset="0"/>
              </a:rPr>
              <a:t>5. …… cow is a useful animal.    </a:t>
            </a:r>
            <a:endParaRPr lang="en-US" sz="3600" dirty="0">
              <a:solidFill>
                <a:srgbClr val="00B0F0"/>
              </a:solidFill>
              <a:latin typeface="Times New Roman" pitchFamily="18" charset="0"/>
              <a:cs typeface="Times New Roman" pitchFamily="18" charset="0"/>
            </a:endParaRPr>
          </a:p>
        </p:txBody>
      </p:sp>
      <p:sp>
        <p:nvSpPr>
          <p:cNvPr id="6" name="AutoShape 4"/>
          <p:cNvSpPr txBox="1">
            <a:spLocks noChangeArrowheads="1"/>
          </p:cNvSpPr>
          <p:nvPr/>
        </p:nvSpPr>
        <p:spPr>
          <a:xfrm>
            <a:off x="609600" y="609600"/>
            <a:ext cx="7772400" cy="1143000"/>
          </a:xfrm>
          <a:prstGeom prst="flowChartTerminator">
            <a:avLst/>
          </a:prstGeom>
          <a:solidFill>
            <a:schemeClr val="accent1"/>
          </a:solidFill>
          <a:ln>
            <a:solidFill>
              <a:srgbClr val="9966FF"/>
            </a:solidFill>
          </a:ln>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i="1" u="none" strike="noStrike" kern="1200" cap="none" spc="0" normalizeH="0" baseline="0" noProof="0" dirty="0" smtClean="0">
                <a:ln>
                  <a:noFill/>
                </a:ln>
                <a:solidFill>
                  <a:schemeClr val="tx2"/>
                </a:solidFill>
                <a:effectLst/>
                <a:uLnTx/>
                <a:uFillTx/>
                <a:latin typeface="+mj-lt"/>
                <a:ea typeface="+mj-ea"/>
                <a:cs typeface="+mj-cs"/>
              </a:rPr>
              <a:t>Individual Work</a:t>
            </a:r>
            <a:endParaRPr kumimoji="0" lang="en-US" sz="5000" i="1"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25803537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ppt_x</p:attrName>
                                        </p:attrNameLst>
                                      </p:cBhvr>
                                      <p:tavLst>
                                        <p:tav tm="0">
                                          <p:val>
                                            <p:strVal val="#ppt_x-.2"/>
                                          </p:val>
                                        </p:tav>
                                        <p:tav tm="100000">
                                          <p:val>
                                            <p:strVal val="#ppt_x"/>
                                          </p:val>
                                        </p:tav>
                                      </p:tavLst>
                                    </p:anim>
                                    <p:anim calcmode="lin" valueType="num">
                                      <p:cBhvr>
                                        <p:cTn id="13"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ppt_w*0.05"/>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anim calcmode="lin" valueType="num">
                                      <p:cBhvr>
                                        <p:cTn id="21" dur="500" fill="hold"/>
                                        <p:tgtEl>
                                          <p:spTgt spid="5"/>
                                        </p:tgtEl>
                                        <p:attrNameLst>
                                          <p:attrName>ppt_x</p:attrName>
                                        </p:attrNameLst>
                                      </p:cBhvr>
                                      <p:tavLst>
                                        <p:tav tm="0">
                                          <p:val>
                                            <p:strVal val="#ppt_x-.2"/>
                                          </p:val>
                                        </p:tav>
                                        <p:tav tm="100000">
                                          <p:val>
                                            <p:strVal val="#ppt_x"/>
                                          </p:val>
                                        </p:tav>
                                      </p:tavLst>
                                    </p:anim>
                                    <p:anim calcmode="lin" valueType="num">
                                      <p:cBhvr>
                                        <p:cTn id="22" dur="500" fill="hold"/>
                                        <p:tgtEl>
                                          <p:spTgt spid="5"/>
                                        </p:tgtEl>
                                        <p:attrNameLst>
                                          <p:attrName>ppt_y</p:attrName>
                                        </p:attrNameLst>
                                      </p:cBhvr>
                                      <p:tavLst>
                                        <p:tav tm="0">
                                          <p:val>
                                            <p:strVal val="#ppt_y"/>
                                          </p:val>
                                        </p:tav>
                                        <p:tav tm="100000">
                                          <p:val>
                                            <p:strVal val="#ppt_y"/>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5638800" cy="1143000"/>
          </a:xfrm>
        </p:spPr>
        <p:style>
          <a:lnRef idx="2">
            <a:schemeClr val="dk1">
              <a:shade val="50000"/>
            </a:schemeClr>
          </a:lnRef>
          <a:fillRef idx="1">
            <a:schemeClr val="dk1"/>
          </a:fillRef>
          <a:effectRef idx="0">
            <a:schemeClr val="dk1"/>
          </a:effectRef>
          <a:fontRef idx="minor">
            <a:schemeClr val="lt1"/>
          </a:fontRef>
        </p:style>
        <p:txBody>
          <a:bodyPr/>
          <a:lstStyle/>
          <a:p>
            <a:pPr algn="ctr"/>
            <a:r>
              <a:rPr lang="en-US" dirty="0" smtClean="0">
                <a:solidFill>
                  <a:srgbClr val="0070C0"/>
                </a:solidFill>
                <a:latin typeface="Times New Roman" pitchFamily="18" charset="0"/>
                <a:cs typeface="Times New Roman" pitchFamily="18" charset="0"/>
              </a:rPr>
              <a:t>Group works </a:t>
            </a:r>
            <a:endParaRPr lang="en-US" dirty="0">
              <a:solidFill>
                <a:srgbClr val="0070C0"/>
              </a:solidFill>
              <a:latin typeface="Times New Roman" pitchFamily="18" charset="0"/>
              <a:cs typeface="Times New Roman" pitchFamily="18" charset="0"/>
            </a:endParaRPr>
          </a:p>
        </p:txBody>
      </p:sp>
      <p:sp>
        <p:nvSpPr>
          <p:cNvPr id="5" name="TextBox 4"/>
          <p:cNvSpPr txBox="1"/>
          <p:nvPr/>
        </p:nvSpPr>
        <p:spPr>
          <a:xfrm>
            <a:off x="609600" y="2209800"/>
            <a:ext cx="6858000" cy="107721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smtClean="0">
                <a:solidFill>
                  <a:schemeClr val="accent2">
                    <a:lumMod val="50000"/>
                  </a:schemeClr>
                </a:solidFill>
                <a:latin typeface="Times New Roman" pitchFamily="18" charset="0"/>
                <a:cs typeface="Times New Roman" pitchFamily="18" charset="0"/>
              </a:rPr>
              <a:t>Fill in the </a:t>
            </a:r>
            <a:r>
              <a:rPr lang="en-US" sz="3200" smtClean="0">
                <a:solidFill>
                  <a:schemeClr val="accent2">
                    <a:lumMod val="50000"/>
                  </a:schemeClr>
                </a:solidFill>
                <a:latin typeface="Times New Roman" pitchFamily="18" charset="0"/>
                <a:cs typeface="Times New Roman" pitchFamily="18" charset="0"/>
              </a:rPr>
              <a:t>blanks  </a:t>
            </a:r>
            <a:r>
              <a:rPr lang="en-US" sz="3200" dirty="0" smtClean="0">
                <a:solidFill>
                  <a:schemeClr val="accent2">
                    <a:lumMod val="50000"/>
                  </a:schemeClr>
                </a:solidFill>
                <a:latin typeface="Times New Roman" pitchFamily="18" charset="0"/>
                <a:cs typeface="Times New Roman" pitchFamily="18" charset="0"/>
              </a:rPr>
              <a:t>with appropriates articles. </a:t>
            </a:r>
            <a:endParaRPr lang="en-US" sz="3200" dirty="0">
              <a:solidFill>
                <a:schemeClr val="accent2">
                  <a:lumMod val="50000"/>
                </a:schemeClr>
              </a:solidFill>
              <a:latin typeface="Times New Roman" pitchFamily="18" charset="0"/>
              <a:cs typeface="Times New Roman" pitchFamily="18" charset="0"/>
            </a:endParaRPr>
          </a:p>
        </p:txBody>
      </p:sp>
      <p:sp>
        <p:nvSpPr>
          <p:cNvPr id="6" name="TextBox 5"/>
          <p:cNvSpPr txBox="1"/>
          <p:nvPr/>
        </p:nvSpPr>
        <p:spPr>
          <a:xfrm>
            <a:off x="500034" y="3429000"/>
            <a:ext cx="7358114"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3200" dirty="0" smtClean="0">
                <a:solidFill>
                  <a:srgbClr val="FF0000"/>
                </a:solidFill>
                <a:latin typeface="Times New Roman" pitchFamily="18" charset="0"/>
                <a:cs typeface="Times New Roman" pitchFamily="18" charset="0"/>
              </a:rPr>
              <a:t> </a:t>
            </a:r>
            <a:r>
              <a:rPr lang="en-US" sz="4000" dirty="0" smtClean="0">
                <a:solidFill>
                  <a:srgbClr val="FF0000"/>
                </a:solidFill>
                <a:latin typeface="Times New Roman" pitchFamily="18" charset="0"/>
                <a:cs typeface="Times New Roman" pitchFamily="18" charset="0"/>
              </a:rPr>
              <a:t>The Quran is (a)…..holy book. It is (b)…..guide book for (c) ….Muslims. It is (d)….complete code of life for all. (e) …. Impure man can’t touch it.   </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72854741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es.jpg"/>
          <p:cNvPicPr>
            <a:picLocks noChangeAspect="1"/>
          </p:cNvPicPr>
          <p:nvPr/>
        </p:nvPicPr>
        <p:blipFill>
          <a:blip r:embed="rId2"/>
          <a:stretch>
            <a:fillRect/>
          </a:stretch>
        </p:blipFill>
        <p:spPr>
          <a:xfrm flipH="1">
            <a:off x="285716" y="1000108"/>
            <a:ext cx="3929093" cy="3500462"/>
          </a:xfrm>
          <a:prstGeom prst="rect">
            <a:avLst/>
          </a:prstGeom>
        </p:spPr>
      </p:pic>
      <p:pic>
        <p:nvPicPr>
          <p:cNvPr id="6" name="Picture 5" descr="iages.jpg"/>
          <p:cNvPicPr>
            <a:picLocks noChangeAspect="1"/>
          </p:cNvPicPr>
          <p:nvPr/>
        </p:nvPicPr>
        <p:blipFill>
          <a:blip r:embed="rId3"/>
          <a:stretch>
            <a:fillRect/>
          </a:stretch>
        </p:blipFill>
        <p:spPr>
          <a:xfrm>
            <a:off x="5000628" y="928670"/>
            <a:ext cx="3571900" cy="3429024"/>
          </a:xfrm>
          <a:prstGeom prst="rect">
            <a:avLst/>
          </a:prstGeom>
        </p:spPr>
      </p:pic>
      <p:pic>
        <p:nvPicPr>
          <p:cNvPr id="7" name="Picture 6" descr="images.jpg"/>
          <p:cNvPicPr>
            <a:picLocks noChangeAspect="1"/>
          </p:cNvPicPr>
          <p:nvPr/>
        </p:nvPicPr>
        <p:blipFill>
          <a:blip r:embed="rId4"/>
          <a:stretch>
            <a:fillRect/>
          </a:stretch>
        </p:blipFill>
        <p:spPr>
          <a:xfrm>
            <a:off x="3143240" y="4500570"/>
            <a:ext cx="2714644" cy="2171700"/>
          </a:xfrm>
          <a:prstGeom prst="rect">
            <a:avLst/>
          </a:prstGeom>
        </p:spPr>
      </p:pic>
      <p:sp>
        <p:nvSpPr>
          <p:cNvPr id="9" name="Up Arrow Callout 8"/>
          <p:cNvSpPr/>
          <p:nvPr/>
        </p:nvSpPr>
        <p:spPr>
          <a:xfrm>
            <a:off x="214282" y="4857760"/>
            <a:ext cx="2928958" cy="114300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3"/>
                </a:solidFill>
                <a:latin typeface="Times New Roman" pitchFamily="18" charset="0"/>
                <a:cs typeface="Times New Roman" pitchFamily="18" charset="0"/>
              </a:rPr>
              <a:t>Football match</a:t>
            </a:r>
            <a:endParaRPr lang="en-US" sz="2800" dirty="0">
              <a:solidFill>
                <a:schemeClr val="accent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edge">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p:cNvSpPr txBox="1">
            <a:spLocks noChangeArrowheads="1"/>
          </p:cNvSpPr>
          <p:nvPr/>
        </p:nvSpPr>
        <p:spPr>
          <a:xfrm>
            <a:off x="685800" y="609600"/>
            <a:ext cx="7772400" cy="1143000"/>
          </a:xfrm>
          <a:prstGeom prst="ribbon">
            <a:avLst>
              <a:gd name="adj1" fmla="val 12500"/>
              <a:gd name="adj2" fmla="val 50000"/>
            </a:avLst>
          </a:prstGeom>
          <a:solidFill>
            <a:schemeClr val="accent1"/>
          </a:solidFill>
          <a:ln>
            <a:solidFill>
              <a:schemeClr val="tx1"/>
            </a:solidFill>
            <a:round/>
          </a:ln>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Evaluation</a:t>
            </a:r>
          </a:p>
        </p:txBody>
      </p:sp>
      <p:sp>
        <p:nvSpPr>
          <p:cNvPr id="3" name="Rectangle 2"/>
          <p:cNvSpPr/>
          <p:nvPr/>
        </p:nvSpPr>
        <p:spPr>
          <a:xfrm>
            <a:off x="285720" y="2357430"/>
            <a:ext cx="7897824" cy="3970318"/>
          </a:xfrm>
          <a:prstGeom prst="rect">
            <a:avLst/>
          </a:prstGeom>
        </p:spPr>
        <p:txBody>
          <a:bodyPr wrap="square">
            <a:spAutoFit/>
          </a:bodyPr>
          <a:lstStyle/>
          <a:p>
            <a:pPr algn="ctr"/>
            <a:r>
              <a:rPr lang="en-US" sz="3600" dirty="0" smtClean="0">
                <a:solidFill>
                  <a:srgbClr val="00B0F0"/>
                </a:solidFill>
                <a:latin typeface="Times New Roman" pitchFamily="18" charset="0"/>
                <a:cs typeface="Times New Roman" pitchFamily="18" charset="0"/>
              </a:rPr>
              <a:t>Fill in the gaps with appropriates articles.</a:t>
            </a:r>
          </a:p>
          <a:p>
            <a:endParaRPr lang="en-US"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Football is (a)…..popular game in our country. It thrills not only (b) …..players but also the spectators. It is (c)…..foreign game. It is popular all over(d)…… world. It is played in (e)…..open field.    </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714380"/>
          </a:xfrm>
          <a:solidFill>
            <a:srgbClr val="0070C0"/>
          </a:solidFill>
          <a:ln>
            <a:solidFill>
              <a:schemeClr val="accent5">
                <a:lumMod val="60000"/>
                <a:lumOff val="40000"/>
              </a:schemeClr>
            </a:solidFill>
          </a:ln>
        </p:spPr>
        <p:txBody>
          <a:bodyPr>
            <a:normAutofit fontScale="90000"/>
          </a:bodyPr>
          <a:lstStyle/>
          <a:p>
            <a:r>
              <a:rPr lang="en-US" dirty="0" smtClean="0"/>
              <a:t>               </a:t>
            </a:r>
            <a:r>
              <a:rPr lang="en-US" sz="4400" dirty="0" smtClean="0"/>
              <a:t>Home work</a:t>
            </a:r>
            <a:endParaRPr lang="en-US" sz="4400" dirty="0"/>
          </a:p>
        </p:txBody>
      </p:sp>
      <p:sp>
        <p:nvSpPr>
          <p:cNvPr id="5" name="TextBox 4"/>
          <p:cNvSpPr txBox="1"/>
          <p:nvPr/>
        </p:nvSpPr>
        <p:spPr>
          <a:xfrm>
            <a:off x="571472" y="1142984"/>
            <a:ext cx="8229600" cy="3416320"/>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Fill in the gaps with appropriates articles.</a:t>
            </a:r>
            <a:endParaRPr lang="en-US" sz="3600" dirty="0" smtClean="0">
              <a:latin typeface="Times New Roman" pitchFamily="18" charset="0"/>
              <a:cs typeface="Times New Roman" pitchFamily="18" charset="0"/>
            </a:endParaRPr>
          </a:p>
          <a:p>
            <a:r>
              <a:rPr lang="en-US" sz="3600" dirty="0" smtClean="0"/>
              <a:t>A computer is (</a:t>
            </a:r>
            <a:r>
              <a:rPr lang="en-US" sz="3600" dirty="0" smtClean="0">
                <a:latin typeface="Times New Roman" pitchFamily="18" charset="0"/>
                <a:cs typeface="Times New Roman" pitchFamily="18" charset="0"/>
              </a:rPr>
              <a:t>a)…….ultra modern invention. It is (b)…….electronic device for storing and </a:t>
            </a:r>
            <a:r>
              <a:rPr lang="en-US" sz="3600" dirty="0" err="1" smtClean="0">
                <a:latin typeface="Times New Roman" pitchFamily="18" charset="0"/>
                <a:cs typeface="Times New Roman" pitchFamily="18" charset="0"/>
              </a:rPr>
              <a:t>analysing</a:t>
            </a:r>
            <a:r>
              <a:rPr lang="en-US" sz="3600" dirty="0" smtClean="0">
                <a:latin typeface="Times New Roman" pitchFamily="18" charset="0"/>
                <a:cs typeface="Times New Roman" pitchFamily="18" charset="0"/>
              </a:rPr>
              <a:t> (c)… information. It works on (d)……basis of commands by (e)……..operator.</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5713965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2844" y="714356"/>
            <a:ext cx="9001156" cy="5810256"/>
            <a:chOff x="142844" y="714356"/>
            <a:chExt cx="9001156" cy="5810256"/>
          </a:xfrm>
        </p:grpSpPr>
        <p:sp>
          <p:nvSpPr>
            <p:cNvPr id="6" name="TextBox 5"/>
            <p:cNvSpPr txBox="1"/>
            <p:nvPr/>
          </p:nvSpPr>
          <p:spPr>
            <a:xfrm>
              <a:off x="142844" y="714356"/>
              <a:ext cx="9001156" cy="923330"/>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5400" dirty="0" smtClean="0">
                  <a:solidFill>
                    <a:srgbClr val="C00000"/>
                  </a:solidFill>
                </a:rPr>
                <a:t>Thank You, every body.</a:t>
              </a:r>
              <a:endParaRPr lang="en-US" sz="5400" dirty="0">
                <a:solidFill>
                  <a:srgbClr val="C00000"/>
                </a:solidFill>
              </a:endParaRPr>
            </a:p>
          </p:txBody>
        </p:sp>
        <p:pic>
          <p:nvPicPr>
            <p:cNvPr id="7" name="Picture 7" descr="china"/>
            <p:cNvPicPr>
              <a:picLocks noChangeAspect="1" noChangeArrowheads="1"/>
            </p:cNvPicPr>
            <p:nvPr/>
          </p:nvPicPr>
          <p:blipFill>
            <a:blip r:embed="rId2"/>
            <a:srcRect/>
            <a:stretch>
              <a:fillRect/>
            </a:stretch>
          </p:blipFill>
          <p:spPr bwMode="auto">
            <a:xfrm>
              <a:off x="152400" y="1571612"/>
              <a:ext cx="8991600" cy="4953000"/>
            </a:xfrm>
            <a:prstGeom prst="rect">
              <a:avLst/>
            </a:prstGeom>
            <a:noFill/>
            <a:ln/>
            <a:effectLst/>
          </p:spPr>
        </p:pic>
      </p:grpSp>
    </p:spTree>
    <p:extLst>
      <p:ext uri="{BB962C8B-B14F-4D97-AF65-F5344CB8AC3E}">
        <p14:creationId xmlns:p14="http://schemas.microsoft.com/office/powerpoint/2010/main" xmlns="" val="267551325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nodeType="clickEffect">
                                  <p:stCondLst>
                                    <p:cond delay="0"/>
                                  </p:stCondLst>
                                  <p:childTnLst>
                                    <p:animEffect transition="out" filter="wedg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685800" y="609600"/>
            <a:ext cx="77724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r>
              <a:rPr kumimoji="0" lang="en-US" sz="1800" b="0" i="0" u="none" strike="noStrike" kern="1200" cap="none" spc="0" normalizeH="0" baseline="0" noProof="0" dirty="0" smtClean="0">
                <a:ln>
                  <a:noFill/>
                </a:ln>
                <a:solidFill>
                  <a:schemeClr val="tx2"/>
                </a:solidFill>
                <a:effectLst/>
                <a:uLnTx/>
                <a:uFillTx/>
                <a:latin typeface="+mj-lt"/>
                <a:ea typeface="+mj-ea"/>
                <a:cs typeface="+mj-cs"/>
              </a:rPr>
              <a:t/>
            </a:r>
            <a:br>
              <a:rPr kumimoji="0" lang="en-US" sz="1800" b="0" i="0" u="none" strike="noStrike" kern="1200" cap="none" spc="0" normalizeH="0" baseline="0" noProof="0" dirty="0" smtClean="0">
                <a:ln>
                  <a:noFill/>
                </a:ln>
                <a:solidFill>
                  <a:schemeClr val="tx2"/>
                </a:solidFill>
                <a:effectLst/>
                <a:uLnTx/>
                <a:uFillTx/>
                <a:latin typeface="+mj-lt"/>
                <a:ea typeface="+mj-ea"/>
                <a:cs typeface="+mj-cs"/>
              </a:rPr>
            </a:br>
            <a:endParaRPr kumimoji="0" lang="en-US" sz="18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AutoShape 4"/>
          <p:cNvSpPr>
            <a:spLocks noChangeArrowheads="1"/>
          </p:cNvSpPr>
          <p:nvPr/>
        </p:nvSpPr>
        <p:spPr bwMode="auto">
          <a:xfrm>
            <a:off x="857224" y="714356"/>
            <a:ext cx="6324600" cy="2057400"/>
          </a:xfrm>
          <a:prstGeom prst="horizontalScroll">
            <a:avLst>
              <a:gd name="adj" fmla="val 12500"/>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a:r>
              <a:rPr lang="en-US" sz="4400" b="1" i="1" dirty="0">
                <a:solidFill>
                  <a:srgbClr val="0000FF"/>
                </a:solidFill>
                <a:latin typeface="Times New Roman" pitchFamily="18" charset="0"/>
                <a:cs typeface="Times New Roman" pitchFamily="18" charset="0"/>
              </a:rPr>
              <a:t>Teacher’s Identity</a:t>
            </a:r>
            <a:r>
              <a:rPr lang="en-US" dirty="0">
                <a:solidFill>
                  <a:schemeClr val="tx2"/>
                </a:solidFill>
                <a:latin typeface="Times New Roman" pitchFamily="18" charset="0"/>
                <a:cs typeface="Times New Roman" pitchFamily="18" charset="0"/>
              </a:rPr>
              <a:t/>
            </a:r>
            <a:br>
              <a:rPr lang="en-US" dirty="0">
                <a:solidFill>
                  <a:schemeClr val="tx2"/>
                </a:solidFill>
                <a:latin typeface="Times New Roman" pitchFamily="18" charset="0"/>
                <a:cs typeface="Times New Roman" pitchFamily="18" charset="0"/>
              </a:rPr>
            </a:br>
            <a:endParaRPr lang="en-US" dirty="0">
              <a:solidFill>
                <a:schemeClr val="tx2"/>
              </a:solidFill>
              <a:latin typeface="Times New Roman" pitchFamily="18" charset="0"/>
              <a:cs typeface="Times New Roman" pitchFamily="18" charset="0"/>
            </a:endParaRPr>
          </a:p>
        </p:txBody>
      </p:sp>
      <p:sp>
        <p:nvSpPr>
          <p:cNvPr id="7" name="Rectangle 6"/>
          <p:cNvSpPr/>
          <p:nvPr/>
        </p:nvSpPr>
        <p:spPr>
          <a:xfrm>
            <a:off x="571472" y="2786058"/>
            <a:ext cx="7000924" cy="3471720"/>
          </a:xfrm>
          <a:prstGeom prst="rect">
            <a:avLst/>
          </a:prstGeom>
        </p:spPr>
        <p:txBody>
          <a:bodyPr wrap="square">
            <a:spAutoFit/>
          </a:bodyPr>
          <a:lstStyle/>
          <a:p>
            <a:pPr>
              <a:lnSpc>
                <a:spcPct val="90000"/>
              </a:lnSpc>
              <a:buFontTx/>
              <a:buNone/>
            </a:pPr>
            <a:endParaRPr lang="en-US" sz="2800" dirty="0" smtClean="0"/>
          </a:p>
          <a:p>
            <a:pPr>
              <a:lnSpc>
                <a:spcPct val="90000"/>
              </a:lnSpc>
              <a:buFontTx/>
              <a:buNone/>
            </a:pPr>
            <a:r>
              <a:rPr lang="en-US" sz="2800" dirty="0" smtClean="0"/>
              <a:t> </a:t>
            </a:r>
            <a:r>
              <a:rPr lang="en-US" sz="3600" dirty="0" smtClean="0">
                <a:latin typeface="Times New Roman" pitchFamily="18" charset="0"/>
                <a:cs typeface="Times New Roman" pitchFamily="18" charset="0"/>
              </a:rPr>
              <a:t>Name: </a:t>
            </a:r>
            <a:r>
              <a:rPr lang="en-US" sz="3600" b="1" dirty="0" err="1" smtClean="0">
                <a:solidFill>
                  <a:srgbClr val="FF66FF"/>
                </a:solidFill>
                <a:latin typeface="Times New Roman" pitchFamily="18" charset="0"/>
                <a:cs typeface="Times New Roman" pitchFamily="18" charset="0"/>
              </a:rPr>
              <a:t>Md.Bul</a:t>
            </a:r>
            <a:r>
              <a:rPr lang="en-US" sz="3600" b="1" dirty="0" smtClean="0">
                <a:solidFill>
                  <a:srgbClr val="FF66FF"/>
                </a:solidFill>
                <a:latin typeface="Times New Roman" pitchFamily="18" charset="0"/>
                <a:cs typeface="Times New Roman" pitchFamily="18" charset="0"/>
              </a:rPr>
              <a:t> </a:t>
            </a:r>
            <a:r>
              <a:rPr lang="en-US" sz="3600" b="1" dirty="0" err="1" smtClean="0">
                <a:solidFill>
                  <a:srgbClr val="FF66FF"/>
                </a:solidFill>
                <a:latin typeface="Times New Roman" pitchFamily="18" charset="0"/>
                <a:cs typeface="Times New Roman" pitchFamily="18" charset="0"/>
              </a:rPr>
              <a:t>bul</a:t>
            </a:r>
            <a:r>
              <a:rPr lang="en-US" sz="3600" b="1" dirty="0" smtClean="0">
                <a:solidFill>
                  <a:srgbClr val="FF66FF"/>
                </a:solidFill>
                <a:latin typeface="Times New Roman" pitchFamily="18" charset="0"/>
                <a:cs typeface="Times New Roman" pitchFamily="18" charset="0"/>
              </a:rPr>
              <a:t> Husain</a:t>
            </a: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Post: Assistant Teacher (English)</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School’s Name: </a:t>
            </a:r>
            <a:r>
              <a:rPr lang="en-US" sz="3600" dirty="0" err="1" smtClean="0">
                <a:latin typeface="Times New Roman" pitchFamily="18" charset="0"/>
                <a:cs typeface="Times New Roman" pitchFamily="18" charset="0"/>
              </a:rPr>
              <a:t>Chantara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Gano</a:t>
            </a:r>
            <a:r>
              <a:rPr lang="en-US" sz="3600" dirty="0" smtClean="0">
                <a:latin typeface="Times New Roman" pitchFamily="18" charset="0"/>
                <a:cs typeface="Times New Roman" pitchFamily="18" charset="0"/>
              </a:rPr>
              <a:t> High School</a:t>
            </a:r>
            <a:br>
              <a:rPr lang="en-US" sz="3600" dirty="0" smtClean="0">
                <a:latin typeface="Times New Roman" pitchFamily="18" charset="0"/>
                <a:cs typeface="Times New Roman" pitchFamily="18" charset="0"/>
              </a:rPr>
            </a:br>
            <a:r>
              <a:rPr lang="en-US" sz="3600" dirty="0" err="1" smtClean="0">
                <a:latin typeface="Times New Roman" pitchFamily="18" charset="0"/>
                <a:cs typeface="Times New Roman" pitchFamily="18" charset="0"/>
              </a:rPr>
              <a:t>Upazilla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Ghatail</a:t>
            </a:r>
            <a:r>
              <a:rPr lang="en-US" sz="3600" dirty="0" smtClean="0">
                <a:latin typeface="Times New Roman" pitchFamily="18" charset="0"/>
                <a:cs typeface="Times New Roman" pitchFamily="18" charset="0"/>
              </a:rPr>
              <a:t> </a:t>
            </a:r>
          </a:p>
          <a:p>
            <a:pPr>
              <a:lnSpc>
                <a:spcPct val="90000"/>
              </a:lnSpc>
              <a:buFontTx/>
              <a:buNone/>
            </a:pPr>
            <a:r>
              <a:rPr lang="en-US" sz="3600" dirty="0" smtClean="0">
                <a:latin typeface="Times New Roman" pitchFamily="18" charset="0"/>
                <a:cs typeface="Times New Roman" pitchFamily="18" charset="0"/>
              </a:rPr>
              <a:t>Dist.: </a:t>
            </a:r>
            <a:r>
              <a:rPr lang="en-US" sz="3600" dirty="0" err="1" smtClean="0">
                <a:latin typeface="Times New Roman" pitchFamily="18" charset="0"/>
                <a:cs typeface="Times New Roman" pitchFamily="18" charset="0"/>
              </a:rPr>
              <a:t>Tangail</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20799290"/>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1600200" y="457200"/>
            <a:ext cx="5867400" cy="1295400"/>
          </a:xfrm>
          <a:prstGeom prst="ellipse">
            <a:avLst/>
          </a:prstGeom>
          <a:solidFill>
            <a:srgbClr val="00FFFF"/>
          </a:solidFill>
          <a:ln w="9525">
            <a:solidFill>
              <a:schemeClr val="tx1"/>
            </a:solidFill>
            <a:round/>
            <a:headEnd/>
            <a:tailEnd/>
          </a:ln>
          <a:effectLst/>
        </p:spPr>
        <p:txBody>
          <a:bodyPr wrap="none" anchor="ctr"/>
          <a:lstStyle/>
          <a:p>
            <a:pPr algn="ctr"/>
            <a:r>
              <a:rPr lang="en-US" sz="4800" b="1" dirty="0">
                <a:solidFill>
                  <a:srgbClr val="FF99FF"/>
                </a:solidFill>
                <a:latin typeface="Times New Roman" pitchFamily="18" charset="0"/>
                <a:cs typeface="Times New Roman" pitchFamily="18" charset="0"/>
              </a:rPr>
              <a:t>Lesson Information</a:t>
            </a:r>
          </a:p>
        </p:txBody>
      </p:sp>
      <p:sp>
        <p:nvSpPr>
          <p:cNvPr id="3" name="Rectangle 2"/>
          <p:cNvSpPr/>
          <p:nvPr/>
        </p:nvSpPr>
        <p:spPr>
          <a:xfrm>
            <a:off x="857224" y="2000240"/>
            <a:ext cx="6929486" cy="2862322"/>
          </a:xfrm>
          <a:prstGeom prst="rect">
            <a:avLst/>
          </a:prstGeom>
        </p:spPr>
        <p:txBody>
          <a:bodyPr wrap="square">
            <a:spAutoFit/>
          </a:bodyPr>
          <a:lstStyle/>
          <a:p>
            <a:pPr>
              <a:buFontTx/>
              <a:buNone/>
            </a:pPr>
            <a:r>
              <a:rPr lang="en-US" sz="3600" dirty="0" smtClean="0">
                <a:latin typeface="Times New Roman" pitchFamily="18" charset="0"/>
                <a:cs typeface="Times New Roman" pitchFamily="18" charset="0"/>
              </a:rPr>
              <a:t>Class- Eight</a:t>
            </a:r>
          </a:p>
          <a:p>
            <a:pPr>
              <a:buFontTx/>
              <a:buNone/>
            </a:pPr>
            <a:r>
              <a:rPr lang="en-US" sz="3600" dirty="0" smtClean="0">
                <a:latin typeface="Times New Roman" pitchFamily="18" charset="0"/>
                <a:cs typeface="Times New Roman" pitchFamily="18" charset="0"/>
              </a:rPr>
              <a:t>Sub: English second Paper</a:t>
            </a:r>
          </a:p>
          <a:p>
            <a:pPr>
              <a:buFontTx/>
              <a:buNone/>
            </a:pPr>
            <a:r>
              <a:rPr lang="en-US" sz="3600" dirty="0" smtClean="0">
                <a:latin typeface="Times New Roman" pitchFamily="18" charset="0"/>
                <a:cs typeface="Times New Roman" pitchFamily="18" charset="0"/>
              </a:rPr>
              <a:t>Unit- Three, Lesson-one</a:t>
            </a:r>
          </a:p>
          <a:p>
            <a:pPr>
              <a:buFontTx/>
              <a:buNone/>
            </a:pPr>
            <a:r>
              <a:rPr lang="en-US" sz="3600" dirty="0" smtClean="0">
                <a:latin typeface="Times New Roman" pitchFamily="18" charset="0"/>
                <a:cs typeface="Times New Roman" pitchFamily="18" charset="0"/>
              </a:rPr>
              <a:t>Time: 50 </a:t>
            </a:r>
            <a:r>
              <a:rPr lang="en-US" sz="3600" dirty="0" smtClean="0">
                <a:latin typeface="Times New Roman" pitchFamily="18" charset="0"/>
                <a:cs typeface="Times New Roman" pitchFamily="18" charset="0"/>
              </a:rPr>
              <a:t>minutes</a:t>
            </a:r>
            <a:endParaRPr lang="en-US" sz="3600" dirty="0" smtClean="0">
              <a:latin typeface="Times New Roman" pitchFamily="18" charset="0"/>
              <a:cs typeface="Times New Roman" pitchFamily="18" charset="0"/>
            </a:endParaRPr>
          </a:p>
          <a:p>
            <a:pPr>
              <a:buFontTx/>
              <a:buNone/>
            </a:pPr>
            <a:r>
              <a:rPr lang="en-US" sz="3600" dirty="0" smtClean="0">
                <a:latin typeface="Times New Roman" pitchFamily="18" charset="0"/>
                <a:cs typeface="Times New Roman" pitchFamily="18" charset="0"/>
              </a:rPr>
              <a:t>Date:01.07.2013</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tretch>
            <a:fillRect/>
          </a:stretch>
        </p:blipFill>
        <p:spPr bwMode="auto">
          <a:xfrm>
            <a:off x="5429256" y="2357430"/>
            <a:ext cx="3059951" cy="200026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52400" y="1752600"/>
            <a:ext cx="4229100" cy="646331"/>
          </a:xfrm>
          <a:prstGeom prst="rect">
            <a:avLst/>
          </a:prstGeom>
          <a:noFill/>
        </p:spPr>
        <p:txBody>
          <a:bodyPr wrap="square" rtlCol="0">
            <a:spAutoFit/>
          </a:bodyPr>
          <a:lstStyle/>
          <a:p>
            <a:r>
              <a:rPr lang="en-US" sz="3600" dirty="0" smtClean="0">
                <a:solidFill>
                  <a:srgbClr val="FF0000"/>
                </a:solidFill>
              </a:rPr>
              <a:t>……….. diary</a:t>
            </a:r>
            <a:endParaRPr lang="en-US" sz="3600" dirty="0">
              <a:solidFill>
                <a:srgbClr val="FF0000"/>
              </a:solidFill>
            </a:endParaRPr>
          </a:p>
        </p:txBody>
      </p:sp>
      <p:sp>
        <p:nvSpPr>
          <p:cNvPr id="5" name="TextBox 4"/>
          <p:cNvSpPr txBox="1"/>
          <p:nvPr/>
        </p:nvSpPr>
        <p:spPr>
          <a:xfrm>
            <a:off x="4876800" y="1629489"/>
            <a:ext cx="3657600" cy="646331"/>
          </a:xfrm>
          <a:prstGeom prst="rect">
            <a:avLst/>
          </a:prstGeom>
          <a:noFill/>
        </p:spPr>
        <p:txBody>
          <a:bodyPr wrap="square" rtlCol="0">
            <a:spAutoFit/>
          </a:bodyPr>
          <a:lstStyle/>
          <a:p>
            <a:r>
              <a:rPr lang="en-US" sz="3600" dirty="0" smtClean="0">
                <a:solidFill>
                  <a:srgbClr val="FF0000"/>
                </a:solidFill>
              </a:rPr>
              <a:t>………….computer</a:t>
            </a:r>
            <a:endParaRPr lang="en-US" sz="3600" dirty="0">
              <a:solidFill>
                <a:srgbClr val="FF0000"/>
              </a:solidFill>
            </a:endParaRPr>
          </a:p>
        </p:txBody>
      </p:sp>
      <p:sp>
        <p:nvSpPr>
          <p:cNvPr id="6" name="TextBox 5"/>
          <p:cNvSpPr txBox="1"/>
          <p:nvPr/>
        </p:nvSpPr>
        <p:spPr>
          <a:xfrm>
            <a:off x="357158" y="4643446"/>
            <a:ext cx="4114800" cy="646331"/>
          </a:xfrm>
          <a:prstGeom prst="rect">
            <a:avLst/>
          </a:prstGeom>
          <a:noFill/>
        </p:spPr>
        <p:txBody>
          <a:bodyPr wrap="square" rtlCol="0">
            <a:spAutoFit/>
          </a:bodyPr>
          <a:lstStyle/>
          <a:p>
            <a:r>
              <a:rPr lang="en-US" sz="3600" dirty="0" smtClean="0">
                <a:solidFill>
                  <a:srgbClr val="00B0F0"/>
                </a:solidFill>
              </a:rPr>
              <a:t>I need</a:t>
            </a:r>
            <a:r>
              <a:rPr lang="en-US" sz="3600" dirty="0" smtClean="0">
                <a:solidFill>
                  <a:srgbClr val="92D050"/>
                </a:solidFill>
              </a:rPr>
              <a:t> </a:t>
            </a:r>
            <a:r>
              <a:rPr lang="en-US" sz="3600" b="1" u="sng" dirty="0" smtClean="0">
                <a:solidFill>
                  <a:srgbClr val="FF0000"/>
                </a:solidFill>
              </a:rPr>
              <a:t>a</a:t>
            </a:r>
            <a:r>
              <a:rPr lang="en-US" sz="3600" dirty="0" smtClean="0">
                <a:solidFill>
                  <a:srgbClr val="FF0000"/>
                </a:solidFill>
              </a:rPr>
              <a:t> </a:t>
            </a:r>
            <a:r>
              <a:rPr lang="en-US" sz="3600" dirty="0" smtClean="0">
                <a:solidFill>
                  <a:srgbClr val="00B050"/>
                </a:solidFill>
              </a:rPr>
              <a:t>diary.</a:t>
            </a:r>
            <a:endParaRPr lang="en-US" sz="3600" dirty="0">
              <a:solidFill>
                <a:srgbClr val="00B050"/>
              </a:solidFill>
            </a:endParaRPr>
          </a:p>
        </p:txBody>
      </p:sp>
      <p:sp>
        <p:nvSpPr>
          <p:cNvPr id="8" name="TextBox 7"/>
          <p:cNvSpPr txBox="1"/>
          <p:nvPr/>
        </p:nvSpPr>
        <p:spPr>
          <a:xfrm>
            <a:off x="4286248" y="4714884"/>
            <a:ext cx="4572000" cy="646331"/>
          </a:xfrm>
          <a:prstGeom prst="rect">
            <a:avLst/>
          </a:prstGeom>
          <a:noFill/>
        </p:spPr>
        <p:txBody>
          <a:bodyPr wrap="square" rtlCol="0">
            <a:spAutoFit/>
          </a:bodyPr>
          <a:lstStyle/>
          <a:p>
            <a:r>
              <a:rPr lang="en-US" sz="3600" dirty="0" smtClean="0">
                <a:solidFill>
                  <a:srgbClr val="00B050"/>
                </a:solidFill>
              </a:rPr>
              <a:t>You need </a:t>
            </a:r>
            <a:r>
              <a:rPr lang="en-US" sz="3600" b="1" u="sng" dirty="0" smtClean="0">
                <a:solidFill>
                  <a:srgbClr val="FF0000"/>
                </a:solidFill>
              </a:rPr>
              <a:t>a</a:t>
            </a:r>
            <a:r>
              <a:rPr lang="en-US" sz="3600" dirty="0" smtClean="0">
                <a:solidFill>
                  <a:srgbClr val="FF0000"/>
                </a:solidFill>
              </a:rPr>
              <a:t> </a:t>
            </a:r>
            <a:r>
              <a:rPr lang="en-US" sz="3600" dirty="0" smtClean="0">
                <a:solidFill>
                  <a:srgbClr val="00B050"/>
                </a:solidFill>
              </a:rPr>
              <a:t>computer.</a:t>
            </a:r>
            <a:endParaRPr lang="en-US" sz="3600" dirty="0">
              <a:solidFill>
                <a:srgbClr val="00B050"/>
              </a:solidFill>
            </a:endParaRPr>
          </a:p>
        </p:txBody>
      </p:sp>
      <p:pic>
        <p:nvPicPr>
          <p:cNvPr id="7" name="Picture 6" descr="diary.jpg"/>
          <p:cNvPicPr>
            <a:picLocks noChangeAspect="1"/>
          </p:cNvPicPr>
          <p:nvPr/>
        </p:nvPicPr>
        <p:blipFill>
          <a:blip r:embed="rId3"/>
          <a:stretch>
            <a:fillRect/>
          </a:stretch>
        </p:blipFill>
        <p:spPr>
          <a:xfrm>
            <a:off x="357158" y="2428868"/>
            <a:ext cx="2857520"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522934988"/>
      </p:ext>
    </p:extLst>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wheel(4)">
                                      <p:cBhvr>
                                        <p:cTn id="22" dur="2000"/>
                                        <p:tgtEl>
                                          <p:spTgt spid="7170"/>
                                        </p:tgtEl>
                                      </p:cBhvr>
                                    </p:animEffec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strVal val="#ppt_w*0.05"/>
                                          </p:val>
                                        </p:tav>
                                        <p:tav tm="100000">
                                          <p:val>
                                            <p:strVal val="#ppt_w"/>
                                          </p:val>
                                        </p:tav>
                                      </p:tavLst>
                                    </p:anim>
                                    <p:anim calcmode="lin" valueType="num">
                                      <p:cBhvr>
                                        <p:cTn id="28" dur="500" fill="hold"/>
                                        <p:tgtEl>
                                          <p:spTgt spid="5"/>
                                        </p:tgtEl>
                                        <p:attrNameLst>
                                          <p:attrName>ppt_h</p:attrName>
                                        </p:attrNameLst>
                                      </p:cBhvr>
                                      <p:tavLst>
                                        <p:tav tm="0">
                                          <p:val>
                                            <p:strVal val="#ppt_h"/>
                                          </p:val>
                                        </p:tav>
                                        <p:tav tm="100000">
                                          <p:val>
                                            <p:strVal val="#ppt_h"/>
                                          </p:val>
                                        </p:tav>
                                      </p:tavLst>
                                    </p:anim>
                                    <p:anim calcmode="lin" valueType="num">
                                      <p:cBhvr>
                                        <p:cTn id="29" dur="500" fill="hold"/>
                                        <p:tgtEl>
                                          <p:spTgt spid="5"/>
                                        </p:tgtEl>
                                        <p:attrNameLst>
                                          <p:attrName>ppt_x</p:attrName>
                                        </p:attrNameLst>
                                      </p:cBhvr>
                                      <p:tavLst>
                                        <p:tav tm="0">
                                          <p:val>
                                            <p:strVal val="#ppt_x-.2"/>
                                          </p:val>
                                        </p:tav>
                                        <p:tav tm="100000">
                                          <p:val>
                                            <p:strVal val="#ppt_x"/>
                                          </p:val>
                                        </p:tav>
                                      </p:tavLst>
                                    </p:anim>
                                    <p:anim calcmode="lin" valueType="num">
                                      <p:cBhvr>
                                        <p:cTn id="30" dur="500" fill="hold"/>
                                        <p:tgtEl>
                                          <p:spTgt spid="5"/>
                                        </p:tgtEl>
                                        <p:attrNameLst>
                                          <p:attrName>ppt_y</p:attrName>
                                        </p:attrNameLst>
                                      </p:cBhvr>
                                      <p:tavLst>
                                        <p:tav tm="0">
                                          <p:val>
                                            <p:strVal val="#ppt_y"/>
                                          </p:val>
                                        </p:tav>
                                        <p:tav tm="100000">
                                          <p:val>
                                            <p:strVal val="#ppt_y"/>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4" presetClass="entr" presetSubtype="0" accel="10000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strVal val="#ppt_w*0.05"/>
                                          </p:val>
                                        </p:tav>
                                        <p:tav tm="100000">
                                          <p:val>
                                            <p:strVal val="#ppt_w"/>
                                          </p:val>
                                        </p:tav>
                                      </p:tavLst>
                                    </p:anim>
                                    <p:anim calcmode="lin" valueType="num">
                                      <p:cBhvr>
                                        <p:cTn id="37" dur="500" fill="hold"/>
                                        <p:tgtEl>
                                          <p:spTgt spid="8"/>
                                        </p:tgtEl>
                                        <p:attrNameLst>
                                          <p:attrName>ppt_h</p:attrName>
                                        </p:attrNameLst>
                                      </p:cBhvr>
                                      <p:tavLst>
                                        <p:tav tm="0">
                                          <p:val>
                                            <p:strVal val="#ppt_h"/>
                                          </p:val>
                                        </p:tav>
                                        <p:tav tm="100000">
                                          <p:val>
                                            <p:strVal val="#ppt_h"/>
                                          </p:val>
                                        </p:tav>
                                      </p:tavLst>
                                    </p:anim>
                                    <p:anim calcmode="lin" valueType="num">
                                      <p:cBhvr>
                                        <p:cTn id="38" dur="500" fill="hold"/>
                                        <p:tgtEl>
                                          <p:spTgt spid="8"/>
                                        </p:tgtEl>
                                        <p:attrNameLst>
                                          <p:attrName>ppt_x</p:attrName>
                                        </p:attrNameLst>
                                      </p:cBhvr>
                                      <p:tavLst>
                                        <p:tav tm="0">
                                          <p:val>
                                            <p:strVal val="#ppt_x-.2"/>
                                          </p:val>
                                        </p:tav>
                                        <p:tav tm="100000">
                                          <p:val>
                                            <p:strVal val="#ppt_x"/>
                                          </p:val>
                                        </p:tav>
                                      </p:tavLst>
                                    </p:anim>
                                    <p:anim calcmode="lin" valueType="num">
                                      <p:cBhvr>
                                        <p:cTn id="39" dur="500" fill="hold"/>
                                        <p:tgtEl>
                                          <p:spTgt spid="8"/>
                                        </p:tgtEl>
                                        <p:attrNameLst>
                                          <p:attrName>ppt_y</p:attrName>
                                        </p:attrNameLst>
                                      </p:cBhvr>
                                      <p:tavLst>
                                        <p:tav tm="0">
                                          <p:val>
                                            <p:strVal val="#ppt_y"/>
                                          </p:val>
                                        </p:tav>
                                        <p:tav tm="100000">
                                          <p:val>
                                            <p:strVal val="#ppt_y"/>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786314" y="4000504"/>
            <a:ext cx="4071966" cy="646331"/>
          </a:xfrm>
          <a:prstGeom prst="rect">
            <a:avLst/>
          </a:prstGeom>
          <a:noFill/>
        </p:spPr>
        <p:txBody>
          <a:bodyPr wrap="square" rtlCol="0">
            <a:spAutoFit/>
          </a:bodyPr>
          <a:lstStyle/>
          <a:p>
            <a:r>
              <a:rPr lang="en-US" sz="3600" dirty="0" smtClean="0">
                <a:solidFill>
                  <a:schemeClr val="accent3"/>
                </a:solidFill>
              </a:rPr>
              <a:t>………………..Roses</a:t>
            </a:r>
            <a:endParaRPr lang="en-US" sz="3600" dirty="0">
              <a:solidFill>
                <a:schemeClr val="accent3"/>
              </a:solidFill>
            </a:endParaRPr>
          </a:p>
        </p:txBody>
      </p:sp>
      <p:sp>
        <p:nvSpPr>
          <p:cNvPr id="11" name="TextBox 10"/>
          <p:cNvSpPr txBox="1"/>
          <p:nvPr/>
        </p:nvSpPr>
        <p:spPr>
          <a:xfrm>
            <a:off x="785786" y="4000504"/>
            <a:ext cx="3733800" cy="646331"/>
          </a:xfrm>
          <a:prstGeom prst="rect">
            <a:avLst/>
          </a:prstGeom>
          <a:noFill/>
        </p:spPr>
        <p:txBody>
          <a:bodyPr wrap="square" rtlCol="0">
            <a:spAutoFit/>
          </a:bodyPr>
          <a:lstStyle/>
          <a:p>
            <a:r>
              <a:rPr lang="en-US" sz="3600" dirty="0" smtClean="0">
                <a:solidFill>
                  <a:schemeClr val="accent3"/>
                </a:solidFill>
                <a:latin typeface="+mj-lt"/>
                <a:cs typeface="Times New Roman" pitchFamily="18" charset="0"/>
              </a:rPr>
              <a:t>………………Elephant</a:t>
            </a:r>
            <a:endParaRPr lang="en-US" sz="3600" dirty="0">
              <a:solidFill>
                <a:schemeClr val="accent3"/>
              </a:solidFill>
              <a:latin typeface="+mj-lt"/>
              <a:cs typeface="Times New Roman" pitchFamily="18" charset="0"/>
            </a:endParaRPr>
          </a:p>
        </p:txBody>
      </p:sp>
      <p:sp>
        <p:nvSpPr>
          <p:cNvPr id="4" name="TextBox 3"/>
          <p:cNvSpPr txBox="1"/>
          <p:nvPr/>
        </p:nvSpPr>
        <p:spPr>
          <a:xfrm>
            <a:off x="0" y="4857760"/>
            <a:ext cx="3929034" cy="646331"/>
          </a:xfrm>
          <a:prstGeom prst="rect">
            <a:avLst/>
          </a:prstGeom>
          <a:noFill/>
        </p:spPr>
        <p:txBody>
          <a:bodyPr wrap="square" rtlCol="0">
            <a:spAutoFit/>
          </a:bodyPr>
          <a:lstStyle/>
          <a:p>
            <a:r>
              <a:rPr lang="en-US" sz="3600" dirty="0" smtClean="0">
                <a:solidFill>
                  <a:srgbClr val="00B0F0"/>
                </a:solidFill>
                <a:latin typeface="Times New Roman" pitchFamily="18" charset="0"/>
                <a:cs typeface="Times New Roman" pitchFamily="18" charset="0"/>
              </a:rPr>
              <a:t>This is </a:t>
            </a:r>
            <a:r>
              <a:rPr lang="en-US" sz="3600" b="1" u="sng" dirty="0" smtClean="0">
                <a:solidFill>
                  <a:schemeClr val="tx2"/>
                </a:solidFill>
                <a:latin typeface="Times New Roman" pitchFamily="18" charset="0"/>
                <a:cs typeface="Times New Roman" pitchFamily="18" charset="0"/>
              </a:rPr>
              <a:t>an</a:t>
            </a:r>
            <a:r>
              <a:rPr lang="en-US" sz="3600" dirty="0" smtClean="0">
                <a:solidFill>
                  <a:srgbClr val="00B0F0"/>
                </a:solidFill>
                <a:latin typeface="Times New Roman" pitchFamily="18" charset="0"/>
                <a:cs typeface="Times New Roman" pitchFamily="18" charset="0"/>
              </a:rPr>
              <a:t> elephant. </a:t>
            </a:r>
            <a:endParaRPr lang="en-US" sz="3600" dirty="0">
              <a:solidFill>
                <a:srgbClr val="00B0F0"/>
              </a:solidFill>
              <a:latin typeface="Times New Roman" pitchFamily="18" charset="0"/>
              <a:cs typeface="Times New Roman" pitchFamily="18" charset="0"/>
            </a:endParaRPr>
          </a:p>
        </p:txBody>
      </p:sp>
      <p:sp>
        <p:nvSpPr>
          <p:cNvPr id="5" name="TextBox 4"/>
          <p:cNvSpPr txBox="1"/>
          <p:nvPr/>
        </p:nvSpPr>
        <p:spPr>
          <a:xfrm>
            <a:off x="3714712" y="4786322"/>
            <a:ext cx="6643766" cy="646331"/>
          </a:xfrm>
          <a:prstGeom prst="rect">
            <a:avLst/>
          </a:prstGeom>
          <a:noFill/>
        </p:spPr>
        <p:txBody>
          <a:bodyPr wrap="square" rtlCol="0">
            <a:spAutoFit/>
          </a:bodyPr>
          <a:lstStyle/>
          <a:p>
            <a:r>
              <a:rPr lang="en-US" sz="3600" b="1" u="sng" dirty="0" smtClean="0">
                <a:solidFill>
                  <a:schemeClr val="tx2"/>
                </a:solidFill>
                <a:latin typeface="Times New Roman" pitchFamily="18" charset="0"/>
                <a:cs typeface="Times New Roman" pitchFamily="18" charset="0"/>
              </a:rPr>
              <a:t>The</a:t>
            </a:r>
            <a:r>
              <a:rPr lang="en-US" sz="3600" dirty="0" smtClean="0">
                <a:latin typeface="Times New Roman" pitchFamily="18" charset="0"/>
                <a:cs typeface="Times New Roman" pitchFamily="18" charset="0"/>
              </a:rPr>
              <a:t> </a:t>
            </a:r>
            <a:r>
              <a:rPr lang="en-US" sz="3600" dirty="0" smtClean="0">
                <a:solidFill>
                  <a:srgbClr val="00B0F0"/>
                </a:solidFill>
                <a:latin typeface="Times New Roman" pitchFamily="18" charset="0"/>
                <a:cs typeface="Times New Roman" pitchFamily="18" charset="0"/>
              </a:rPr>
              <a:t>roses are very beautiful.</a:t>
            </a:r>
            <a:endParaRPr lang="en-US" sz="3600" dirty="0">
              <a:solidFill>
                <a:srgbClr val="00B0F0"/>
              </a:solidFill>
              <a:latin typeface="Times New Roman" pitchFamily="18" charset="0"/>
              <a:cs typeface="Times New Roman" pitchFamily="18" charset="0"/>
            </a:endParaRPr>
          </a:p>
        </p:txBody>
      </p:sp>
      <p:pic>
        <p:nvPicPr>
          <p:cNvPr id="8" name="Picture 7" descr="0501561448.jpg"/>
          <p:cNvPicPr>
            <a:picLocks noChangeAspect="1"/>
          </p:cNvPicPr>
          <p:nvPr/>
        </p:nvPicPr>
        <p:blipFill>
          <a:blip r:embed="rId2"/>
          <a:stretch>
            <a:fillRect/>
          </a:stretch>
        </p:blipFill>
        <p:spPr>
          <a:xfrm>
            <a:off x="4643438" y="785794"/>
            <a:ext cx="3649108" cy="3143272"/>
          </a:xfrm>
          <a:prstGeom prst="rect">
            <a:avLst/>
          </a:prstGeom>
        </p:spPr>
      </p:pic>
      <p:pic>
        <p:nvPicPr>
          <p:cNvPr id="7" name="Picture 6" descr="c.jpg"/>
          <p:cNvPicPr>
            <a:picLocks noChangeAspect="1"/>
          </p:cNvPicPr>
          <p:nvPr/>
        </p:nvPicPr>
        <p:blipFill>
          <a:blip r:embed="rId3"/>
          <a:stretch>
            <a:fillRect/>
          </a:stretch>
        </p:blipFill>
        <p:spPr>
          <a:xfrm>
            <a:off x="500034" y="928670"/>
            <a:ext cx="3643338" cy="3000396"/>
          </a:xfrm>
          <a:prstGeom prst="rect">
            <a:avLst/>
          </a:prstGeom>
        </p:spPr>
      </p:pic>
    </p:spTree>
    <p:extLst>
      <p:ext uri="{BB962C8B-B14F-4D97-AF65-F5344CB8AC3E}">
        <p14:creationId xmlns:p14="http://schemas.microsoft.com/office/powerpoint/2010/main" xmlns="" val="1664586477"/>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2.5"/>
                                          </p:val>
                                        </p:tav>
                                        <p:tav tm="100000">
                                          <p:val>
                                            <p:strVal val="#ppt_w"/>
                                          </p:val>
                                        </p:tav>
                                      </p:tavLst>
                                    </p:anim>
                                    <p:anim calcmode="lin" valueType="num">
                                      <p:cBhvr>
                                        <p:cTn id="26" dur="500" fill="hold"/>
                                        <p:tgtEl>
                                          <p:spTgt spid="4"/>
                                        </p:tgtEl>
                                        <p:attrNameLst>
                                          <p:attrName>ppt_h</p:attrName>
                                        </p:attrNameLst>
                                      </p:cBhvr>
                                      <p:tavLst>
                                        <p:tav tm="0">
                                          <p:val>
                                            <p:strVal val="#ppt_h*0.01"/>
                                          </p:val>
                                        </p:tav>
                                        <p:tav tm="100000">
                                          <p:val>
                                            <p:strVal val="#ppt_h"/>
                                          </p:val>
                                        </p:tav>
                                      </p:tavLst>
                                    </p:anim>
                                    <p:anim calcmode="lin" valueType="num">
                                      <p:cBhvr>
                                        <p:cTn id="27" dur="500" fill="hold"/>
                                        <p:tgtEl>
                                          <p:spTgt spid="4"/>
                                        </p:tgtEl>
                                        <p:attrNameLst>
                                          <p:attrName>ppt_x</p:attrName>
                                        </p:attrNameLst>
                                      </p:cBhvr>
                                      <p:tavLst>
                                        <p:tav tm="0">
                                          <p:val>
                                            <p:strVal val="#ppt_x"/>
                                          </p:val>
                                        </p:tav>
                                        <p:tav tm="100000">
                                          <p:val>
                                            <p:strVal val="#ppt_x"/>
                                          </p:val>
                                        </p:tav>
                                      </p:tavLst>
                                    </p:anim>
                                    <p:anim calcmode="lin" valueType="num">
                                      <p:cBhvr>
                                        <p:cTn id="28" dur="500" fill="hold"/>
                                        <p:tgtEl>
                                          <p:spTgt spid="4"/>
                                        </p:tgtEl>
                                        <p:attrNameLst>
                                          <p:attrName>ppt_y</p:attrName>
                                        </p:attrNameLst>
                                      </p:cBhvr>
                                      <p:tavLst>
                                        <p:tav tm="0">
                                          <p:val>
                                            <p:strVal val="#ppt_h+1"/>
                                          </p:val>
                                        </p:tav>
                                        <p:tav tm="100000">
                                          <p:val>
                                            <p:strVal val="#ppt_y"/>
                                          </p:val>
                                        </p:tav>
                                      </p:tavLst>
                                    </p:anim>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ppt_x</p:attrName>
                                        </p:attrNameLst>
                                      </p:cBhvr>
                                      <p:tavLst>
                                        <p:tav tm="0">
                                          <p:val>
                                            <p:strVal val="#ppt_x-.2"/>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30" presetClass="entr" presetSubtype="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800" decel="100000"/>
                                        <p:tgtEl>
                                          <p:spTgt spid="5"/>
                                        </p:tgtEl>
                                      </p:cBhvr>
                                    </p:animEffect>
                                    <p:anim calcmode="lin" valueType="num">
                                      <p:cBhvr>
                                        <p:cTn id="49" dur="800" decel="100000" fill="hold"/>
                                        <p:tgtEl>
                                          <p:spTgt spid="5"/>
                                        </p:tgtEl>
                                        <p:attrNameLst>
                                          <p:attrName>style.rotation</p:attrName>
                                        </p:attrNameLst>
                                      </p:cBhvr>
                                      <p:tavLst>
                                        <p:tav tm="0">
                                          <p:val>
                                            <p:fltVal val="-90"/>
                                          </p:val>
                                        </p:tav>
                                        <p:tav tm="100000">
                                          <p:val>
                                            <p:fltVal val="0"/>
                                          </p:val>
                                        </p:tav>
                                      </p:tavLst>
                                    </p:anim>
                                    <p:anim calcmode="lin" valueType="num">
                                      <p:cBhvr>
                                        <p:cTn id="50" dur="800" decel="100000" fill="hold"/>
                                        <p:tgtEl>
                                          <p:spTgt spid="5"/>
                                        </p:tgtEl>
                                        <p:attrNameLst>
                                          <p:attrName>ppt_x</p:attrName>
                                        </p:attrNameLst>
                                      </p:cBhvr>
                                      <p:tavLst>
                                        <p:tav tm="0">
                                          <p:val>
                                            <p:strVal val="#ppt_x+0.4"/>
                                          </p:val>
                                        </p:tav>
                                        <p:tav tm="100000">
                                          <p:val>
                                            <p:strVal val="#ppt_x-0.05"/>
                                          </p:val>
                                        </p:tav>
                                      </p:tavLst>
                                    </p:anim>
                                    <p:anim calcmode="lin" valueType="num">
                                      <p:cBhvr>
                                        <p:cTn id="51" dur="800" decel="100000" fill="hold"/>
                                        <p:tgtEl>
                                          <p:spTgt spid="5"/>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676400"/>
          </a:xfrm>
        </p:spPr>
        <p:style>
          <a:lnRef idx="3">
            <a:schemeClr val="lt1"/>
          </a:lnRef>
          <a:fillRef idx="1">
            <a:schemeClr val="accent6"/>
          </a:fillRef>
          <a:effectRef idx="1">
            <a:schemeClr val="accent6"/>
          </a:effectRef>
          <a:fontRef idx="minor">
            <a:schemeClr val="lt1"/>
          </a:fontRef>
        </p:style>
        <p:txBody>
          <a:bodyPr>
            <a:normAutofit/>
          </a:bodyPr>
          <a:lstStyle/>
          <a:p>
            <a:pPr algn="ctr"/>
            <a:r>
              <a:rPr lang="en-US" dirty="0" smtClean="0"/>
              <a:t>Today we will learn about </a:t>
            </a:r>
            <a:r>
              <a:rPr lang="en-US" b="1" u="sng" dirty="0" smtClean="0">
                <a:solidFill>
                  <a:srgbClr val="FF0000"/>
                </a:solidFill>
              </a:rPr>
              <a:t>‘Articles’.</a:t>
            </a:r>
            <a:endParaRPr lang="en-US" b="1" u="sng" dirty="0">
              <a:solidFill>
                <a:srgbClr val="FF0000"/>
              </a:solidFill>
            </a:endParaRPr>
          </a:p>
        </p:txBody>
      </p:sp>
    </p:spTree>
    <p:extLst>
      <p:ext uri="{BB962C8B-B14F-4D97-AF65-F5344CB8AC3E}">
        <p14:creationId xmlns:p14="http://schemas.microsoft.com/office/powerpoint/2010/main" xmlns="" val="449324456"/>
      </p:ext>
    </p:extLst>
  </p:cSld>
  <p:clrMapOvr>
    <a:masterClrMapping/>
  </p:clrMapOvr>
  <mc:AlternateContent xmlns:mc="http://schemas.openxmlformats.org/markup-compatibility/2006">
    <mc:Choice xmlns:p14="http://schemas.microsoft.com/office/powerpoint/2010/main" xmlns=""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3429000"/>
            <a:ext cx="8229600" cy="2174566"/>
          </a:xfrm>
        </p:spPr>
        <p:txBody>
          <a:bodyPr>
            <a:normAutofit fontScale="92500"/>
          </a:bodyPr>
          <a:lstStyle/>
          <a:p>
            <a:pPr>
              <a:buFont typeface="Wingdings" pitchFamily="2" charset="2"/>
              <a:buChar char="Ø"/>
            </a:pPr>
            <a:r>
              <a:rPr lang="en-US" sz="3600" dirty="0" smtClean="0">
                <a:solidFill>
                  <a:srgbClr val="FF0000"/>
                </a:solidFill>
              </a:rPr>
              <a:t> </a:t>
            </a:r>
            <a:r>
              <a:rPr lang="en-US" sz="3600" dirty="0" smtClean="0">
                <a:solidFill>
                  <a:srgbClr val="FF0000"/>
                </a:solidFill>
                <a:latin typeface="Times New Roman" pitchFamily="18" charset="0"/>
                <a:cs typeface="Times New Roman" pitchFamily="18" charset="0"/>
              </a:rPr>
              <a:t>learn about articles and kinds of articles.</a:t>
            </a:r>
          </a:p>
          <a:p>
            <a:pPr>
              <a:buFont typeface="Wingdings" pitchFamily="2" charset="2"/>
              <a:buChar char="Ø"/>
            </a:pPr>
            <a:r>
              <a:rPr lang="en-US" sz="3600" dirty="0" smtClean="0">
                <a:solidFill>
                  <a:srgbClr val="FF0000"/>
                </a:solidFill>
                <a:latin typeface="Times New Roman" pitchFamily="18" charset="0"/>
                <a:cs typeface="Times New Roman" pitchFamily="18" charset="0"/>
              </a:rPr>
              <a:t> differentiate definite and indefinite articles.</a:t>
            </a:r>
          </a:p>
          <a:p>
            <a:pPr>
              <a:buFont typeface="Wingdings" pitchFamily="2" charset="2"/>
              <a:buChar char="Ø"/>
            </a:pPr>
            <a:r>
              <a:rPr lang="en-US" sz="3600" dirty="0" smtClean="0">
                <a:solidFill>
                  <a:srgbClr val="FF0000"/>
                </a:solidFill>
                <a:latin typeface="Times New Roman" pitchFamily="18" charset="0"/>
                <a:cs typeface="Times New Roman" pitchFamily="18" charset="0"/>
              </a:rPr>
              <a:t> use articles.</a:t>
            </a:r>
          </a:p>
          <a:p>
            <a:pPr>
              <a:buNone/>
            </a:pPr>
            <a:endParaRPr lang="en-US" dirty="0" smtClean="0">
              <a:solidFill>
                <a:srgbClr val="FF0000"/>
              </a:solidFill>
            </a:endParaRPr>
          </a:p>
          <a:p>
            <a:pPr>
              <a:buFont typeface="Wingdings" pitchFamily="2" charset="2"/>
              <a:buChar char="Ø"/>
            </a:pPr>
            <a:endParaRPr lang="en-US" dirty="0">
              <a:solidFill>
                <a:srgbClr val="FF0000"/>
              </a:solidFill>
            </a:endParaRPr>
          </a:p>
        </p:txBody>
      </p:sp>
      <p:sp>
        <p:nvSpPr>
          <p:cNvPr id="4" name="Oval 2"/>
          <p:cNvSpPr>
            <a:spLocks noGrp="1" noChangeArrowheads="1"/>
          </p:cNvSpPr>
          <p:nvPr>
            <p:ph type="title"/>
          </p:nvPr>
        </p:nvSpPr>
        <p:spPr bwMode="auto">
          <a:xfrm>
            <a:off x="304800" y="838200"/>
            <a:ext cx="8686800" cy="838200"/>
          </a:xfrm>
          <a:prstGeom prst="ellipse">
            <a:avLst/>
          </a:prstGeom>
          <a:solidFill>
            <a:srgbClr val="14CC5A"/>
          </a:solidFill>
          <a:ln w="9525">
            <a:solidFill>
              <a:schemeClr val="tx1"/>
            </a:solidFill>
            <a:round/>
            <a:headEnd/>
            <a:tailEnd/>
          </a:ln>
          <a:effectLst/>
        </p:spPr>
        <p:txBody>
          <a:bodyPr wrap="none" anchor="ctr">
            <a:normAutofit fontScale="90000"/>
          </a:bodyPr>
          <a:lstStyle/>
          <a:p>
            <a:pPr algn="ctr"/>
            <a:r>
              <a:rPr lang="en-US" sz="5400" dirty="0">
                <a:latin typeface="Times New Roman" pitchFamily="18" charset="0"/>
                <a:cs typeface="Times New Roman" pitchFamily="18" charset="0"/>
              </a:rPr>
              <a:t>Learning outcomes</a:t>
            </a:r>
          </a:p>
        </p:txBody>
      </p:sp>
      <p:sp>
        <p:nvSpPr>
          <p:cNvPr id="5" name="Rectangle 4"/>
          <p:cNvSpPr/>
          <p:nvPr/>
        </p:nvSpPr>
        <p:spPr>
          <a:xfrm>
            <a:off x="642910" y="2071678"/>
            <a:ext cx="8215370" cy="1200329"/>
          </a:xfrm>
          <a:prstGeom prst="rect">
            <a:avLst/>
          </a:prstGeom>
        </p:spPr>
        <p:txBody>
          <a:bodyPr wrap="square">
            <a:spAutoFit/>
          </a:bodyPr>
          <a:lstStyle/>
          <a:p>
            <a:pPr>
              <a:spcBef>
                <a:spcPct val="50000"/>
              </a:spcBef>
            </a:pPr>
            <a:r>
              <a:rPr lang="en-US" sz="3600" b="1" dirty="0" smtClean="0">
                <a:latin typeface="Times New Roman" pitchFamily="18" charset="0"/>
                <a:cs typeface="Times New Roman" pitchFamily="18" charset="0"/>
              </a:rPr>
              <a:t>By the end of the lesson, learners will have to-</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765412262"/>
      </p:ext>
    </p:extLst>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70" decel="100000"/>
                                        <p:tgtEl>
                                          <p:spTgt spid="4"/>
                                        </p:tgtEl>
                                      </p:cBhvr>
                                    </p:animEffect>
                                    <p:animScale>
                                      <p:cBhvr>
                                        <p:cTn id="8" dur="770" decel="100000"/>
                                        <p:tgtEl>
                                          <p:spTgt spid="4"/>
                                        </p:tgtEl>
                                      </p:cBhvr>
                                      <p:from x="10000" y="10000"/>
                                      <p:to x="200000" y="450000"/>
                                    </p:animScale>
                                    <p:animScale>
                                      <p:cBhvr>
                                        <p:cTn id="9" dur="1230" accel="100000" fill="hold">
                                          <p:stCondLst>
                                            <p:cond delay="770"/>
                                          </p:stCondLst>
                                        </p:cTn>
                                        <p:tgtEl>
                                          <p:spTgt spid="4"/>
                                        </p:tgtEl>
                                      </p:cBhvr>
                                      <p:from x="200000" y="450000"/>
                                      <p:to x="100000" y="100000"/>
                                    </p:animScale>
                                    <p:set>
                                      <p:cBhvr>
                                        <p:cTn id="10" dur="770" fill="hold"/>
                                        <p:tgtEl>
                                          <p:spTgt spid="4"/>
                                        </p:tgtEl>
                                        <p:attrNameLst>
                                          <p:attrName>ppt_x</p:attrName>
                                        </p:attrNameLst>
                                      </p:cBhvr>
                                      <p:to>
                                        <p:strVal val="(0.5)"/>
                                      </p:to>
                                    </p:set>
                                    <p:anim from="(0.5)" to="(#ppt_x)" calcmode="lin" valueType="num">
                                      <p:cBhvr>
                                        <p:cTn id="11" dur="1230" accel="100000" fill="hold">
                                          <p:stCondLst>
                                            <p:cond delay="770"/>
                                          </p:stCondLst>
                                        </p:cTn>
                                        <p:tgtEl>
                                          <p:spTgt spid="4"/>
                                        </p:tgtEl>
                                        <p:attrNameLst>
                                          <p:attrName>ppt_x</p:attrName>
                                        </p:attrNameLst>
                                      </p:cBhvr>
                                    </p:anim>
                                    <p:set>
                                      <p:cBhvr>
                                        <p:cTn id="12" dur="770" fill="hold"/>
                                        <p:tgtEl>
                                          <p:spTgt spid="4"/>
                                        </p:tgtEl>
                                        <p:attrNameLst>
                                          <p:attrName>ppt_y</p:attrName>
                                        </p:attrNameLst>
                                      </p:cBhvr>
                                      <p:to>
                                        <p:strVal val="(#ppt_y+0.4)"/>
                                      </p:to>
                                    </p:set>
                                    <p:anim from="(#ppt_y+0.4)" to="(#ppt_y)" calcmode="lin" valueType="num">
                                      <p:cBhvr>
                                        <p:cTn id="13" dur="1230" accel="100000" fill="hold">
                                          <p:stCondLst>
                                            <p:cond delay="770"/>
                                          </p:stCondLst>
                                        </p:cTn>
                                        <p:tgtEl>
                                          <p:spTgt spid="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4" presetClass="entr" presetSubtype="0" accel="10000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strVal val="#ppt_w*0.05"/>
                                          </p:val>
                                        </p:tav>
                                        <p:tav tm="100000">
                                          <p:val>
                                            <p:strVal val="#ppt_w"/>
                                          </p:val>
                                        </p:tav>
                                      </p:tavLst>
                                    </p:anim>
                                    <p:anim calcmode="lin" valueType="num">
                                      <p:cBhvr>
                                        <p:cTn id="19" dur="500" fill="hold"/>
                                        <p:tgtEl>
                                          <p:spTgt spid="5"/>
                                        </p:tgtEl>
                                        <p:attrNameLst>
                                          <p:attrName>ppt_h</p:attrName>
                                        </p:attrNameLst>
                                      </p:cBhvr>
                                      <p:tavLst>
                                        <p:tav tm="0">
                                          <p:val>
                                            <p:strVal val="#ppt_h"/>
                                          </p:val>
                                        </p:tav>
                                        <p:tav tm="100000">
                                          <p:val>
                                            <p:strVal val="#ppt_h"/>
                                          </p:val>
                                        </p:tav>
                                      </p:tavLst>
                                    </p:anim>
                                    <p:anim calcmode="lin" valueType="num">
                                      <p:cBhvr>
                                        <p:cTn id="20" dur="500" fill="hold"/>
                                        <p:tgtEl>
                                          <p:spTgt spid="5"/>
                                        </p:tgtEl>
                                        <p:attrNameLst>
                                          <p:attrName>ppt_x</p:attrName>
                                        </p:attrNameLst>
                                      </p:cBhvr>
                                      <p:tavLst>
                                        <p:tav tm="0">
                                          <p:val>
                                            <p:strVal val="#ppt_x-.2"/>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1000"/>
                                        <p:tgtEl>
                                          <p:spTgt spid="3">
                                            <p:txEl>
                                              <p:pRg st="0" end="0"/>
                                            </p:txEl>
                                          </p:spTgt>
                                        </p:tgtEl>
                                      </p:cBhvr>
                                    </p:animEffect>
                                    <p:anim calcmode="lin" valueType="num">
                                      <p:cBhvr>
                                        <p:cTn id="2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1000"/>
                                        <p:tgtEl>
                                          <p:spTgt spid="3">
                                            <p:txEl>
                                              <p:pRg st="2" end="2"/>
                                            </p:txEl>
                                          </p:spTgt>
                                        </p:tgtEl>
                                      </p:cBhvr>
                                    </p:animEffect>
                                    <p:anim calcmode="lin" valueType="num">
                                      <p:cBhvr>
                                        <p:cTn id="3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071546"/>
            <a:ext cx="8229600" cy="2228856"/>
          </a:xfr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US" sz="3600" dirty="0" smtClean="0">
                <a:solidFill>
                  <a:srgbClr val="00B050"/>
                </a:solidFill>
                <a:latin typeface="Times New Roman" pitchFamily="18" charset="0"/>
                <a:cs typeface="Times New Roman" pitchFamily="18" charset="0"/>
              </a:rPr>
              <a:t>The three words ‘A’, ’an’, and ‘The’ are called articles .</a:t>
            </a:r>
            <a:br>
              <a:rPr lang="en-US" sz="3600" dirty="0" smtClean="0">
                <a:solidFill>
                  <a:srgbClr val="00B050"/>
                </a:solidFill>
                <a:latin typeface="Times New Roman" pitchFamily="18" charset="0"/>
                <a:cs typeface="Times New Roman" pitchFamily="18" charset="0"/>
              </a:rPr>
            </a:br>
            <a:r>
              <a:rPr lang="en-US" sz="3600" dirty="0" smtClean="0">
                <a:solidFill>
                  <a:srgbClr val="00B050"/>
                </a:solidFill>
                <a:latin typeface="Times New Roman" pitchFamily="18" charset="0"/>
                <a:cs typeface="Times New Roman" pitchFamily="18" charset="0"/>
              </a:rPr>
              <a:t>There are two kinds of articles. Indefinite and definite article.</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5" name="TextBox 4"/>
          <p:cNvSpPr txBox="1"/>
          <p:nvPr/>
        </p:nvSpPr>
        <p:spPr>
          <a:xfrm>
            <a:off x="3143240" y="3500438"/>
            <a:ext cx="19812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600" dirty="0" smtClean="0">
                <a:solidFill>
                  <a:srgbClr val="FF0000"/>
                </a:solidFill>
                <a:latin typeface="Times New Roman" pitchFamily="18" charset="0"/>
                <a:cs typeface="Times New Roman" pitchFamily="18" charset="0"/>
              </a:rPr>
              <a:t>Articles</a:t>
            </a:r>
            <a:endParaRPr lang="en-US" sz="3600" dirty="0">
              <a:solidFill>
                <a:srgbClr val="FF0000"/>
              </a:solidFill>
              <a:latin typeface="Times New Roman" pitchFamily="18" charset="0"/>
              <a:cs typeface="Times New Roman" pitchFamily="18" charset="0"/>
            </a:endParaRPr>
          </a:p>
        </p:txBody>
      </p:sp>
      <p:sp>
        <p:nvSpPr>
          <p:cNvPr id="6" name="TextBox 5"/>
          <p:cNvSpPr txBox="1"/>
          <p:nvPr/>
        </p:nvSpPr>
        <p:spPr>
          <a:xfrm>
            <a:off x="857224" y="5072074"/>
            <a:ext cx="2781300" cy="175432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600" dirty="0" smtClean="0">
                <a:latin typeface="Times New Roman" pitchFamily="18" charset="0"/>
                <a:cs typeface="Times New Roman" pitchFamily="18" charset="0"/>
              </a:rPr>
              <a:t>Indefinite articles- ‘A’, ‘An’</a:t>
            </a:r>
            <a:endParaRPr lang="en-US" sz="3600" dirty="0">
              <a:latin typeface="Times New Roman" pitchFamily="18" charset="0"/>
              <a:cs typeface="Times New Roman" pitchFamily="18" charset="0"/>
            </a:endParaRPr>
          </a:p>
        </p:txBody>
      </p:sp>
      <p:sp>
        <p:nvSpPr>
          <p:cNvPr id="9" name="Down Arrow 8"/>
          <p:cNvSpPr/>
          <p:nvPr/>
        </p:nvSpPr>
        <p:spPr>
          <a:xfrm>
            <a:off x="3857620" y="4143380"/>
            <a:ext cx="381000" cy="4363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714348" y="4572008"/>
            <a:ext cx="6934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143636" y="4714884"/>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2214546" y="4714884"/>
            <a:ext cx="152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214942" y="5072074"/>
            <a:ext cx="2667000" cy="1200329"/>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3600" b="1" dirty="0">
                <a:latin typeface="Times New Roman" pitchFamily="18" charset="0"/>
                <a:cs typeface="Times New Roman" pitchFamily="18" charset="0"/>
              </a:rPr>
              <a:t>Definite</a:t>
            </a:r>
            <a:r>
              <a:rPr lang="en-US" sz="3600" dirty="0">
                <a:latin typeface="Times New Roman" pitchFamily="18" charset="0"/>
                <a:cs typeface="Times New Roman" pitchFamily="18" charset="0"/>
              </a:rPr>
              <a:t> article -</a:t>
            </a:r>
            <a:r>
              <a:rPr lang="en-US" sz="3600" dirty="0" smtClean="0">
                <a:latin typeface="Times New Roman" pitchFamily="18" charset="0"/>
                <a:cs typeface="Times New Roman" pitchFamily="18" charset="0"/>
              </a:rPr>
              <a:t>The</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77014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80">
                                          <p:stCondLst>
                                            <p:cond delay="0"/>
                                          </p:stCondLst>
                                        </p:cTn>
                                        <p:tgtEl>
                                          <p:spTgt spid="9"/>
                                        </p:tgtEl>
                                      </p:cBhvr>
                                    </p:animEffect>
                                    <p:anim calcmode="lin" valueType="num">
                                      <p:cBhvr>
                                        <p:cTn id="2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5" dur="26">
                                          <p:stCondLst>
                                            <p:cond delay="650"/>
                                          </p:stCondLst>
                                        </p:cTn>
                                        <p:tgtEl>
                                          <p:spTgt spid="9"/>
                                        </p:tgtEl>
                                      </p:cBhvr>
                                      <p:to x="100000" y="60000"/>
                                    </p:animScale>
                                    <p:animScale>
                                      <p:cBhvr>
                                        <p:cTn id="26" dur="166" decel="50000">
                                          <p:stCondLst>
                                            <p:cond delay="676"/>
                                          </p:stCondLst>
                                        </p:cTn>
                                        <p:tgtEl>
                                          <p:spTgt spid="9"/>
                                        </p:tgtEl>
                                      </p:cBhvr>
                                      <p:to x="100000" y="100000"/>
                                    </p:animScale>
                                    <p:animScale>
                                      <p:cBhvr>
                                        <p:cTn id="27" dur="26">
                                          <p:stCondLst>
                                            <p:cond delay="1312"/>
                                          </p:stCondLst>
                                        </p:cTn>
                                        <p:tgtEl>
                                          <p:spTgt spid="9"/>
                                        </p:tgtEl>
                                      </p:cBhvr>
                                      <p:to x="100000" y="80000"/>
                                    </p:animScale>
                                    <p:animScale>
                                      <p:cBhvr>
                                        <p:cTn id="28" dur="166" decel="50000">
                                          <p:stCondLst>
                                            <p:cond delay="1338"/>
                                          </p:stCondLst>
                                        </p:cTn>
                                        <p:tgtEl>
                                          <p:spTgt spid="9"/>
                                        </p:tgtEl>
                                      </p:cBhvr>
                                      <p:to x="100000" y="100000"/>
                                    </p:animScale>
                                    <p:animScale>
                                      <p:cBhvr>
                                        <p:cTn id="29" dur="26">
                                          <p:stCondLst>
                                            <p:cond delay="1642"/>
                                          </p:stCondLst>
                                        </p:cTn>
                                        <p:tgtEl>
                                          <p:spTgt spid="9"/>
                                        </p:tgtEl>
                                      </p:cBhvr>
                                      <p:to x="100000" y="90000"/>
                                    </p:animScale>
                                    <p:animScale>
                                      <p:cBhvr>
                                        <p:cTn id="30" dur="166" decel="50000">
                                          <p:stCondLst>
                                            <p:cond delay="1668"/>
                                          </p:stCondLst>
                                        </p:cTn>
                                        <p:tgtEl>
                                          <p:spTgt spid="9"/>
                                        </p:tgtEl>
                                      </p:cBhvr>
                                      <p:to x="100000" y="100000"/>
                                    </p:animScale>
                                    <p:animScale>
                                      <p:cBhvr>
                                        <p:cTn id="31" dur="26">
                                          <p:stCondLst>
                                            <p:cond delay="1808"/>
                                          </p:stCondLst>
                                        </p:cTn>
                                        <p:tgtEl>
                                          <p:spTgt spid="9"/>
                                        </p:tgtEl>
                                      </p:cBhvr>
                                      <p:to x="100000" y="95000"/>
                                    </p:animScale>
                                    <p:animScale>
                                      <p:cBhvr>
                                        <p:cTn id="32" dur="166" decel="50000">
                                          <p:stCondLst>
                                            <p:cond delay="1834"/>
                                          </p:stCondLst>
                                        </p:cTn>
                                        <p:tgtEl>
                                          <p:spTgt spid="9"/>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P spid="10" grpId="0" animBg="1"/>
      <p:bldP spid="11" grpId="0" animBg="1"/>
      <p:bldP spid="1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5720" y="3286124"/>
            <a:ext cx="392909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3600" dirty="0" smtClean="0">
                <a:solidFill>
                  <a:srgbClr val="00B0F0"/>
                </a:solidFill>
                <a:latin typeface="Times New Roman" pitchFamily="18" charset="0"/>
                <a:cs typeface="Times New Roman" pitchFamily="18" charset="0"/>
              </a:rPr>
              <a:t>This is </a:t>
            </a:r>
            <a:r>
              <a:rPr lang="en-US" sz="3600" b="1" u="sng" dirty="0" smtClean="0">
                <a:solidFill>
                  <a:srgbClr val="FFFF00"/>
                </a:solidFill>
                <a:latin typeface="Times New Roman" pitchFamily="18" charset="0"/>
                <a:cs typeface="Times New Roman" pitchFamily="18" charset="0"/>
              </a:rPr>
              <a:t>a</a:t>
            </a:r>
            <a:r>
              <a:rPr lang="en-US" sz="3600" dirty="0" smtClean="0">
                <a:solidFill>
                  <a:srgbClr val="FFFF00"/>
                </a:solidFill>
                <a:latin typeface="Times New Roman" pitchFamily="18" charset="0"/>
                <a:cs typeface="Times New Roman" pitchFamily="18" charset="0"/>
              </a:rPr>
              <a:t> </a:t>
            </a:r>
            <a:r>
              <a:rPr lang="en-US" sz="3600" dirty="0" smtClean="0">
                <a:solidFill>
                  <a:srgbClr val="00B0F0"/>
                </a:solidFill>
                <a:latin typeface="Times New Roman" pitchFamily="18" charset="0"/>
                <a:cs typeface="Times New Roman" pitchFamily="18" charset="0"/>
              </a:rPr>
              <a:t>tomato.</a:t>
            </a:r>
            <a:endParaRPr lang="en-US" sz="3600" dirty="0">
              <a:solidFill>
                <a:srgbClr val="00B0F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91025" y="1027113"/>
            <a:ext cx="2895600" cy="1944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43438" y="3000372"/>
            <a:ext cx="4286280" cy="1071570"/>
          </a:xfrm>
          <a:prstGeom prst="ellipse">
            <a:avLst/>
          </a:prstGeom>
          <a:ln/>
          <a:extLst/>
        </p:spPr>
        <p:style>
          <a:lnRef idx="3">
            <a:schemeClr val="lt1"/>
          </a:lnRef>
          <a:fillRef idx="1">
            <a:schemeClr val="accent6"/>
          </a:fillRef>
          <a:effectRef idx="1">
            <a:schemeClr val="accent6"/>
          </a:effectRef>
          <a:fontRef idx="minor">
            <a:schemeClr val="lt1"/>
          </a:fontRef>
        </p:style>
      </p:pic>
      <p:sp>
        <p:nvSpPr>
          <p:cNvPr id="13" name="TextBox 12"/>
          <p:cNvSpPr txBox="1"/>
          <p:nvPr/>
        </p:nvSpPr>
        <p:spPr>
          <a:xfrm>
            <a:off x="500034" y="4286256"/>
            <a:ext cx="7239000" cy="23083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A or an is called Indefinite article. They do not point out any person or object particularly. Such articles point out the nouns in general.</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8" name="TextBox 7"/>
          <p:cNvSpPr txBox="1"/>
          <p:nvPr/>
        </p:nvSpPr>
        <p:spPr>
          <a:xfrm>
            <a:off x="8072462" y="3429000"/>
            <a:ext cx="45719" cy="369332"/>
          </a:xfrm>
          <a:prstGeom prst="rect">
            <a:avLst/>
          </a:prstGeom>
          <a:noFill/>
        </p:spPr>
        <p:txBody>
          <a:bodyPr wrap="square" rtlCol="0">
            <a:spAutoFit/>
          </a:bodyPr>
          <a:lstStyle/>
          <a:p>
            <a:r>
              <a:rPr lang="en-US" dirty="0" smtClean="0"/>
              <a:t>.</a:t>
            </a:r>
            <a:endParaRPr lang="en-US" dirty="0"/>
          </a:p>
        </p:txBody>
      </p:sp>
      <p:pic>
        <p:nvPicPr>
          <p:cNvPr id="9" name="Picture 8" descr="index.j.jpg"/>
          <p:cNvPicPr>
            <a:picLocks noChangeAspect="1"/>
          </p:cNvPicPr>
          <p:nvPr/>
        </p:nvPicPr>
        <p:blipFill>
          <a:blip r:embed="rId4"/>
          <a:stretch>
            <a:fillRect/>
          </a:stretch>
        </p:blipFill>
        <p:spPr>
          <a:xfrm>
            <a:off x="214282" y="857232"/>
            <a:ext cx="3500462" cy="2286016"/>
          </a:xfrm>
          <a:prstGeom prst="rect">
            <a:avLst/>
          </a:prstGeom>
        </p:spPr>
      </p:pic>
    </p:spTree>
    <p:extLst>
      <p:ext uri="{BB962C8B-B14F-4D97-AF65-F5344CB8AC3E}">
        <p14:creationId xmlns:p14="http://schemas.microsoft.com/office/powerpoint/2010/main" xmlns="" val="16032984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p:cTn id="31" dur="1000" fill="hold"/>
                                        <p:tgtEl>
                                          <p:spTgt spid="1026"/>
                                        </p:tgtEl>
                                        <p:attrNameLst>
                                          <p:attrName>ppt_x</p:attrName>
                                        </p:attrNameLst>
                                      </p:cBhvr>
                                      <p:tavLst>
                                        <p:tav tm="0">
                                          <p:val>
                                            <p:strVal val="#ppt_x-.2"/>
                                          </p:val>
                                        </p:tav>
                                        <p:tav tm="100000">
                                          <p:val>
                                            <p:strVal val="#ppt_x"/>
                                          </p:val>
                                        </p:tav>
                                      </p:tavLst>
                                    </p:anim>
                                    <p:anim calcmode="lin" valueType="num">
                                      <p:cBhvr>
                                        <p:cTn id="32"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dissolv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2607</TotalTime>
  <Words>618</Words>
  <Application>Microsoft Office PowerPoint</Application>
  <PresentationFormat>On-screen Show (4:3)</PresentationFormat>
  <Paragraphs>78</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Slide 1</vt:lpstr>
      <vt:lpstr>Slide 2</vt:lpstr>
      <vt:lpstr>Slide 3</vt:lpstr>
      <vt:lpstr>Slide 4</vt:lpstr>
      <vt:lpstr>Slide 5</vt:lpstr>
      <vt:lpstr>Today we will learn about ‘Articles’.</vt:lpstr>
      <vt:lpstr>Learning outcomes</vt:lpstr>
      <vt:lpstr>The three words ‘A’, ’an’, and ‘The’ are called articles . There are two kinds of articles. Indefinite and definite article..</vt:lpstr>
      <vt:lpstr>Slide 9</vt:lpstr>
      <vt:lpstr>Slide 10</vt:lpstr>
      <vt:lpstr>                  Discussion</vt:lpstr>
      <vt:lpstr>          Uses of articles</vt:lpstr>
      <vt:lpstr>Slide 13</vt:lpstr>
      <vt:lpstr>Fill in the gaps with appropriates articles.</vt:lpstr>
      <vt:lpstr>Group works </vt:lpstr>
      <vt:lpstr>Slide 16</vt:lpstr>
      <vt:lpstr>Slide 17</vt:lpstr>
      <vt:lpstr>               Home work</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Doel-1612i3</cp:lastModifiedBy>
  <cp:revision>301</cp:revision>
  <dcterms:created xsi:type="dcterms:W3CDTF">2013-03-16T05:27:15Z</dcterms:created>
  <dcterms:modified xsi:type="dcterms:W3CDTF">2013-07-01T05:17:03Z</dcterms:modified>
</cp:coreProperties>
</file>