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1"/>
  </p:notesMasterIdLst>
  <p:sldIdLst>
    <p:sldId id="277" r:id="rId2"/>
    <p:sldId id="256" r:id="rId3"/>
    <p:sldId id="272" r:id="rId4"/>
    <p:sldId id="273" r:id="rId5"/>
    <p:sldId id="274" r:id="rId6"/>
    <p:sldId id="271" r:id="rId7"/>
    <p:sldId id="258" r:id="rId8"/>
    <p:sldId id="260" r:id="rId9"/>
    <p:sldId id="261" r:id="rId10"/>
    <p:sldId id="268" r:id="rId11"/>
    <p:sldId id="262" r:id="rId12"/>
    <p:sldId id="269" r:id="rId13"/>
    <p:sldId id="266" r:id="rId14"/>
    <p:sldId id="265" r:id="rId15"/>
    <p:sldId id="267" r:id="rId16"/>
    <p:sldId id="257" r:id="rId17"/>
    <p:sldId id="264" r:id="rId18"/>
    <p:sldId id="270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639" autoAdjust="0"/>
    <p:restoredTop sz="94660"/>
  </p:normalViewPr>
  <p:slideViewPr>
    <p:cSldViewPr>
      <p:cViewPr>
        <p:scale>
          <a:sx n="60" d="100"/>
          <a:sy n="60" d="100"/>
        </p:scale>
        <p:origin x="-87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AECB4-0F11-47CF-A0D9-5679843358CA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95BC4-7FB5-4A05-A10A-1FF64F36AE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678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95BC4-7FB5-4A05-A10A-1FF64F36AE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8081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95BC4-7FB5-4A05-A10A-1FF64F36AE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6921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95BC4-7FB5-4A05-A10A-1FF64F36AE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1526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95BC4-7FB5-4A05-A10A-1FF64F36AE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109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95BC4-7FB5-4A05-A10A-1FF64F36AE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2990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95BC4-7FB5-4A05-A10A-1FF64F36AE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1487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95BC4-7FB5-4A05-A10A-1FF64F36AE8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3399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95BC4-7FB5-4A05-A10A-1FF64F36AE8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5978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95BC4-7FB5-4A05-A10A-1FF64F36AE8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5978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95BC4-7FB5-4A05-A10A-1FF64F36AE8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1989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95BC4-7FB5-4A05-A10A-1FF64F36AE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4175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95BC4-7FB5-4A05-A10A-1FF64F36AE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863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95BC4-7FB5-4A05-A10A-1FF64F36AE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7697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95BC4-7FB5-4A05-A10A-1FF64F36AE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0956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95BC4-7FB5-4A05-A10A-1FF64F36AE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8874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95BC4-7FB5-4A05-A10A-1FF64F36AE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3406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95BC4-7FB5-4A05-A10A-1FF64F36AE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847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4AD12B6E-EDB9-4641-B786-A3FD84842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B6E-EDB9-4641-B786-A3FD84842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B6E-EDB9-4641-B786-A3FD84842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B6E-EDB9-4641-B786-A3FD84842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B6E-EDB9-4641-B786-A3FD84842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B6E-EDB9-4641-B786-A3FD84842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B6E-EDB9-4641-B786-A3FD84842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B6E-EDB9-4641-B786-A3FD84842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B6E-EDB9-4641-B786-A3FD84842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B6E-EDB9-4641-B786-A3FD84842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B6E-EDB9-4641-B786-A3FD84842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4AD12B6E-EDB9-4641-B786-A3FD84842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2057400"/>
            <a:ext cx="3505200" cy="426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n-IN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উ‍ৎপল বিশ্বাস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শরীরচর্চা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লখাইডাংগা মাধ্যমিক বিদ্যালয়</a:t>
            </a:r>
            <a:r>
              <a:rPr lang="bn-BD" sz="4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মণিরামপুর, যশোর।</a:t>
            </a:r>
          </a:p>
          <a:p>
            <a:pPr>
              <a:defRPr/>
            </a:pPr>
            <a:endParaRPr lang="en-US" sz="2000" b="1" dirty="0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৬ষ্ঠ </a:t>
            </a:r>
            <a:r>
              <a:rPr lang="en-US" sz="28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bn-BD" sz="2800" b="1" dirty="0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2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2400" dirty="0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2য় </a:t>
            </a:r>
            <a:r>
              <a:rPr lang="bn-BD" sz="28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en-US" sz="28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যন্ত্রাংশ</a:t>
            </a:r>
            <a:r>
              <a:rPr lang="en-US" sz="28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2800" dirty="0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০৯</a:t>
            </a:r>
            <a:r>
              <a:rPr lang="bn-BD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/১</a:t>
            </a:r>
            <a:r>
              <a:rPr lang="en-US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ইং</a:t>
            </a:r>
          </a:p>
        </p:txBody>
      </p:sp>
      <p:pic>
        <p:nvPicPr>
          <p:cNvPr id="52227" name="Content Placeholder 5" descr="Maa T.com_panjia (15)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95801" y="2133600"/>
            <a:ext cx="4038600" cy="4191000"/>
          </a:xfrm>
        </p:spPr>
      </p:pic>
      <p:sp>
        <p:nvSpPr>
          <p:cNvPr id="7" name="TextBox 6"/>
          <p:cNvSpPr txBox="1"/>
          <p:nvPr/>
        </p:nvSpPr>
        <p:spPr>
          <a:xfrm>
            <a:off x="2209800" y="762000"/>
            <a:ext cx="4648200" cy="11080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600" b="1" u="dotted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u="dotted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3000" y="1219200"/>
            <a:ext cx="2057399" cy="6096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Sound Card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42657"/>
            <a:ext cx="3701143" cy="2775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871" y="3842657"/>
            <a:ext cx="3759200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293" b="4846"/>
          <a:stretch/>
        </p:blipFill>
        <p:spPr>
          <a:xfrm>
            <a:off x="3657600" y="1179467"/>
            <a:ext cx="5486400" cy="238560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115129" y="1555532"/>
            <a:ext cx="122827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0" y="2209800"/>
            <a:ext cx="2286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AGP Card</a:t>
            </a:r>
            <a:endParaRPr lang="en-US" sz="32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76400" y="2819400"/>
            <a:ext cx="0" cy="10232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5858329" y="5791200"/>
            <a:ext cx="2286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LAN Card</a:t>
            </a:r>
            <a:endParaRPr lang="en-US" sz="32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258762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সিপিইউ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(System Unit)</a:t>
            </a:r>
            <a:endParaRPr lang="en-US" b="1" u="sng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B6E-EDB9-4641-B786-A3FD84842A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90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(Motherboard)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12620"/>
            <a:ext cx="7064828" cy="494538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58762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সিপিইউ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(System Unit)</a:t>
            </a:r>
            <a:endParaRPr lang="en-US" b="1" u="sng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B6E-EDB9-4641-B786-A3FD84842AD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83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(Motherboard)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90600"/>
            <a:ext cx="6096000" cy="56706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B6E-EDB9-4641-B786-A3FD84842AD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355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(CD/DVD Drive)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48024"/>
            <a:ext cx="3767979" cy="2619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80681"/>
            <a:ext cx="3657600" cy="237285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334962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সিপিইউ</a:t>
            </a:r>
            <a:r>
              <a:rPr lang="en-US" sz="4800" b="1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(System Unit)</a:t>
            </a:r>
            <a:endParaRPr lang="en-US" sz="4800" b="1" u="sng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B6E-EDB9-4641-B786-A3FD84842AD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69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0" y="914400"/>
            <a:ext cx="2819400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কেসিং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(Casing)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8" y="1569720"/>
            <a:ext cx="2435902" cy="29230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86473"/>
            <a:ext cx="4110038" cy="3628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76800"/>
            <a:ext cx="1981200" cy="193756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82562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সিপিইউ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(System Unit)</a:t>
            </a:r>
            <a:endParaRPr lang="en-US" b="1" u="sng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B6E-EDB9-4641-B786-A3FD84842AD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84416"/>
            <a:ext cx="2718110" cy="2091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9475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2133600"/>
            <a:ext cx="2143125" cy="214312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944562"/>
            <a:ext cx="28194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200" b="1" dirty="0" smtClean="0">
                <a:solidFill>
                  <a:srgbClr val="C00000"/>
                </a:solidFill>
              </a:rPr>
              <a:t> (Mouse)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</a:rPr>
              <a:t>Input Device</a:t>
            </a:r>
            <a:endParaRPr lang="en-US" sz="40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01468" y="1143000"/>
            <a:ext cx="3178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স্ক্যানার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(Scanner)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74" y="2061070"/>
            <a:ext cx="3448526" cy="2312867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rot="5400000">
            <a:off x="2682382" y="4022426"/>
            <a:ext cx="3778444" cy="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D12B6E-EDB9-4641-B786-A3FD84842AD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75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15962"/>
            <a:ext cx="3505200" cy="73183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কিবোর্ড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(Keyboard)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2" y="1535107"/>
            <a:ext cx="3267318" cy="1436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962400"/>
            <a:ext cx="4867276" cy="24336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14800" y="1490008"/>
            <a:ext cx="472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Main areas of computer keyboard</a:t>
            </a:r>
          </a:p>
          <a:p>
            <a:r>
              <a:rPr lang="en-US" sz="2400" dirty="0" smtClean="0"/>
              <a:t>- Typing (A, B, C, D, etc.)</a:t>
            </a:r>
            <a:endParaRPr lang="en-US" sz="2400" dirty="0"/>
          </a:p>
          <a:p>
            <a:r>
              <a:rPr lang="en-US" sz="2400" dirty="0"/>
              <a:t>- Numeric </a:t>
            </a:r>
            <a:r>
              <a:rPr lang="en-US" sz="2400" dirty="0" smtClean="0"/>
              <a:t>pad (1, 2, 3, 4, etc.)</a:t>
            </a:r>
            <a:endParaRPr lang="en-US" sz="2400" dirty="0"/>
          </a:p>
          <a:p>
            <a:r>
              <a:rPr lang="en-US" sz="2400" dirty="0"/>
              <a:t>- Function </a:t>
            </a:r>
            <a:r>
              <a:rPr lang="en-US" sz="2400" dirty="0" smtClean="0"/>
              <a:t>keys (F1 - F12)</a:t>
            </a:r>
            <a:endParaRPr lang="en-US" sz="2400" dirty="0"/>
          </a:p>
          <a:p>
            <a:r>
              <a:rPr lang="en-US" sz="2400" dirty="0"/>
              <a:t>- Cursor control </a:t>
            </a:r>
            <a:r>
              <a:rPr lang="en-US" sz="2400" dirty="0" smtClean="0"/>
              <a:t>keys (Arrow keys)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" y="2971800"/>
            <a:ext cx="403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Names of Some of the Character keys</a:t>
            </a: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!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Exclamation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mark</a:t>
            </a:r>
          </a:p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@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At symbol</a:t>
            </a:r>
          </a:p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#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Octothorpe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sharp, or Hash</a:t>
            </a:r>
          </a:p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%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Percent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^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Caret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&amp;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And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or Ampersand</a:t>
            </a:r>
          </a:p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§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Section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front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slash</a:t>
            </a:r>
          </a:p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\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back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slash</a:t>
            </a:r>
          </a:p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~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Tilde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-76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</a:rPr>
              <a:t>Input Device</a:t>
            </a:r>
            <a:endParaRPr lang="en-US" sz="40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B6E-EDB9-4641-B786-A3FD84842AD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25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95600" y="990600"/>
            <a:ext cx="3352800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মনিটর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(Monitor)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064603"/>
            <a:ext cx="3276600" cy="3047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2" y="2167935"/>
            <a:ext cx="3228261" cy="29439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5569803"/>
            <a:ext cx="40575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CRT (Cathode Ray Tube)  </a:t>
            </a:r>
          </a:p>
          <a:p>
            <a:pPr algn="ctr"/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Monitor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9600" y="5569803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LCD (Liquid Crystal Display)  </a:t>
            </a:r>
          </a:p>
          <a:p>
            <a:pPr algn="ctr"/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Monitor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</a:rPr>
              <a:t>Output Device</a:t>
            </a:r>
            <a:endParaRPr lang="en-US" sz="40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B6E-EDB9-4641-B786-A3FD84842AD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53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21108" y="4796135"/>
            <a:ext cx="1355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Printer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447799"/>
            <a:ext cx="3886200" cy="291089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</a:rPr>
              <a:t>Output Device</a:t>
            </a:r>
            <a:endParaRPr lang="en-US" sz="40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B6E-EDB9-4641-B786-A3FD84842AD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168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899" t="24138" r="29722" b="24138"/>
          <a:stretch/>
        </p:blipFill>
        <p:spPr bwMode="auto">
          <a:xfrm>
            <a:off x="762000" y="457199"/>
            <a:ext cx="7467600" cy="551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B6E-EDB9-4641-B786-A3FD84842AD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42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209800"/>
            <a:ext cx="8229600" cy="2408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88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হার্ডওয়ার</a:t>
            </a:r>
            <a:r>
              <a:rPr lang="en-US" sz="88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যন্ত্রাংশ</a:t>
            </a:r>
            <a:endParaRPr lang="en-US" sz="88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D12B6E-EDB9-4641-B786-A3FD84842A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54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11162"/>
            <a:ext cx="8229600" cy="731838"/>
          </a:xfrm>
        </p:spPr>
        <p:txBody>
          <a:bodyPr>
            <a:noAutofit/>
          </a:bodyPr>
          <a:lstStyle/>
          <a:p>
            <a:r>
              <a:rPr lang="en-US" sz="5400" b="1" u="sng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5400" b="1" u="sng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যন্ত্রাংশ</a:t>
            </a:r>
            <a:endParaRPr lang="en-US" sz="5400" b="1" u="sng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সিস্টেমে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System Unit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সিপিইউ</a:t>
            </a:r>
            <a:endParaRPr lang="en-US" sz="44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Input Devices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Keyboard, Mouse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Output Devices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Monitor, Printer, Scanner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44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B6E-EDB9-4641-B786-A3FD84842A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07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34962"/>
            <a:ext cx="8229600" cy="731838"/>
          </a:xfrm>
        </p:spPr>
        <p:txBody>
          <a:bodyPr>
            <a:noAutofit/>
          </a:bodyPr>
          <a:lstStyle/>
          <a:p>
            <a:r>
              <a:rPr lang="en-US" sz="5400" b="1" u="sng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সিপিইউ</a:t>
            </a:r>
            <a:r>
              <a:rPr lang="en-US" sz="5400" b="1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(System Unit)</a:t>
            </a:r>
            <a:endParaRPr lang="en-US" sz="5400" b="1" u="sng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ইউনিটে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Processor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Motherboard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RAM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Hard Disk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Sound Card, AGP Card, LAN Card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Power Supply Unit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CDROM/DVDROM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B6E-EDB9-4641-B786-A3FD84842AD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83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(Processor)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7" y="3124200"/>
            <a:ext cx="4888354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76" y="3048000"/>
            <a:ext cx="3835924" cy="304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334962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সিপিইউ</a:t>
            </a:r>
            <a:r>
              <a:rPr lang="en-US" sz="4800" b="1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(System Unit)</a:t>
            </a:r>
            <a:endParaRPr lang="en-US" sz="4800" b="1" u="sng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B6E-EDB9-4641-B786-A3FD84842A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18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(Memory)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Primary Memory: RAM, ROM</a:t>
            </a:r>
          </a:p>
          <a:p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Secondary Memory: Storage Device (Hard Disk, CD, Floppy Disk, USB Device, etc.)</a:t>
            </a: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(Unit of Memory)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8 bit = 1 byte = 1 Character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1024 byte = 1 Kilobyte (KB)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1024 Kb = 1 Megabyte (MB)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1024 MB = 1 Gigabyte (GB)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সিপিইউ</a:t>
            </a:r>
            <a:r>
              <a:rPr lang="en-US" sz="4800" b="1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(System Unit)</a:t>
            </a:r>
            <a:endParaRPr lang="en-US" sz="4800" b="1" u="sng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B6E-EDB9-4641-B786-A3FD84842A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82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990600"/>
            <a:ext cx="6248400" cy="6858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0B050"/>
                </a:solidFill>
              </a:rPr>
              <a:t>RAM (Random Access Memory)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2973917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443" b="7153"/>
          <a:stretch/>
        </p:blipFill>
        <p:spPr>
          <a:xfrm>
            <a:off x="4800600" y="3505200"/>
            <a:ext cx="3615781" cy="31242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34962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সিপিইউ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(System Unit)</a:t>
            </a:r>
            <a:endParaRPr lang="en-US" b="1" u="sng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TPAL\Desktop\sd-ram-labell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011465">
            <a:off x="2612407" y="3139521"/>
            <a:ext cx="3745430" cy="13210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9101526">
            <a:off x="6849186" y="5354229"/>
            <a:ext cx="76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DRR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101526">
            <a:off x="4922488" y="4194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SDR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B6E-EDB9-4641-B786-A3FD84842AD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98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(Hard Disk)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874" b="7583"/>
          <a:stretch/>
        </p:blipFill>
        <p:spPr>
          <a:xfrm>
            <a:off x="304800" y="2225346"/>
            <a:ext cx="2743200" cy="1813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953729"/>
            <a:ext cx="2603496" cy="2084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7" y="4249999"/>
            <a:ext cx="2909943" cy="2379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572000"/>
            <a:ext cx="2438400" cy="1657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371725"/>
            <a:ext cx="2228850" cy="20478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1623" y="1519535"/>
            <a:ext cx="4705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IDE (Integrated Device)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ডিস্ক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7400" y="3348335"/>
            <a:ext cx="1972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IDE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Connector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62695" y="6167735"/>
            <a:ext cx="2152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SATA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Connector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7975" y="4419600"/>
            <a:ext cx="27400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সাটা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(SATA=</a:t>
            </a:r>
          </a:p>
          <a:p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Serial 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Advance Technology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Attachment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06362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সিপিইউ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(System Unit)</a:t>
            </a:r>
            <a:endParaRPr lang="en-US" b="1" u="sng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B6E-EDB9-4641-B786-A3FD84842A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83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37890"/>
            <a:ext cx="4719637" cy="479151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90800" y="990600"/>
            <a:ext cx="40386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3200" b="1" dirty="0" smtClean="0"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3200" b="1" dirty="0" smtClean="0"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 (Hard Disk)</a:t>
            </a:r>
            <a:endParaRPr lang="en-US" sz="3200" b="1" dirty="0">
              <a:solidFill>
                <a:srgbClr val="00B05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58762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সিপিইউ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(System Unit)</a:t>
            </a:r>
            <a:endParaRPr lang="en-US" b="1" u="sng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2B6E-EDB9-4641-B786-A3FD84842A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83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905</TotalTime>
  <Words>406</Words>
  <Application>Microsoft Office PowerPoint</Application>
  <PresentationFormat>On-screen Show (4:3)</PresentationFormat>
  <Paragraphs>125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Human</vt:lpstr>
      <vt:lpstr>Slide 1</vt:lpstr>
      <vt:lpstr>Slide 2</vt:lpstr>
      <vt:lpstr>কম্পিউটারের যন্ত্রাংশ</vt:lpstr>
      <vt:lpstr>সিপিইউ (System Unit)</vt:lpstr>
      <vt:lpstr>প্রসেসর (Processor)</vt:lpstr>
      <vt:lpstr>মেমোরি (Memory)</vt:lpstr>
      <vt:lpstr>RAM (Random Access Memory)</vt:lpstr>
      <vt:lpstr>হার্ড ডিস্ক (Hard Disk)</vt:lpstr>
      <vt:lpstr>হার্ড ডিস্ক (Hard Disk)</vt:lpstr>
      <vt:lpstr>Sound Card</vt:lpstr>
      <vt:lpstr>মাদারবোর্ড (Motherboard)</vt:lpstr>
      <vt:lpstr>মাদারবোর্ড (Motherboard)</vt:lpstr>
      <vt:lpstr>সিডি/ডিভিডি (CD/DVD Drive)</vt:lpstr>
      <vt:lpstr>কেসিং (Casing)</vt:lpstr>
      <vt:lpstr>Slide 15</vt:lpstr>
      <vt:lpstr>কিবোর্ড (Keyboard)</vt:lpstr>
      <vt:lpstr>মনিটর (Monitor)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</dc:creator>
  <cp:lastModifiedBy>UTPAL</cp:lastModifiedBy>
  <cp:revision>53</cp:revision>
  <dcterms:created xsi:type="dcterms:W3CDTF">2012-06-05T03:55:36Z</dcterms:created>
  <dcterms:modified xsi:type="dcterms:W3CDTF">2013-06-10T09:26:31Z</dcterms:modified>
</cp:coreProperties>
</file>