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2" r:id="rId3"/>
    <p:sldId id="257" r:id="rId4"/>
    <p:sldId id="258" r:id="rId5"/>
    <p:sldId id="261" r:id="rId6"/>
    <p:sldId id="260" r:id="rId7"/>
    <p:sldId id="265" r:id="rId8"/>
    <p:sldId id="264" r:id="rId9"/>
    <p:sldId id="263" r:id="rId10"/>
    <p:sldId id="267" r:id="rId11"/>
    <p:sldId id="269" r:id="rId12"/>
    <p:sldId id="271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7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2.png"/><Relationship Id="rId7" Type="http://schemas.openxmlformats.org/officeDocument/2006/relationships/image" Target="../media/image7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8.png"/><Relationship Id="rId5" Type="http://schemas.openxmlformats.org/officeDocument/2006/relationships/image" Target="../media/image23.png"/><Relationship Id="rId10" Type="http://schemas.openxmlformats.org/officeDocument/2006/relationships/image" Target="../media/image27.png"/><Relationship Id="rId4" Type="http://schemas.openxmlformats.org/officeDocument/2006/relationships/image" Target="../media/image4.png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0.png"/><Relationship Id="rId4" Type="http://schemas.openxmlformats.org/officeDocument/2006/relationships/image" Target="../media/image1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19400" y="0"/>
            <a:ext cx="2590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/>
              </a:rPr>
              <a:t>সবাইকে</a:t>
            </a:r>
            <a:endParaRPr lang="en-US" sz="4400" dirty="0" smtClean="0">
              <a:solidFill>
                <a:srgbClr val="7030A0"/>
              </a:solidFill>
              <a:latin typeface="Nikoshban"/>
            </a:endParaRPr>
          </a:p>
          <a:p>
            <a:r>
              <a:rPr lang="en-US" sz="6600" dirty="0" err="1" smtClean="0">
                <a:solidFill>
                  <a:srgbClr val="7030A0"/>
                </a:solidFill>
                <a:latin typeface="Nikoshban"/>
              </a:rPr>
              <a:t>স্বাগতম</a:t>
            </a:r>
            <a:endParaRPr lang="en-US" sz="6600" dirty="0">
              <a:solidFill>
                <a:srgbClr val="7030A0"/>
              </a:solidFill>
              <a:latin typeface="Nikoshban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1447800"/>
            <a:ext cx="7772400" cy="4210050"/>
          </a:xfrm>
          <a:prstGeom prst="rect">
            <a:avLst/>
          </a:prstGeom>
          <a:noFill/>
          <a:ln w="571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bliqueBottomRight"/>
            <a:lightRig rig="threePt" dir="t"/>
          </a:scene3d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500" dirty="0" err="1" smtClean="0">
                <a:latin typeface="Nikoshban"/>
              </a:rPr>
              <a:t>মোঃ</a:t>
            </a:r>
            <a:r>
              <a:rPr lang="en-US" sz="5500" dirty="0" smtClean="0">
                <a:latin typeface="Nikoshban"/>
              </a:rPr>
              <a:t> </a:t>
            </a:r>
            <a:r>
              <a:rPr lang="en-US" sz="5500" dirty="0" err="1" smtClean="0">
                <a:latin typeface="Nikoshban"/>
              </a:rPr>
              <a:t>হেলাল</a:t>
            </a:r>
            <a:r>
              <a:rPr lang="en-US" sz="5500" dirty="0" smtClean="0">
                <a:latin typeface="Nikoshban"/>
              </a:rPr>
              <a:t> </a:t>
            </a:r>
            <a:r>
              <a:rPr lang="en-US" sz="5500" dirty="0" err="1" smtClean="0">
                <a:latin typeface="Nikoshban"/>
              </a:rPr>
              <a:t>উদ্দিন</a:t>
            </a:r>
            <a:r>
              <a:rPr lang="en-US" sz="5500" dirty="0" smtClean="0">
                <a:latin typeface="Nikoshban"/>
              </a:rPr>
              <a:t> </a:t>
            </a:r>
            <a:r>
              <a:rPr lang="en-US" sz="5500" dirty="0" err="1" smtClean="0">
                <a:latin typeface="Nikoshban"/>
              </a:rPr>
              <a:t>মোল্লা</a:t>
            </a:r>
            <a:r>
              <a:rPr lang="en-US" sz="5500" dirty="0" smtClean="0">
                <a:latin typeface="Nikoshban"/>
              </a:rPr>
              <a:t/>
            </a:r>
            <a:br>
              <a:rPr lang="en-US" sz="5500" dirty="0" smtClean="0">
                <a:latin typeface="Nikoshban"/>
              </a:rPr>
            </a:br>
            <a:r>
              <a:rPr lang="en-US" sz="5500" dirty="0" err="1" smtClean="0">
                <a:solidFill>
                  <a:srgbClr val="FF0000"/>
                </a:solidFill>
                <a:latin typeface="Nikoshban"/>
              </a:rPr>
              <a:t>শহীদ</a:t>
            </a:r>
            <a:r>
              <a:rPr lang="en-US" sz="55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5500" dirty="0" err="1" smtClean="0">
                <a:solidFill>
                  <a:srgbClr val="FF0000"/>
                </a:solidFill>
                <a:latin typeface="Nikoshban"/>
              </a:rPr>
              <a:t>শ্মৃতি</a:t>
            </a:r>
            <a:r>
              <a:rPr lang="en-US" sz="55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5500" dirty="0" err="1" smtClean="0">
                <a:solidFill>
                  <a:srgbClr val="FF0000"/>
                </a:solidFill>
                <a:latin typeface="Nikoshban"/>
              </a:rPr>
              <a:t>উচ্চবিদ্যালয়,টঙ্গি</a:t>
            </a:r>
            <a:r>
              <a:rPr lang="en-US" sz="5500" dirty="0" smtClean="0">
                <a:solidFill>
                  <a:srgbClr val="FF0000"/>
                </a:solidFill>
                <a:latin typeface="Nikoshban"/>
              </a:rPr>
              <a:t>।</a:t>
            </a:r>
            <a:r>
              <a:rPr lang="en-US" sz="5500" dirty="0" smtClean="0">
                <a:solidFill>
                  <a:srgbClr val="FF0000"/>
                </a:solidFill>
                <a:latin typeface="Nikoshban"/>
              </a:rPr>
              <a:t/>
            </a:r>
            <a:br>
              <a:rPr lang="en-US" sz="5500" dirty="0" smtClean="0">
                <a:solidFill>
                  <a:srgbClr val="FF0000"/>
                </a:solidFill>
                <a:latin typeface="Nikoshban"/>
              </a:rPr>
            </a:br>
            <a:endParaRPr lang="en-US" sz="5500" dirty="0" smtClean="0">
              <a:solidFill>
                <a:srgbClr val="FF0000"/>
              </a:solidFill>
              <a:latin typeface="Nikoshban"/>
            </a:endParaRPr>
          </a:p>
          <a:p>
            <a:r>
              <a:rPr lang="en-US" sz="4100" dirty="0" smtClean="0">
                <a:solidFill>
                  <a:srgbClr val="FFFF00"/>
                </a:solidFill>
                <a:latin typeface="Nikoshban"/>
              </a:rPr>
              <a:t>uadv.helal@yahoo.com</a:t>
            </a:r>
            <a:r>
              <a:rPr lang="en-US" dirty="0" smtClean="0">
                <a:latin typeface="Nikoshban"/>
              </a:rPr>
              <a:t/>
            </a:r>
            <a:br>
              <a:rPr lang="en-US" dirty="0" smtClean="0">
                <a:latin typeface="Nikoshban"/>
              </a:rPr>
            </a:br>
            <a:endParaRPr lang="en-US" dirty="0">
              <a:latin typeface="Nikoshb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0" y="5640050"/>
            <a:ext cx="27934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NikoshBAN"/>
              </a:rPr>
              <a:t>৫</a:t>
            </a:r>
            <a:r>
              <a:rPr lang="en-US" sz="4400" dirty="0" smtClean="0">
                <a:solidFill>
                  <a:srgbClr val="FF0000"/>
                </a:solidFill>
                <a:latin typeface="NikoshBAN"/>
              </a:rPr>
              <a:t>ম </a:t>
            </a:r>
            <a:r>
              <a:rPr lang="en-US" sz="4400" dirty="0" err="1" smtClean="0">
                <a:solidFill>
                  <a:srgbClr val="FF0000"/>
                </a:solidFill>
                <a:latin typeface="NikoshBAN"/>
              </a:rPr>
              <a:t>শ্রেণি</a:t>
            </a:r>
            <a:endParaRPr lang="en-US" sz="4400" dirty="0" smtClean="0">
              <a:solidFill>
                <a:srgbClr val="FF0000"/>
              </a:solidFill>
              <a:latin typeface="NikoshBAN"/>
            </a:endParaRPr>
          </a:p>
          <a:p>
            <a:r>
              <a:rPr lang="en-US" sz="4400" dirty="0" err="1" smtClean="0">
                <a:solidFill>
                  <a:srgbClr val="FF0000"/>
                </a:solidFill>
                <a:latin typeface="NikoshBAN"/>
              </a:rPr>
              <a:t>গণিত</a:t>
            </a:r>
            <a:endParaRPr lang="en-US" sz="4400" dirty="0">
              <a:solidFill>
                <a:srgbClr val="FF0000"/>
              </a:solidFill>
              <a:latin typeface="NikoshBAN"/>
            </a:endParaRPr>
          </a:p>
        </p:txBody>
      </p:sp>
    </p:spTree>
    <p:extLst>
      <p:ext uri="{BB962C8B-B14F-4D97-AF65-F5344CB8AC3E}">
        <p14:creationId xmlns:p14="http://schemas.microsoft.com/office/powerpoint/2010/main" val="81391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5228" y="312003"/>
            <a:ext cx="59436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NikoshBAN"/>
              </a:rPr>
              <a:t>দলীয়</a:t>
            </a:r>
            <a:r>
              <a:rPr lang="en-US" sz="4800" dirty="0" smtClean="0">
                <a:solidFill>
                  <a:srgbClr val="00B050"/>
                </a:solidFill>
                <a:latin typeface="NikoshBAN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/>
              </a:rPr>
              <a:t>কাজ</a:t>
            </a:r>
            <a:endParaRPr lang="en-US" sz="4800" dirty="0">
              <a:solidFill>
                <a:srgbClr val="00B050"/>
              </a:solidFill>
              <a:latin typeface="NikoshB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408093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/>
              </a:rPr>
              <a:t>   </a:t>
            </a:r>
            <a:r>
              <a:rPr lang="en-US" sz="3200" dirty="0">
                <a:solidFill>
                  <a:srgbClr val="7030A0"/>
                </a:solidFill>
                <a:latin typeface="NikoshBAN"/>
              </a:rPr>
              <a:t>৩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টি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দলে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বিভক্ত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হয়ে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নিচের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খালী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ঘরে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   </a:t>
            </a:r>
            <a:r>
              <a:rPr lang="en-US" sz="32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˂   </a:t>
            </a:r>
            <a:r>
              <a:rPr lang="en-US" sz="3200" dirty="0" err="1" smtClean="0">
                <a:solidFill>
                  <a:srgbClr val="7030A0"/>
                </a:solidFill>
                <a:latin typeface="Times New Roman"/>
                <a:cs typeface="Times New Roman"/>
              </a:rPr>
              <a:t>বা</a:t>
            </a:r>
            <a:r>
              <a:rPr lang="en-US" sz="32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    ˃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 </a:t>
            </a:r>
          </a:p>
          <a:p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 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চিহ্ন</a:t>
            </a:r>
            <a:r>
              <a:rPr lang="en-US" sz="3200" dirty="0" smtClean="0">
                <a:solidFill>
                  <a:srgbClr val="7030A0"/>
                </a:solidFill>
                <a:latin typeface="NikoshBAN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/>
              </a:rPr>
              <a:t>বসাও</a:t>
            </a:r>
            <a:endParaRPr lang="en-US" sz="2800" dirty="0" smtClean="0">
              <a:solidFill>
                <a:srgbClr val="7030A0"/>
              </a:solidFill>
              <a:latin typeface="NikoshBAN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90600" y="2602468"/>
                <a:ext cx="1641796" cy="1100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ক</a:t>
                </a:r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) </a:t>
                </a:r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৭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:endParaRPr lang="en-US" sz="4400" dirty="0">
                  <a:solidFill>
                    <a:srgbClr val="00B050"/>
                  </a:solidFill>
                  <a:latin typeface="NikoshBAN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602468"/>
                <a:ext cx="1641796" cy="1100429"/>
              </a:xfrm>
              <a:prstGeom prst="rect">
                <a:avLst/>
              </a:prstGeom>
              <a:blipFill rotWithShape="1">
                <a:blip r:embed="rId2"/>
                <a:stretch>
                  <a:fillRect l="-15242" r="-15985" b="-27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447001" y="2590800"/>
                <a:ext cx="896399" cy="1100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:endParaRPr lang="en-US" sz="4400" dirty="0">
                  <a:solidFill>
                    <a:srgbClr val="00B050"/>
                  </a:solidFill>
                  <a:latin typeface="NikoshBAN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001" y="2590800"/>
                <a:ext cx="896399" cy="1100429"/>
              </a:xfrm>
              <a:prstGeom prst="rect">
                <a:avLst/>
              </a:prstGeom>
              <a:blipFill rotWithShape="1">
                <a:blip r:embed="rId3"/>
                <a:stretch>
                  <a:fillRect l="-27027" r="-37162" b="-26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914400" y="3852571"/>
                <a:ext cx="1760418" cy="1100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(খ)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৭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:endParaRPr lang="en-US" sz="4400" dirty="0">
                  <a:solidFill>
                    <a:srgbClr val="00B050"/>
                  </a:solidFill>
                  <a:latin typeface="NikoshBAN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852571"/>
                <a:ext cx="1760418" cy="1100429"/>
              </a:xfrm>
              <a:prstGeom prst="rect">
                <a:avLst/>
              </a:prstGeom>
              <a:blipFill rotWithShape="1">
                <a:blip r:embed="rId4"/>
                <a:stretch>
                  <a:fillRect l="-13841" r="-11765" b="-26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403719" y="3852571"/>
                <a:ext cx="939681" cy="1100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৮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:endParaRPr lang="en-US" sz="4400" dirty="0">
                  <a:solidFill>
                    <a:srgbClr val="00B050"/>
                  </a:solidFill>
                  <a:latin typeface="NikoshBAN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3719" y="3852571"/>
                <a:ext cx="939681" cy="1100429"/>
              </a:xfrm>
              <a:prstGeom prst="rect">
                <a:avLst/>
              </a:prstGeom>
              <a:blipFill rotWithShape="1">
                <a:blip r:embed="rId5"/>
                <a:stretch>
                  <a:fillRect l="-25806" r="-35484" b="-26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990600" y="5173195"/>
                <a:ext cx="1718740" cy="1151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(গ)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৫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৯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:endParaRPr lang="en-US" sz="4400" dirty="0">
                  <a:solidFill>
                    <a:srgbClr val="00B050"/>
                  </a:solidFill>
                  <a:latin typeface="NikoshBAN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173195"/>
                <a:ext cx="1718740" cy="1151405"/>
              </a:xfrm>
              <a:prstGeom prst="rect">
                <a:avLst/>
              </a:prstGeom>
              <a:blipFill rotWithShape="1">
                <a:blip r:embed="rId6"/>
                <a:stretch>
                  <a:fillRect l="-14591" r="-12456" b="-25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318016" y="5173195"/>
                <a:ext cx="1101584" cy="1151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৫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১১</m:t>
                        </m:r>
                      </m:den>
                    </m:f>
                  </m:oMath>
                </a14:m>
                <a:r>
                  <a:rPr lang="en-US" sz="4400" dirty="0" smtClean="0">
                    <a:solidFill>
                      <a:srgbClr val="00B050"/>
                    </a:solidFill>
                    <a:latin typeface="NikoshBAN"/>
                  </a:rPr>
                  <a:t> </a:t>
                </a:r>
                <a:endParaRPr lang="en-US" sz="4400" dirty="0">
                  <a:solidFill>
                    <a:srgbClr val="00B050"/>
                  </a:solidFill>
                  <a:latin typeface="NikoshBAN"/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8016" y="5173195"/>
                <a:ext cx="1101584" cy="1151405"/>
              </a:xfrm>
              <a:prstGeom prst="rect">
                <a:avLst/>
              </a:prstGeom>
              <a:blipFill rotWithShape="1">
                <a:blip r:embed="rId7"/>
                <a:stretch>
                  <a:fillRect l="-22099" r="-30387" b="-25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2590800" y="2895600"/>
            <a:ext cx="914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90800" y="4114800"/>
            <a:ext cx="914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590800" y="5486400"/>
            <a:ext cx="9144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7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8" grpId="0"/>
      <p:bldP spid="9" grpId="0"/>
      <p:bldP spid="10" grpId="0"/>
      <p:bldP spid="11" grpId="0"/>
      <p:bldP spid="13" grpId="0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416004"/>
            <a:ext cx="5486400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NikoshBAN"/>
              </a:rPr>
              <a:t>মূল্যায়ণ</a:t>
            </a:r>
            <a:endParaRPr lang="en-US" sz="6600" dirty="0">
              <a:latin typeface="NikoshB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981200"/>
            <a:ext cx="3978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NikoshBAN"/>
              </a:rPr>
              <a:t>ক) </a:t>
            </a:r>
            <a:r>
              <a:rPr lang="en-US" sz="3600" dirty="0" err="1" smtClean="0">
                <a:latin typeface="NikoshBAN"/>
              </a:rPr>
              <a:t>ভগ্নাংশ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কাকে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বলে</a:t>
            </a:r>
            <a:r>
              <a:rPr lang="en-US" sz="3600" dirty="0" smtClean="0">
                <a:latin typeface="NikoshBAN"/>
              </a:rPr>
              <a:t>?</a:t>
            </a:r>
            <a:endParaRPr lang="en-US" sz="3600" dirty="0">
              <a:latin typeface="NikoshB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4259" y="2971800"/>
            <a:ext cx="5761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NikoshBAN"/>
              </a:rPr>
              <a:t> খ) </a:t>
            </a:r>
            <a:r>
              <a:rPr lang="en-US" sz="3600" dirty="0" err="1" smtClean="0">
                <a:latin typeface="NikoshBAN"/>
              </a:rPr>
              <a:t>সমহর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হর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বিশিষ্ট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ভগ্নাংশ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কি</a:t>
            </a:r>
            <a:r>
              <a:rPr lang="en-US" sz="3600" dirty="0" smtClean="0">
                <a:latin typeface="NikoshBAN"/>
              </a:rPr>
              <a:t>?</a:t>
            </a:r>
            <a:endParaRPr lang="en-US" sz="3600" dirty="0">
              <a:latin typeface="NikoshB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886200"/>
            <a:ext cx="53142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NikoshBAN"/>
              </a:rPr>
              <a:t>গ) </a:t>
            </a:r>
            <a:r>
              <a:rPr lang="en-US" sz="3600" dirty="0" err="1" smtClean="0">
                <a:latin typeface="NikoshBAN"/>
              </a:rPr>
              <a:t>সমতুল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ভগ্নাংশ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কাকে</a:t>
            </a:r>
            <a:r>
              <a:rPr lang="en-US" sz="3600" dirty="0" smtClean="0">
                <a:latin typeface="NikoshBAN"/>
              </a:rPr>
              <a:t> </a:t>
            </a:r>
            <a:r>
              <a:rPr lang="en-US" sz="3600" dirty="0" err="1" smtClean="0">
                <a:latin typeface="NikoshBAN"/>
              </a:rPr>
              <a:t>বলে</a:t>
            </a:r>
            <a:r>
              <a:rPr lang="en-US" sz="3600" dirty="0" smtClean="0">
                <a:latin typeface="NikoshBAN"/>
              </a:rPr>
              <a:t>? </a:t>
            </a:r>
            <a:endParaRPr lang="en-US" sz="3600" dirty="0" smtClean="0">
              <a:latin typeface="NikoshBAN"/>
            </a:endParaRPr>
          </a:p>
          <a:p>
            <a:r>
              <a:rPr lang="en-US" sz="3600" dirty="0">
                <a:latin typeface="NikoshBAN"/>
              </a:rPr>
              <a:t> </a:t>
            </a:r>
            <a:r>
              <a:rPr lang="en-US" sz="3600" dirty="0" smtClean="0">
                <a:latin typeface="NikoshBAN"/>
              </a:rPr>
              <a:t>   </a:t>
            </a:r>
            <a:endParaRPr lang="en-US" sz="3600" dirty="0">
              <a:latin typeface="NikoshBAN"/>
            </a:endParaRPr>
          </a:p>
        </p:txBody>
      </p:sp>
    </p:spTree>
    <p:extLst>
      <p:ext uri="{BB962C8B-B14F-4D97-AF65-F5344CB8AC3E}">
        <p14:creationId xmlns:p14="http://schemas.microsoft.com/office/powerpoint/2010/main" val="131932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47471"/>
            <a:ext cx="5791200" cy="12003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>
                <a:solidFill>
                  <a:srgbClr val="FFFF00"/>
                </a:solidFill>
                <a:latin typeface="NikoshBAN"/>
              </a:rPr>
              <a:t>বাড়ির</a:t>
            </a:r>
            <a:r>
              <a:rPr lang="en-US" sz="7200" dirty="0" smtClean="0">
                <a:solidFill>
                  <a:srgbClr val="FFFF00"/>
                </a:solidFill>
                <a:latin typeface="NikoshBAN"/>
              </a:rPr>
              <a:t> </a:t>
            </a:r>
            <a:r>
              <a:rPr lang="en-US" sz="7200" dirty="0" err="1" smtClean="0">
                <a:solidFill>
                  <a:srgbClr val="FFFF00"/>
                </a:solidFill>
                <a:latin typeface="NikoshBAN"/>
              </a:rPr>
              <a:t>কাজ</a:t>
            </a:r>
            <a:endParaRPr lang="en-US" sz="7200" dirty="0">
              <a:solidFill>
                <a:srgbClr val="FFFF00"/>
              </a:solidFill>
              <a:latin typeface="NikoshB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8087" y="1828800"/>
            <a:ext cx="7362913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প্রতীক</a:t>
            </a:r>
            <a:r>
              <a:rPr lang="en-US" sz="48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চিহ্ন</a:t>
            </a:r>
            <a:r>
              <a:rPr lang="en-US" sz="48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ব্যবহার</a:t>
            </a:r>
            <a:r>
              <a:rPr lang="en-US" sz="48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করে</a:t>
            </a:r>
            <a:r>
              <a:rPr lang="en-US" sz="48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মানের</a:t>
            </a:r>
            <a:r>
              <a:rPr lang="en-US" sz="4800" dirty="0" smtClean="0">
                <a:solidFill>
                  <a:srgbClr val="FF0000"/>
                </a:solidFill>
                <a:latin typeface="NikoshBAN"/>
              </a:rPr>
              <a:t> </a:t>
            </a:r>
          </a:p>
          <a:p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উর্ধক্রমে</a:t>
            </a:r>
            <a:r>
              <a:rPr lang="en-US" sz="4800" dirty="0" smtClean="0">
                <a:solidFill>
                  <a:srgbClr val="FF0000"/>
                </a:solidFill>
                <a:latin typeface="NikoshBAN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/>
              </a:rPr>
              <a:t>সাজাও</a:t>
            </a:r>
            <a:endParaRPr lang="en-US" sz="4800" dirty="0" smtClean="0">
              <a:solidFill>
                <a:srgbClr val="FF0000"/>
              </a:solidFill>
              <a:latin typeface="NikoshBAN"/>
            </a:endParaRPr>
          </a:p>
          <a:p>
            <a:endParaRPr lang="en-US" dirty="0">
              <a:latin typeface="NikoshB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74469" y="3254514"/>
            <a:ext cx="8595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(ক)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4460787" y="4370378"/>
            <a:ext cx="7970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(খ)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284307" y="3124200"/>
                <a:ext cx="470000" cy="887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৪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4307" y="3124200"/>
                <a:ext cx="470000" cy="887422"/>
              </a:xfrm>
              <a:prstGeom prst="rect">
                <a:avLst/>
              </a:prstGeom>
              <a:blipFill rotWithShape="1">
                <a:blip r:embed="rId3"/>
                <a:stretch>
                  <a:fillRect r="-33766" b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172200" y="3124200"/>
                <a:ext cx="470000" cy="887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১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124200"/>
                <a:ext cx="470000" cy="887422"/>
              </a:xfrm>
              <a:prstGeom prst="rect">
                <a:avLst/>
              </a:prstGeom>
              <a:blipFill rotWithShape="1">
                <a:blip r:embed="rId4"/>
                <a:stretch>
                  <a:fillRect r="-33766" b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7086600" y="3155636"/>
                <a:ext cx="519694" cy="854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৩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155636"/>
                <a:ext cx="519694" cy="854786"/>
              </a:xfrm>
              <a:prstGeom prst="rect">
                <a:avLst/>
              </a:prstGeom>
              <a:blipFill rotWithShape="1">
                <a:blip r:embed="rId5"/>
                <a:stretch>
                  <a:fillRect r="-30588"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141639" y="4294178"/>
                <a:ext cx="635110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৯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১৭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1639" y="4294178"/>
                <a:ext cx="635110" cy="886909"/>
              </a:xfrm>
              <a:prstGeom prst="rect">
                <a:avLst/>
              </a:prstGeom>
              <a:blipFill rotWithShape="1">
                <a:blip r:embed="rId6"/>
                <a:stretch>
                  <a:fillRect r="-24762" b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6070490" y="4294178"/>
                <a:ext cx="635110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৭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১৭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0490" y="4294178"/>
                <a:ext cx="635110" cy="886909"/>
              </a:xfrm>
              <a:prstGeom prst="rect">
                <a:avLst/>
              </a:prstGeom>
              <a:blipFill rotWithShape="1">
                <a:blip r:embed="rId7"/>
                <a:stretch>
                  <a:fillRect r="-25000" b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6934200" y="4294178"/>
                <a:ext cx="662361" cy="887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১৫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১৭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294178"/>
                <a:ext cx="662361" cy="887422"/>
              </a:xfrm>
              <a:prstGeom prst="rect">
                <a:avLst/>
              </a:prstGeom>
              <a:blipFill rotWithShape="1">
                <a:blip r:embed="rId8"/>
                <a:stretch>
                  <a:fillRect r="-24074" b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617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995952"/>
            <a:ext cx="4876800" cy="1862048"/>
          </a:xfrm>
          <a:prstGeom prst="rect">
            <a:avLst/>
          </a:prstGeom>
          <a:solidFill>
            <a:srgbClr val="002060"/>
          </a:solidFill>
          <a:ln w="19050"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002060"/>
                </a:solidFill>
                <a:latin typeface="NikoshBAN"/>
                <a:cs typeface="NikoshBAN" pitchFamily="2" charset="0"/>
              </a:rPr>
              <a:t>ধন্যবাদ</a:t>
            </a:r>
            <a:endParaRPr lang="en-US" sz="11500" dirty="0">
              <a:solidFill>
                <a:srgbClr val="002060"/>
              </a:solidFill>
              <a:latin typeface="NikoshBAN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0" y="-381000"/>
            <a:ext cx="2590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/>
              </a:rPr>
              <a:t> </a:t>
            </a:r>
            <a:r>
              <a:rPr lang="en-US" sz="6600" dirty="0" err="1" smtClean="0">
                <a:solidFill>
                  <a:srgbClr val="7030A0"/>
                </a:solidFill>
                <a:latin typeface="Nikoshban"/>
              </a:rPr>
              <a:t>সবাইকে</a:t>
            </a:r>
            <a:endParaRPr lang="en-US" sz="6600" dirty="0" smtClean="0">
              <a:solidFill>
                <a:srgbClr val="7030A0"/>
              </a:solidFill>
              <a:latin typeface="Nikoshban"/>
            </a:endParaRPr>
          </a:p>
          <a:p>
            <a:endParaRPr lang="en-US" sz="6600" dirty="0">
              <a:solidFill>
                <a:srgbClr val="FFFF00"/>
              </a:solidFill>
              <a:latin typeface="Nikoshban"/>
            </a:endParaRPr>
          </a:p>
        </p:txBody>
      </p:sp>
    </p:spTree>
    <p:extLst>
      <p:ext uri="{BB962C8B-B14F-4D97-AF65-F5344CB8AC3E}">
        <p14:creationId xmlns:p14="http://schemas.microsoft.com/office/powerpoint/2010/main" val="36834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5"/>
            <a:ext cx="4457700" cy="22574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"/>
            <a:ext cx="3962400" cy="19811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95800"/>
            <a:ext cx="4457700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4495800"/>
            <a:ext cx="3962400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66950"/>
            <a:ext cx="4305300" cy="20764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266950"/>
            <a:ext cx="3962400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9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14400" y="983696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>
            <a:off x="1981200" y="983696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 rot="10800000">
            <a:off x="1453896" y="98369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3546297">
            <a:off x="1054789" y="1665438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3641492">
            <a:off x="2119020" y="1669966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1447800" y="189809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920496" y="990601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1987296" y="990601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10800000">
            <a:off x="1459992" y="990600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8200" y="3276600"/>
            <a:ext cx="1835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অর্ধেক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অংশ</a:t>
            </a:r>
            <a:r>
              <a:rPr lang="en-US" sz="2800" dirty="0" smtClean="0">
                <a:latin typeface="Nikosban"/>
              </a:rPr>
              <a:t> </a:t>
            </a:r>
            <a:endParaRPr lang="en-US" sz="2800" dirty="0">
              <a:latin typeface="Nikosb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19400" y="3112077"/>
                <a:ext cx="2057400" cy="7741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err="1" smtClean="0">
                    <a:latin typeface="Nikosban"/>
                  </a:rPr>
                  <a:t>বা</a:t>
                </a:r>
                <a:r>
                  <a:rPr lang="en-US" sz="2800" dirty="0" smtClean="0">
                    <a:latin typeface="Nikosban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১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২</m:t>
                        </m:r>
                        <m:r>
                          <a:rPr lang="en-US" sz="2800" b="0" i="1" smtClean="0">
                            <a:latin typeface="Cambria Math"/>
                          </a:rPr>
                          <m:t>  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ban"/>
                  </a:rPr>
                  <a:t> অংশ</a:t>
                </a:r>
                <a:endParaRPr lang="en-US" sz="2800" dirty="0">
                  <a:latin typeface="Nikosban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112077"/>
                <a:ext cx="2057400" cy="774123"/>
              </a:xfrm>
              <a:prstGeom prst="rect">
                <a:avLst/>
              </a:prstGeom>
              <a:blipFill rotWithShape="1">
                <a:blip r:embed="rId2"/>
                <a:stretch>
                  <a:fillRect l="-6231" b="-11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553200" y="457200"/>
            <a:ext cx="17604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ban"/>
              </a:rPr>
              <a:t>ভাঁঙ্গা</a:t>
            </a:r>
            <a:r>
              <a:rPr lang="en-US" sz="3200" dirty="0" smtClean="0">
                <a:latin typeface="Nikosban"/>
              </a:rPr>
              <a:t> </a:t>
            </a:r>
            <a:r>
              <a:rPr lang="en-US" sz="3200" dirty="0" err="1" smtClean="0">
                <a:latin typeface="Nikosban"/>
              </a:rPr>
              <a:t>অংশ</a:t>
            </a:r>
            <a:endParaRPr lang="en-US" sz="3200" dirty="0">
              <a:latin typeface="Nikosban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5067300" y="762000"/>
            <a:ext cx="1485900" cy="381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 rot="3546297">
            <a:off x="1048694" y="1680458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 rot="3641492">
            <a:off x="2112925" y="1684986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1441705" y="1913115"/>
            <a:ext cx="1060704" cy="91440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9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5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6" grpId="0" animBg="1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2" grpId="0"/>
      <p:bldP spid="19" grpId="0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3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609600"/>
            <a:ext cx="4038600" cy="1015663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70C0"/>
                </a:solidFill>
                <a:latin typeface="Nikosban"/>
              </a:rPr>
              <a:t>ভগ্নাংশ</a:t>
            </a:r>
            <a:endParaRPr lang="en-US" sz="6000" dirty="0">
              <a:solidFill>
                <a:srgbClr val="0070C0"/>
              </a:solidFill>
              <a:latin typeface="Nikosb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2209800"/>
            <a:ext cx="4288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00B050"/>
                </a:solidFill>
                <a:latin typeface="Nikosban"/>
              </a:rPr>
              <a:t>এই</a:t>
            </a:r>
            <a:r>
              <a:rPr lang="en-US" sz="36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ban"/>
              </a:rPr>
              <a:t>পাঠ</a:t>
            </a:r>
            <a:r>
              <a:rPr lang="en-US" sz="36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ban"/>
              </a:rPr>
              <a:t>শেষে</a:t>
            </a:r>
            <a:r>
              <a:rPr lang="en-US" sz="36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ban"/>
              </a:rPr>
              <a:t>শিক্ষার্থীরা</a:t>
            </a:r>
            <a:r>
              <a:rPr lang="en-US" sz="3600" dirty="0">
                <a:solidFill>
                  <a:srgbClr val="00B050"/>
                </a:solidFill>
                <a:latin typeface="Nikosban"/>
              </a:rPr>
              <a:t>-</a:t>
            </a:r>
            <a:endParaRPr lang="en-US" sz="3600" dirty="0" smtClean="0">
              <a:solidFill>
                <a:srgbClr val="00B050"/>
              </a:solidFill>
              <a:latin typeface="Nikosb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429000"/>
            <a:ext cx="747031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Nikosban"/>
              </a:rPr>
              <a:t>(ক) </a:t>
            </a:r>
            <a:r>
              <a:rPr lang="en-US" sz="2800" dirty="0" err="1" smtClean="0">
                <a:solidFill>
                  <a:srgbClr val="7030A0"/>
                </a:solidFill>
                <a:latin typeface="Nikosban"/>
              </a:rPr>
              <a:t>ভগ্নাংশ</a:t>
            </a:r>
            <a:r>
              <a:rPr lang="en-US" sz="2800" dirty="0" smtClean="0">
                <a:solidFill>
                  <a:srgbClr val="7030A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ban"/>
              </a:rPr>
              <a:t>কি</a:t>
            </a:r>
            <a:r>
              <a:rPr lang="en-US" sz="2800" dirty="0" smtClean="0">
                <a:solidFill>
                  <a:srgbClr val="7030A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ban"/>
              </a:rPr>
              <a:t>তা</a:t>
            </a:r>
            <a:r>
              <a:rPr lang="en-US" sz="2800" dirty="0" smtClean="0">
                <a:solidFill>
                  <a:srgbClr val="7030A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ban"/>
              </a:rPr>
              <a:t>বলতে</a:t>
            </a:r>
            <a:r>
              <a:rPr lang="en-US" sz="2800" dirty="0" smtClean="0">
                <a:solidFill>
                  <a:srgbClr val="7030A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ban"/>
              </a:rPr>
              <a:t>পারবে</a:t>
            </a:r>
            <a:r>
              <a:rPr lang="en-US" sz="2800" dirty="0" smtClean="0">
                <a:solidFill>
                  <a:srgbClr val="7030A0"/>
                </a:solidFill>
                <a:latin typeface="Nikosban"/>
              </a:rPr>
              <a:t>।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(খ)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ভগ্নাংশের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দু’টি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অংশের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নাম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 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বলতে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 ও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চিনতে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ban"/>
              </a:rPr>
              <a:t>পারবে</a:t>
            </a:r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।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Nikosban"/>
              </a:rPr>
              <a:t>(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গ)</a:t>
            </a:r>
            <a:r>
              <a:rPr lang="en-US" sz="2800" dirty="0" err="1" smtClean="0">
                <a:solidFill>
                  <a:srgbClr val="00B050"/>
                </a:solidFill>
                <a:latin typeface="Nikosban"/>
              </a:rPr>
              <a:t>ভগ্নাংশকে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ban"/>
              </a:rPr>
              <a:t>লঘিষ্ঠ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ban"/>
              </a:rPr>
              <a:t>আকারে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ban"/>
              </a:rPr>
              <a:t>প্রকাশ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ban"/>
              </a:rPr>
              <a:t>করতে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ban"/>
              </a:rPr>
              <a:t>পারবে</a:t>
            </a:r>
            <a:r>
              <a:rPr lang="en-US" sz="2800" dirty="0" smtClean="0">
                <a:solidFill>
                  <a:srgbClr val="00B050"/>
                </a:solidFill>
                <a:latin typeface="Nikosban"/>
              </a:rPr>
              <a:t>।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(ঘ)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সমহর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ও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সমলব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বিশিষ্ট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ভগ্নাংশের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তুলনা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    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করতে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পারবে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68748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990600"/>
            <a:ext cx="10807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Nikosban"/>
              </a:rPr>
              <a:t>লব</a:t>
            </a:r>
            <a:r>
              <a:rPr lang="en-US" sz="4800" dirty="0" smtClean="0">
                <a:solidFill>
                  <a:srgbClr val="FF0000"/>
                </a:solidFill>
                <a:latin typeface="Nikosban"/>
              </a:rPr>
              <a:t> </a:t>
            </a:r>
            <a:endParaRPr lang="en-US" sz="4800" dirty="0">
              <a:solidFill>
                <a:srgbClr val="FF0000"/>
              </a:solidFill>
              <a:latin typeface="Nikosb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2503" y="1002268"/>
            <a:ext cx="8386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  <a:latin typeface="Nikosban"/>
              </a:rPr>
              <a:t>হর</a:t>
            </a:r>
            <a:endParaRPr lang="en-US" sz="4800" dirty="0">
              <a:solidFill>
                <a:srgbClr val="00B050"/>
              </a:solidFill>
              <a:latin typeface="Nikosban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181600" y="1406098"/>
            <a:ext cx="1066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71929" y="2438400"/>
                <a:ext cx="614271" cy="9584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২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৩</m:t>
                        </m:r>
                      </m:den>
                    </m:f>
                  </m:oMath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929" y="2438400"/>
                <a:ext cx="614271" cy="958468"/>
              </a:xfrm>
              <a:prstGeom prst="rect">
                <a:avLst/>
              </a:prstGeom>
              <a:blipFill rotWithShape="1">
                <a:blip r:embed="rId2"/>
                <a:stretch>
                  <a:fillRect l="-30693" r="-49505" b="-12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71929" y="4191000"/>
                <a:ext cx="614271" cy="917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929" y="4191000"/>
                <a:ext cx="614271" cy="917174"/>
              </a:xfrm>
              <a:prstGeom prst="rect">
                <a:avLst/>
              </a:prstGeom>
              <a:blipFill rotWithShape="1">
                <a:blip r:embed="rId3"/>
                <a:stretch>
                  <a:fillRect l="-30693" r="-49505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H="1">
            <a:off x="5529875" y="2597006"/>
            <a:ext cx="870925" cy="699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37413" y="2310825"/>
            <a:ext cx="7825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Nikosban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ban"/>
              </a:rPr>
              <a:t>লব</a:t>
            </a:r>
            <a:endParaRPr lang="en-US" sz="3200" dirty="0">
              <a:solidFill>
                <a:srgbClr val="FF0000"/>
              </a:solidFill>
              <a:latin typeface="Nikosban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886200" y="2917634"/>
            <a:ext cx="1524000" cy="13495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4800" y="3505200"/>
            <a:ext cx="620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ban"/>
              </a:rPr>
              <a:t>হর</a:t>
            </a:r>
            <a:endParaRPr lang="en-US" sz="3200" dirty="0">
              <a:solidFill>
                <a:srgbClr val="00B050"/>
              </a:solidFill>
              <a:latin typeface="Nikosban"/>
            </a:endParaRPr>
          </a:p>
        </p:txBody>
      </p:sp>
      <p:cxnSp>
        <p:nvCxnSpPr>
          <p:cNvPr id="30" name="Straight Arrow Connector 29"/>
          <p:cNvCxnSpPr>
            <a:stCxn id="28" idx="3"/>
          </p:cNvCxnSpPr>
          <p:nvPr/>
        </p:nvCxnSpPr>
        <p:spPr>
          <a:xfrm flipV="1">
            <a:off x="925483" y="3505201"/>
            <a:ext cx="1197034" cy="2923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2122517" y="3651394"/>
            <a:ext cx="1306483" cy="11616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13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36 -0.03816 L 0.07796 -0.11424 C 0.09827 -0.13205 0.1283 -0.13807 0.15973 -0.13807 C 0.19566 -0.13807 0.22466 -0.13205 0.2448 -0.11424 L 0.34167 -0.0381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377 L 0.05834 0.05389 C 0.07084 0.05736 0.08941 0.0599 0.10834 0.0599 C 0.13056 0.0599 0.14792 0.05736 0.16025 0.05389 L 0.21945 0.0377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72" y="1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87 -0.00601 L -0.17813 0.0050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555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025E-6 L -0.19271 -3.3025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0111 L 0.14948 -0.04347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65" y="-161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185 L 0.15781 -0.040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82" y="-2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1" grpId="0"/>
      <p:bldP spid="13" grpId="0"/>
      <p:bldP spid="13" grpId="1"/>
      <p:bldP spid="28" grpId="0"/>
      <p:bldP spid="2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914400" y="991541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>
            <a:off x="1981200" y="99844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 rot="10800000">
            <a:off x="1453896" y="99060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3546297">
            <a:off x="1054789" y="1679247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 rot="3641492">
            <a:off x="2119020" y="168377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1447800" y="1911904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920496" y="99656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1987296" y="99656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10800000">
            <a:off x="1459992" y="99060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Isosceles Triangle 38"/>
          <p:cNvSpPr/>
          <p:nvPr/>
        </p:nvSpPr>
        <p:spPr>
          <a:xfrm rot="3546297">
            <a:off x="1207189" y="4490802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1600200" y="4723459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2139696" y="381596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4724400" y="755095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 rot="10800000">
            <a:off x="5263896" y="755094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 rot="3546297">
            <a:off x="4833726" y="1443744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6" name="Isosceles Triangle 45"/>
          <p:cNvSpPr/>
          <p:nvPr/>
        </p:nvSpPr>
        <p:spPr>
          <a:xfrm rot="3641492">
            <a:off x="5897957" y="1448272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5226737" y="1676401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>
            <a:off x="5797296" y="76200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3886200" y="3733801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 rot="10800000">
            <a:off x="4419600" y="373380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 rot="3546297">
            <a:off x="4020494" y="4415542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 rot="3641492">
            <a:off x="5080939" y="442007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4425696" y="464820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4959096" y="3740706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52600" y="2895600"/>
                <a:ext cx="492443" cy="773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১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895600"/>
                <a:ext cx="492443" cy="773866"/>
              </a:xfrm>
              <a:prstGeom prst="rect">
                <a:avLst/>
              </a:prstGeom>
              <a:blipFill rotWithShape="1">
                <a:blip r:embed="rId2"/>
                <a:stretch>
                  <a:fillRect r="-2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486400" y="2743200"/>
                <a:ext cx="492443" cy="745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৩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743200"/>
                <a:ext cx="492443" cy="745910"/>
              </a:xfrm>
              <a:prstGeom prst="rect">
                <a:avLst/>
              </a:prstGeom>
              <a:blipFill rotWithShape="1">
                <a:blip r:embed="rId3"/>
                <a:stretch>
                  <a:fillRect r="-25926" b="-8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828800" y="5703134"/>
                <a:ext cx="492443" cy="773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৪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5703134"/>
                <a:ext cx="492443" cy="773866"/>
              </a:xfrm>
              <a:prstGeom prst="rect">
                <a:avLst/>
              </a:prstGeom>
              <a:blipFill rotWithShape="1">
                <a:blip r:embed="rId4"/>
                <a:stretch>
                  <a:fillRect r="-25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81600" y="5791200"/>
                <a:ext cx="492443" cy="7738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৬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5791200"/>
                <a:ext cx="492443" cy="773866"/>
              </a:xfrm>
              <a:prstGeom prst="rect">
                <a:avLst/>
              </a:prstGeom>
              <a:blipFill rotWithShape="1">
                <a:blip r:embed="rId5"/>
                <a:stretch>
                  <a:fillRect r="-25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978098" y="2743200"/>
                <a:ext cx="710451" cy="6767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১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২</m:t>
                        </m:r>
                      </m:den>
                    </m:f>
                  </m:oMath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098" y="2743200"/>
                <a:ext cx="710451" cy="676788"/>
              </a:xfrm>
              <a:prstGeom prst="rect">
                <a:avLst/>
              </a:prstGeom>
              <a:blipFill rotWithShape="1">
                <a:blip r:embed="rId6"/>
                <a:stretch>
                  <a:fillRect l="-13793" r="-25000" b="-81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Isosceles Triangle 33"/>
          <p:cNvSpPr/>
          <p:nvPr/>
        </p:nvSpPr>
        <p:spPr>
          <a:xfrm>
            <a:off x="4724400" y="755095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0800000">
            <a:off x="5263896" y="755094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5797296" y="76200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5" name="Isosceles Triangle 54"/>
          <p:cNvSpPr/>
          <p:nvPr/>
        </p:nvSpPr>
        <p:spPr>
          <a:xfrm>
            <a:off x="1066800" y="380906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6" name="Isosceles Triangle 55"/>
          <p:cNvSpPr/>
          <p:nvPr/>
        </p:nvSpPr>
        <p:spPr>
          <a:xfrm rot="10800000">
            <a:off x="1606296" y="3809059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 rot="3641492">
            <a:off x="2271420" y="449533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2133600" y="381000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Isosceles Triangle 58"/>
          <p:cNvSpPr/>
          <p:nvPr/>
        </p:nvSpPr>
        <p:spPr>
          <a:xfrm>
            <a:off x="1066800" y="380906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0" name="Isosceles Triangle 59"/>
          <p:cNvSpPr/>
          <p:nvPr/>
        </p:nvSpPr>
        <p:spPr>
          <a:xfrm rot="10800000">
            <a:off x="1606296" y="3809059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1" name="Isosceles Triangle 60"/>
          <p:cNvSpPr/>
          <p:nvPr/>
        </p:nvSpPr>
        <p:spPr>
          <a:xfrm rot="3641492">
            <a:off x="2271420" y="449533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2" name="Isosceles Triangle 61"/>
          <p:cNvSpPr/>
          <p:nvPr/>
        </p:nvSpPr>
        <p:spPr>
          <a:xfrm>
            <a:off x="2133600" y="3810000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362200" y="5731065"/>
                <a:ext cx="692818" cy="6697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২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৩</m:t>
                        </m:r>
                      </m:den>
                    </m:f>
                  </m:oMath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5731065"/>
                <a:ext cx="692818" cy="669735"/>
              </a:xfrm>
              <a:prstGeom prst="rect">
                <a:avLst/>
              </a:prstGeom>
              <a:blipFill rotWithShape="1">
                <a:blip r:embed="rId7"/>
                <a:stretch>
                  <a:fillRect l="-14159" r="-24779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Isosceles Triangle 63"/>
          <p:cNvSpPr/>
          <p:nvPr/>
        </p:nvSpPr>
        <p:spPr>
          <a:xfrm>
            <a:off x="3892296" y="3740976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5" name="Isosceles Triangle 64"/>
          <p:cNvSpPr/>
          <p:nvPr/>
        </p:nvSpPr>
        <p:spPr>
          <a:xfrm rot="10800000">
            <a:off x="4419601" y="373380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6" name="Isosceles Triangle 65"/>
          <p:cNvSpPr/>
          <p:nvPr/>
        </p:nvSpPr>
        <p:spPr>
          <a:xfrm rot="3546297">
            <a:off x="4026589" y="4422718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7" name="Isosceles Triangle 66"/>
          <p:cNvSpPr/>
          <p:nvPr/>
        </p:nvSpPr>
        <p:spPr>
          <a:xfrm rot="3641492">
            <a:off x="5090820" y="441913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8" name="Isosceles Triangle 67"/>
          <p:cNvSpPr/>
          <p:nvPr/>
        </p:nvSpPr>
        <p:spPr>
          <a:xfrm>
            <a:off x="4419600" y="4647259"/>
            <a:ext cx="1060704" cy="9144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9" name="Isosceles Triangle 68"/>
          <p:cNvSpPr/>
          <p:nvPr/>
        </p:nvSpPr>
        <p:spPr>
          <a:xfrm>
            <a:off x="4959096" y="3733800"/>
            <a:ext cx="1060704" cy="914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73298" y="6019800"/>
            <a:ext cx="614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Nikosban"/>
              </a:rPr>
              <a:t>= ১</a:t>
            </a:r>
            <a:endParaRPr lang="en-US" sz="2400" dirty="0">
              <a:latin typeface="Nikosb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16298" y="2677180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সমতুল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ভগ্নাংশ</a:t>
            </a:r>
            <a:endParaRPr lang="en-US" sz="2800" dirty="0">
              <a:latin typeface="Nikosban"/>
            </a:endParaRPr>
          </a:p>
        </p:txBody>
      </p:sp>
      <p:sp>
        <p:nvSpPr>
          <p:cNvPr id="16" name="Curved Down Arrow 15"/>
          <p:cNvSpPr/>
          <p:nvPr/>
        </p:nvSpPr>
        <p:spPr>
          <a:xfrm>
            <a:off x="6439969" y="2286000"/>
            <a:ext cx="1516281" cy="391179"/>
          </a:xfrm>
          <a:prstGeom prst="curvedDownArrow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Up Arrow 16"/>
          <p:cNvSpPr/>
          <p:nvPr/>
        </p:nvSpPr>
        <p:spPr>
          <a:xfrm rot="20985201">
            <a:off x="5845984" y="3380089"/>
            <a:ext cx="2054372" cy="380340"/>
          </a:xfrm>
          <a:prstGeom prst="curvedUp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210445" y="5801380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সমতুল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ভগ্নাংশ</a:t>
            </a:r>
            <a:endParaRPr lang="en-US" sz="2800" dirty="0">
              <a:latin typeface="Nikosban"/>
            </a:endParaRPr>
          </a:p>
        </p:txBody>
      </p:sp>
      <p:sp>
        <p:nvSpPr>
          <p:cNvPr id="70" name="Curved Down Arrow 69"/>
          <p:cNvSpPr/>
          <p:nvPr/>
        </p:nvSpPr>
        <p:spPr>
          <a:xfrm>
            <a:off x="2739824" y="5257800"/>
            <a:ext cx="1717211" cy="518305"/>
          </a:xfrm>
          <a:prstGeom prst="curvedDownArrow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Curved Up Arrow 70"/>
          <p:cNvSpPr/>
          <p:nvPr/>
        </p:nvSpPr>
        <p:spPr>
          <a:xfrm rot="20985201">
            <a:off x="2141604" y="6374105"/>
            <a:ext cx="2115795" cy="348226"/>
          </a:xfrm>
          <a:prstGeom prst="curvedUpArrow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54762" y="4353580"/>
            <a:ext cx="1994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এর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লঘিষ্ঠ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রূপ</a:t>
            </a:r>
            <a:endParaRPr lang="en-US" sz="2800" dirty="0">
              <a:latin typeface="Nikosb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934200" y="5267980"/>
            <a:ext cx="1994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এর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লঘিষ্ঠ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রূপ</a:t>
            </a:r>
            <a:endParaRPr lang="en-US" sz="2800" dirty="0">
              <a:latin typeface="Nikosb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227699" y="4149225"/>
                <a:ext cx="630301" cy="7741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১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২</m:t>
                        </m:r>
                      </m:den>
                    </m:f>
                  </m:oMath>
                </a14:m>
                <a:r>
                  <a:rPr lang="en-US" sz="2800" dirty="0" smtClean="0"/>
                  <a:t>  ,</a:t>
                </a:r>
                <a:endParaRPr lang="en-US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699" y="4149225"/>
                <a:ext cx="630301" cy="774123"/>
              </a:xfrm>
              <a:prstGeom prst="rect">
                <a:avLst/>
              </a:prstGeom>
              <a:blipFill rotWithShape="1">
                <a:blip r:embed="rId8"/>
                <a:stretch>
                  <a:fillRect r="-31068" b="-9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106615" y="5106500"/>
                <a:ext cx="675185" cy="765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২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৩</m:t>
                        </m:r>
                      </m:den>
                    </m:f>
                  </m:oMath>
                </a14:m>
                <a:r>
                  <a:rPr lang="en-US" sz="2000" dirty="0" smtClean="0"/>
                  <a:t>   ,</a:t>
                </a:r>
                <a:endParaRPr lang="en-US" sz="20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615" y="5106500"/>
                <a:ext cx="675185" cy="765915"/>
              </a:xfrm>
              <a:prstGeom prst="rect">
                <a:avLst/>
              </a:prstGeom>
              <a:blipFill rotWithShape="1">
                <a:blip r:embed="rId9"/>
                <a:stretch>
                  <a:fillRect r="-16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6750484" y="4114800"/>
                <a:ext cx="526106" cy="854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৩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0484" y="4114800"/>
                <a:ext cx="526106" cy="854786"/>
              </a:xfrm>
              <a:prstGeom prst="rect">
                <a:avLst/>
              </a:prstGeom>
              <a:blipFill rotWithShape="1">
                <a:blip r:embed="rId10"/>
                <a:stretch>
                  <a:fillRect r="-29885"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6553200" y="5029200"/>
                <a:ext cx="526105" cy="887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৪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029200"/>
                <a:ext cx="526105" cy="887422"/>
              </a:xfrm>
              <a:prstGeom prst="rect">
                <a:avLst/>
              </a:prstGeom>
              <a:blipFill rotWithShape="1">
                <a:blip r:embed="rId11"/>
                <a:stretch>
                  <a:fillRect r="-30233" b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07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2" grpId="0" animBg="1"/>
      <p:bldP spid="43" grpId="0" animBg="1"/>
      <p:bldP spid="44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4" grpId="0" animBg="1"/>
      <p:bldP spid="11" grpId="0"/>
      <p:bldP spid="30" grpId="0"/>
      <p:bldP spid="31" grpId="0"/>
      <p:bldP spid="32" grpId="0"/>
      <p:bldP spid="33" grpId="0"/>
      <p:bldP spid="59" grpId="0" animBg="1"/>
      <p:bldP spid="60" grpId="0" animBg="1"/>
      <p:bldP spid="61" grpId="0" animBg="1"/>
      <p:bldP spid="62" grpId="0" animBg="1"/>
      <p:bldP spid="63" grpId="0"/>
      <p:bldP spid="68" grpId="0" animBg="1"/>
      <p:bldP spid="14" grpId="0"/>
      <p:bldP spid="13" grpId="0"/>
      <p:bldP spid="16" grpId="0" animBg="1"/>
      <p:bldP spid="17" grpId="0" animBg="1"/>
      <p:bldP spid="58" grpId="0"/>
      <p:bldP spid="70" grpId="0" animBg="1"/>
      <p:bldP spid="71" grpId="0" animBg="1"/>
      <p:bldP spid="15" grpId="0"/>
      <p:bldP spid="72" grpId="0"/>
      <p:bldP spid="18" grpId="0"/>
      <p:bldP spid="73" grpId="0"/>
      <p:bldP spid="74" grpId="0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981200"/>
            <a:ext cx="13716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05000" y="1981200"/>
            <a:ext cx="12954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00400" y="1981200"/>
            <a:ext cx="1371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19812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67400" y="19812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3505200"/>
            <a:ext cx="137160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05000" y="3505200"/>
            <a:ext cx="129540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00400" y="3505200"/>
            <a:ext cx="137160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0" y="35052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867400" y="35052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33400" y="533400"/>
            <a:ext cx="13716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5334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00400" y="533400"/>
            <a:ext cx="1371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0" y="5334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67400" y="5334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475638" y="609600"/>
                <a:ext cx="470000" cy="887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১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638" y="609600"/>
                <a:ext cx="470000" cy="887422"/>
              </a:xfrm>
              <a:prstGeom prst="rect">
                <a:avLst/>
              </a:prstGeom>
              <a:blipFill rotWithShape="1">
                <a:blip r:embed="rId2"/>
                <a:stretch>
                  <a:fillRect r="-35065" b="-2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467600" y="1981200"/>
                <a:ext cx="470000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1981200"/>
                <a:ext cx="470000" cy="886909"/>
              </a:xfrm>
              <a:prstGeom prst="rect">
                <a:avLst/>
              </a:prstGeom>
              <a:blipFill rotWithShape="1">
                <a:blip r:embed="rId3"/>
                <a:stretch>
                  <a:fillRect r="-33766" b="-2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67600" y="3455978"/>
                <a:ext cx="519693" cy="854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৩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3455978"/>
                <a:ext cx="519693" cy="854786"/>
              </a:xfrm>
              <a:prstGeom prst="rect">
                <a:avLst/>
              </a:prstGeom>
              <a:blipFill rotWithShape="1">
                <a:blip r:embed="rId4"/>
                <a:stretch>
                  <a:fillRect r="-30588"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 flipV="1">
            <a:off x="7817353" y="2667000"/>
            <a:ext cx="627140" cy="330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817353" y="1524000"/>
            <a:ext cx="869447" cy="9276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25" idx="2"/>
          </p:cNvCxnSpPr>
          <p:nvPr/>
        </p:nvCxnSpPr>
        <p:spPr>
          <a:xfrm flipV="1">
            <a:off x="7937600" y="2961620"/>
            <a:ext cx="805432" cy="11531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459941" y="2438400"/>
            <a:ext cx="566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হর</a:t>
            </a:r>
            <a:endParaRPr lang="en-US" sz="2800" dirty="0">
              <a:latin typeface="Nikosb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82785" y="4800600"/>
            <a:ext cx="39934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সকল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ভগ্নাংশের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হর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সমান</a:t>
            </a:r>
            <a:r>
              <a:rPr lang="en-US" sz="2800" dirty="0" smtClean="0">
                <a:latin typeface="Nikosban"/>
              </a:rPr>
              <a:t> (৫)</a:t>
            </a:r>
            <a:endParaRPr lang="en-US" sz="2800" dirty="0">
              <a:latin typeface="Nikosb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066800" y="5334000"/>
                <a:ext cx="551754" cy="766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১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 </a:t>
                </a:r>
                <a:r>
                  <a:rPr lang="en-US" dirty="0" smtClean="0"/>
                  <a:t>,</a:t>
                </a:r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5334000"/>
                <a:ext cx="551754" cy="766428"/>
              </a:xfrm>
              <a:prstGeom prst="rect">
                <a:avLst/>
              </a:prstGeom>
              <a:blipFill rotWithShape="1">
                <a:blip r:embed="rId5"/>
                <a:stretch>
                  <a:fillRect r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524000" y="5257800"/>
                <a:ext cx="911339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  <m:r>
                        <a:rPr lang="en-US" sz="2800" b="0" i="0" smtClean="0">
                          <a:latin typeface="Cambria Math"/>
                        </a:rPr>
                        <m:t>  </m:t>
                      </m:r>
                      <m:r>
                        <a:rPr lang="en-US" sz="2800" b="0" i="0" smtClean="0">
                          <a:latin typeface="Cambria Math"/>
                        </a:rPr>
                        <m:t>ও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5257800"/>
                <a:ext cx="911339" cy="886909"/>
              </a:xfrm>
              <a:prstGeom prst="rect">
                <a:avLst/>
              </a:prstGeom>
              <a:blipFill rotWithShape="1">
                <a:blip r:embed="rId6"/>
                <a:stretch>
                  <a:fillRect r="-17450" b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299707" y="5334000"/>
                <a:ext cx="519693" cy="854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৩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707" y="5334000"/>
                <a:ext cx="519693" cy="854786"/>
              </a:xfrm>
              <a:prstGeom prst="rect">
                <a:avLst/>
              </a:prstGeom>
              <a:blipFill rotWithShape="1">
                <a:blip r:embed="rId7"/>
                <a:stretch>
                  <a:fillRect r="-30233" b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5-Point Star 40"/>
          <p:cNvSpPr/>
          <p:nvPr/>
        </p:nvSpPr>
        <p:spPr>
          <a:xfrm>
            <a:off x="470907" y="4800600"/>
            <a:ext cx="367293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5-Point Star 41"/>
          <p:cNvSpPr/>
          <p:nvPr/>
        </p:nvSpPr>
        <p:spPr>
          <a:xfrm>
            <a:off x="457200" y="5486400"/>
            <a:ext cx="367293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819400" y="5486400"/>
            <a:ext cx="3525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সমহর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বিশিষ্ট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ভগ্নাংশ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এবং</a:t>
            </a:r>
            <a:endParaRPr lang="en-US" sz="2800" dirty="0">
              <a:latin typeface="Nikosb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6324600" y="5334000"/>
                <a:ext cx="873957" cy="7337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/>
                    <a:cs typeface="Times New Roman"/>
                  </a:rPr>
                  <a:t>  ˃</a:t>
                </a:r>
                <a:endParaRPr lang="en-US" sz="3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334000"/>
                <a:ext cx="873957" cy="733791"/>
              </a:xfrm>
              <a:prstGeom prst="rect">
                <a:avLst/>
              </a:prstGeom>
              <a:blipFill rotWithShape="1">
                <a:blip r:embed="rId8"/>
                <a:stretch>
                  <a:fillRect t="-2500" r="-27273" b="-1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315200" y="5334000"/>
                <a:ext cx="824265" cy="765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২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7030A0"/>
                    </a:solidFill>
                    <a:latin typeface="Times New Roman"/>
                    <a:cs typeface="Times New Roman"/>
                  </a:rPr>
                  <a:t>  </a:t>
                </a:r>
                <a:r>
                  <a:rPr lang="en-US" sz="3200" dirty="0" smtClean="0">
                    <a:latin typeface="Times New Roman"/>
                    <a:cs typeface="Times New Roman"/>
                  </a:rPr>
                  <a:t>˃</a:t>
                </a:r>
                <a:endParaRPr lang="en-US" sz="3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5334000"/>
                <a:ext cx="824265" cy="765915"/>
              </a:xfrm>
              <a:prstGeom prst="rect">
                <a:avLst/>
              </a:prstGeom>
              <a:blipFill rotWithShape="1">
                <a:blip r:embed="rId9"/>
                <a:stretch>
                  <a:fillRect r="-28889" b="-15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8216800" y="5257800"/>
                <a:ext cx="470000" cy="8874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১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6800" y="5257800"/>
                <a:ext cx="470000" cy="887422"/>
              </a:xfrm>
              <a:prstGeom prst="rect">
                <a:avLst/>
              </a:prstGeom>
              <a:blipFill rotWithShape="1">
                <a:blip r:embed="rId10"/>
                <a:stretch>
                  <a:fillRect r="-33766" b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990600" y="6248400"/>
            <a:ext cx="6994222" cy="52322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হর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একই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হলে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যে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ভগ্নাংশের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লব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বড়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সে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ভগ্নাংশটি</a:t>
            </a:r>
            <a:r>
              <a:rPr lang="en-US" sz="2800" dirty="0" smtClean="0">
                <a:solidFill>
                  <a:srgbClr val="FF0000"/>
                </a:solidFill>
                <a:latin typeface="Nikosban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ban"/>
              </a:rPr>
              <a:t>বড়</a:t>
            </a:r>
            <a:endParaRPr lang="en-US" sz="2800" dirty="0">
              <a:solidFill>
                <a:srgbClr val="FF0000"/>
              </a:solidFill>
              <a:latin typeface="Nikosban"/>
            </a:endParaRPr>
          </a:p>
        </p:txBody>
      </p:sp>
      <p:sp>
        <p:nvSpPr>
          <p:cNvPr id="49" name="5-Point Star 48"/>
          <p:cNvSpPr/>
          <p:nvPr/>
        </p:nvSpPr>
        <p:spPr>
          <a:xfrm>
            <a:off x="470907" y="6172200"/>
            <a:ext cx="367293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2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5" grpId="0"/>
      <p:bldP spid="36" grpId="0"/>
      <p:bldP spid="38" grpId="0"/>
      <p:bldP spid="39" grpId="0"/>
      <p:bldP spid="40" grpId="0"/>
      <p:bldP spid="41" grpId="0" animBg="1"/>
      <p:bldP spid="42" grpId="0" animBg="1"/>
      <p:bldP spid="43" grpId="0"/>
      <p:bldP spid="45" grpId="0"/>
      <p:bldP spid="46" grpId="0"/>
      <p:bldP spid="47" grpId="0"/>
      <p:bldP spid="48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22098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19400" y="685800"/>
            <a:ext cx="22098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29200" y="685800"/>
            <a:ext cx="2209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2286000"/>
            <a:ext cx="13716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81200" y="2286000"/>
            <a:ext cx="1295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76600" y="2286000"/>
            <a:ext cx="13716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22860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43600" y="2286000"/>
            <a:ext cx="12954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167107" y="685800"/>
                <a:ext cx="519693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৩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7107" y="685800"/>
                <a:ext cx="519693" cy="886909"/>
              </a:xfrm>
              <a:prstGeom prst="rect">
                <a:avLst/>
              </a:prstGeom>
              <a:blipFill rotWithShape="1">
                <a:blip r:embed="rId2"/>
                <a:stretch>
                  <a:fillRect r="-30588" b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199166" y="2286000"/>
                <a:ext cx="487634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166" y="2286000"/>
                <a:ext cx="487634" cy="886909"/>
              </a:xfrm>
              <a:prstGeom prst="rect">
                <a:avLst/>
              </a:prstGeom>
              <a:blipFill rotWithShape="1">
                <a:blip r:embed="rId3"/>
                <a:stretch>
                  <a:fillRect r="-35000" b="-13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239000" y="1600200"/>
            <a:ext cx="607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লব</a:t>
            </a:r>
            <a:endParaRPr lang="en-US" sz="2800" dirty="0">
              <a:latin typeface="Nikosban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772400" y="838201"/>
            <a:ext cx="531659" cy="7619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772400" y="1981200"/>
            <a:ext cx="531659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04800" y="3685091"/>
                <a:ext cx="519693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৩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685091"/>
                <a:ext cx="519693" cy="886909"/>
              </a:xfrm>
              <a:prstGeom prst="rect">
                <a:avLst/>
              </a:prstGeom>
              <a:blipFill rotWithShape="1">
                <a:blip r:embed="rId4"/>
                <a:stretch>
                  <a:fillRect r="-30588" b="-2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143000" y="3733800"/>
                <a:ext cx="487634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733800"/>
                <a:ext cx="487634" cy="886909"/>
              </a:xfrm>
              <a:prstGeom prst="rect">
                <a:avLst/>
              </a:prstGeom>
              <a:blipFill rotWithShape="1">
                <a:blip r:embed="rId5"/>
                <a:stretch>
                  <a:fillRect r="-35443" b="-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762000" y="3962400"/>
            <a:ext cx="409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ban"/>
              </a:rPr>
              <a:t>ও</a:t>
            </a:r>
            <a:endParaRPr lang="en-US" sz="2800" dirty="0">
              <a:latin typeface="Nikosb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0" y="3962400"/>
            <a:ext cx="3666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সমলব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বিশিষ্ট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ভগ্নাংশ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এবং</a:t>
            </a:r>
            <a:r>
              <a:rPr lang="en-US" sz="2800" dirty="0" smtClean="0">
                <a:latin typeface="Nikosban"/>
              </a:rPr>
              <a:t> </a:t>
            </a:r>
            <a:endParaRPr lang="en-US" sz="2800" dirty="0">
              <a:latin typeface="Nikosb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029200" y="3810000"/>
                <a:ext cx="873957" cy="765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২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৩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/>
                    <a:cs typeface="Times New Roman"/>
                  </a:rPr>
                  <a:t> ˃ </a:t>
                </a:r>
                <a:endParaRPr lang="en-US" sz="3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3810000"/>
                <a:ext cx="873957" cy="765915"/>
              </a:xfrm>
              <a:prstGeom prst="rect">
                <a:avLst/>
              </a:prstGeom>
              <a:blipFill rotWithShape="1">
                <a:blip r:embed="rId6"/>
                <a:stretch>
                  <a:fillRect r="-27273" b="-15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715000" y="3733800"/>
                <a:ext cx="470000" cy="886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733800"/>
                <a:ext cx="470000" cy="886909"/>
              </a:xfrm>
              <a:prstGeom prst="rect">
                <a:avLst/>
              </a:prstGeom>
              <a:blipFill rotWithShape="1">
                <a:blip r:embed="rId7"/>
                <a:stretch>
                  <a:fillRect r="-33766" b="-20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5-Point Star 36"/>
          <p:cNvSpPr/>
          <p:nvPr/>
        </p:nvSpPr>
        <p:spPr>
          <a:xfrm>
            <a:off x="457200" y="5105400"/>
            <a:ext cx="367293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096000" y="3962400"/>
            <a:ext cx="2738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কিন্ত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হর</a:t>
            </a:r>
            <a:r>
              <a:rPr lang="en-US" sz="2800" dirty="0" smtClean="0">
                <a:latin typeface="Nikosban"/>
              </a:rPr>
              <a:t> ৩ </a:t>
            </a:r>
            <a:r>
              <a:rPr lang="en-US" sz="2800" dirty="0" smtClean="0">
                <a:latin typeface="Times New Roman"/>
                <a:cs typeface="Times New Roman"/>
              </a:rPr>
              <a:t>˂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হর</a:t>
            </a:r>
            <a:r>
              <a:rPr lang="en-US" sz="2800" dirty="0" smtClean="0">
                <a:latin typeface="Nikosban"/>
              </a:rPr>
              <a:t> ৫</a:t>
            </a:r>
            <a:endParaRPr lang="en-US" sz="2800" dirty="0">
              <a:latin typeface="Nikosban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66800" y="5105400"/>
            <a:ext cx="4285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ban"/>
              </a:rPr>
              <a:t>হর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ছোট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হলে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ভগ্নাংশটি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বড়</a:t>
            </a:r>
            <a:r>
              <a:rPr lang="en-US" sz="2800" dirty="0" smtClean="0">
                <a:latin typeface="Nikosban"/>
              </a:rPr>
              <a:t> </a:t>
            </a:r>
            <a:r>
              <a:rPr lang="en-US" sz="2800" dirty="0" err="1" smtClean="0">
                <a:latin typeface="Nikosban"/>
              </a:rPr>
              <a:t>হয়</a:t>
            </a:r>
            <a:r>
              <a:rPr lang="en-US" sz="2800" dirty="0" smtClean="0">
                <a:latin typeface="Nikosban"/>
              </a:rPr>
              <a:t>।</a:t>
            </a:r>
            <a:endParaRPr lang="en-US" sz="2800" dirty="0">
              <a:latin typeface="Nikosban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4410812" y="4572000"/>
            <a:ext cx="694588" cy="619780"/>
          </a:xfrm>
          <a:prstGeom prst="straightConnector1">
            <a:avLst/>
          </a:prstGeom>
          <a:ln w="28575">
            <a:tailEnd type="arrow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88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12192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609600"/>
            <a:ext cx="11430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971800" y="609600"/>
            <a:ext cx="1143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609600"/>
            <a:ext cx="10668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114800" y="609600"/>
            <a:ext cx="1143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752600" y="1981200"/>
            <a:ext cx="11430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038600" y="1981200"/>
            <a:ext cx="1143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9600" y="1981200"/>
            <a:ext cx="11430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81600" y="1981200"/>
            <a:ext cx="1143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95600" y="1981200"/>
            <a:ext cx="11430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038600" y="3276600"/>
            <a:ext cx="11430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181600" y="3276600"/>
            <a:ext cx="1143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09600" y="3276600"/>
            <a:ext cx="11430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752600" y="3276600"/>
            <a:ext cx="11430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895600" y="3276600"/>
            <a:ext cx="11430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7132366" y="609600"/>
                <a:ext cx="487634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2366" y="609600"/>
                <a:ext cx="487634" cy="886909"/>
              </a:xfrm>
              <a:prstGeom prst="rect">
                <a:avLst/>
              </a:prstGeom>
              <a:blipFill rotWithShape="1">
                <a:blip r:embed="rId2"/>
                <a:stretch>
                  <a:fillRect r="-35000" b="-13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162800" y="1888414"/>
                <a:ext cx="537327" cy="854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৩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1888414"/>
                <a:ext cx="537327" cy="854786"/>
              </a:xfrm>
              <a:prstGeom prst="rect">
                <a:avLst/>
              </a:prstGeom>
              <a:blipFill rotWithShape="1">
                <a:blip r:embed="rId3"/>
                <a:stretch>
                  <a:fillRect r="-30682" b="-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223691" y="3227891"/>
                <a:ext cx="487634" cy="887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৪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Nikosban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691" y="3227891"/>
                <a:ext cx="487634" cy="887422"/>
              </a:xfrm>
              <a:prstGeom prst="rect">
                <a:avLst/>
              </a:prstGeom>
              <a:blipFill rotWithShape="1">
                <a:blip r:embed="rId4"/>
                <a:stretch>
                  <a:fillRect r="-33750" b="-13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514600" y="4800600"/>
                <a:ext cx="824265" cy="766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৪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r>
                  <a:rPr lang="en-US" sz="3200" dirty="0" smtClean="0">
                    <a:latin typeface="Times New Roman"/>
                    <a:cs typeface="Times New Roman"/>
                  </a:rPr>
                  <a:t>  ˃</a:t>
                </a:r>
                <a:endParaRPr lang="en-US" sz="32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4800600"/>
                <a:ext cx="824265" cy="766428"/>
              </a:xfrm>
              <a:prstGeom prst="rect">
                <a:avLst/>
              </a:prstGeom>
              <a:blipFill rotWithShape="1">
                <a:blip r:embed="rId5"/>
                <a:stretch>
                  <a:fillRect r="-28889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505200" y="4800600"/>
                <a:ext cx="873957" cy="7337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৩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৫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FFC000"/>
                    </a:solidFill>
                    <a:latin typeface="Times New Roman"/>
                    <a:cs typeface="Times New Roman"/>
                  </a:rPr>
                  <a:t>  </a:t>
                </a:r>
                <a:r>
                  <a:rPr lang="en-US" sz="3200" dirty="0" smtClean="0">
                    <a:latin typeface="Times New Roman"/>
                    <a:cs typeface="Times New Roman"/>
                  </a:rPr>
                  <a:t>˃</a:t>
                </a:r>
                <a:endParaRPr lang="en-US" sz="3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4800600"/>
                <a:ext cx="873957" cy="733791"/>
              </a:xfrm>
              <a:prstGeom prst="rect">
                <a:avLst/>
              </a:prstGeom>
              <a:blipFill rotWithShape="1">
                <a:blip r:embed="rId6"/>
                <a:stretch>
                  <a:fillRect t="-2500" r="-27273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406800" y="4724400"/>
                <a:ext cx="470000" cy="886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২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৫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800" y="4724400"/>
                <a:ext cx="470000" cy="886909"/>
              </a:xfrm>
              <a:prstGeom prst="rect">
                <a:avLst/>
              </a:prstGeom>
              <a:blipFill rotWithShape="1">
                <a:blip r:embed="rId7"/>
                <a:stretch>
                  <a:fillRect r="-33766" b="-2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95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2" grpId="0" animBg="1"/>
      <p:bldP spid="24" grpId="0" animBg="1"/>
      <p:bldP spid="25" grpId="0" animBg="1"/>
      <p:bldP spid="39" grpId="0"/>
      <p:bldP spid="40" grpId="0"/>
      <p:bldP spid="41" grpId="0"/>
      <p:bldP spid="51" grpId="0"/>
      <p:bldP spid="53" grpId="0"/>
      <p:bldP spid="5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434</Words>
  <Application>Microsoft Office PowerPoint</Application>
  <PresentationFormat>On-screen Show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HM</dc:creator>
  <cp:lastModifiedBy>SSHS</cp:lastModifiedBy>
  <cp:revision>71</cp:revision>
  <dcterms:created xsi:type="dcterms:W3CDTF">2006-08-16T00:00:00Z</dcterms:created>
  <dcterms:modified xsi:type="dcterms:W3CDTF">2013-03-28T01:41:44Z</dcterms:modified>
</cp:coreProperties>
</file>