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sldIdLst>
    <p:sldId id="293" r:id="rId3"/>
    <p:sldId id="294" r:id="rId4"/>
    <p:sldId id="302" r:id="rId5"/>
    <p:sldId id="295" r:id="rId6"/>
    <p:sldId id="296" r:id="rId7"/>
    <p:sldId id="256" r:id="rId8"/>
    <p:sldId id="290" r:id="rId9"/>
    <p:sldId id="271" r:id="rId10"/>
    <p:sldId id="258" r:id="rId11"/>
    <p:sldId id="272" r:id="rId12"/>
    <p:sldId id="291" r:id="rId13"/>
    <p:sldId id="277" r:id="rId14"/>
    <p:sldId id="279" r:id="rId15"/>
    <p:sldId id="292" r:id="rId16"/>
    <p:sldId id="274" r:id="rId17"/>
    <p:sldId id="275" r:id="rId18"/>
    <p:sldId id="276" r:id="rId19"/>
    <p:sldId id="261" r:id="rId20"/>
    <p:sldId id="300" r:id="rId21"/>
    <p:sldId id="301" r:id="rId22"/>
    <p:sldId id="299" r:id="rId23"/>
    <p:sldId id="297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37E72F-DC69-463A-8A9F-E6C3CBBFEA2E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4ECFB3-2808-4089-9E05-739CA8559F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1500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9E14F9-DDCD-4650-982D-FD04B739563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E8B8-0C5F-4AB4-91E6-4F8616671FE8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E8B8-0C5F-4AB4-91E6-4F8616671FE8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E8B8-0C5F-4AB4-91E6-4F8616671FE8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E8B8-0C5F-4AB4-91E6-4F8616671FE8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E8B8-0C5F-4AB4-91E6-4F8616671FE8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E8B8-0C5F-4AB4-91E6-4F8616671FE8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E8B8-0C5F-4AB4-91E6-4F8616671FE8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E8B8-0C5F-4AB4-91E6-4F8616671FE8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E8B8-0C5F-4AB4-91E6-4F8616671FE8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E8B8-0C5F-4AB4-91E6-4F8616671FE8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E8B8-0C5F-4AB4-91E6-4F8616671FE8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F50E8B8-0C5F-4AB4-91E6-4F8616671FE8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F50E8B8-0C5F-4AB4-91E6-4F8616671FE8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F50E8B8-0C5F-4AB4-91E6-4F8616671FE8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E8B8-0C5F-4AB4-91E6-4F8616671FE8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E8B8-0C5F-4AB4-91E6-4F8616671FE8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F50E8B8-0C5F-4AB4-91E6-4F8616671FE8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E8B8-0C5F-4AB4-91E6-4F8616671FE8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F50E8B8-0C5F-4AB4-91E6-4F8616671FE8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F50E8B8-0C5F-4AB4-91E6-4F8616671FE8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E8B8-0C5F-4AB4-91E6-4F8616671FE8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E8B8-0C5F-4AB4-91E6-4F8616671FE8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0E8B8-0C5F-4AB4-91E6-4F8616671FE8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F50E8B8-0C5F-4AB4-91E6-4F8616671FE8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-white_and_red_roses-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5" name="Rectangle 4"/>
            <p:cNvSpPr/>
            <p:nvPr/>
          </p:nvSpPr>
          <p:spPr>
            <a:xfrm>
              <a:off x="838200" y="2514600"/>
              <a:ext cx="7010400" cy="264687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bn-BD" sz="16600" b="1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স্বাগতম</a:t>
              </a:r>
              <a:endParaRPr lang="en-US" sz="166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5352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ahim\Desktop\Capture457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33400" y="323850"/>
            <a:ext cx="8077200" cy="6057900"/>
          </a:xfrm>
          <a:prstGeom prst="ellipse">
            <a:avLst/>
          </a:prstGeom>
          <a:noFill/>
          <a:ln w="152400" cap="rnd">
            <a:solidFill>
              <a:srgbClr val="FFFF00"/>
            </a:solidFill>
            <a:prstDash val="solid"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TextBox 3"/>
          <p:cNvSpPr txBox="1"/>
          <p:nvPr/>
        </p:nvSpPr>
        <p:spPr>
          <a:xfrm>
            <a:off x="762000" y="3200400"/>
            <a:ext cx="7543800" cy="830997"/>
          </a:xfrm>
          <a:prstGeom prst="rect">
            <a:avLst/>
          </a:prstGeom>
          <a:noFill/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bn-BD" sz="4800" b="1" dirty="0" smtClean="0">
                <a:ln w="50800"/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মো:- রাশেদ রায়হান (লিটন)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3787914"/>
            <a:ext cx="6324600" cy="707886"/>
          </a:xfrm>
          <a:prstGeom prst="rect">
            <a:avLst/>
          </a:prstGeom>
          <a:noFill/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সহকারী শিক্ষক কম্পিউটার </a:t>
            </a:r>
            <a:endParaRPr lang="en-US" sz="4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33600" y="4256782"/>
            <a:ext cx="4876800" cy="1077218"/>
          </a:xfrm>
          <a:prstGeom prst="rect">
            <a:avLst/>
          </a:prstGeom>
          <a:noFill/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200" b="1" dirty="0" smtClean="0">
                <a:ln w="11430"/>
                <a:solidFill>
                  <a:srgbClr val="FFFF00"/>
                </a:solidFill>
                <a:effectLst/>
                <a:latin typeface="NikoshBAN" pitchFamily="2" charset="0"/>
                <a:cs typeface="NikoshBAN" pitchFamily="2" charset="0"/>
              </a:rPr>
              <a:t>দুর্গাপুর মাধ্যমিক বিদ্যালয়</a:t>
            </a:r>
            <a:r>
              <a:rPr lang="bn-IN" sz="3200" b="1" dirty="0" smtClean="0">
                <a:ln w="11430"/>
                <a:solidFill>
                  <a:srgbClr val="FFFF00"/>
                </a:solidFill>
                <a:effectLst/>
                <a:latin typeface="NikoshBAN" pitchFamily="2" charset="0"/>
                <a:cs typeface="NikoshBAN" pitchFamily="2" charset="0"/>
              </a:rPr>
              <a:t>  কুমারখালী,</a:t>
            </a:r>
            <a:r>
              <a:rPr lang="en-US" sz="3200" b="1" dirty="0" smtClean="0">
                <a:ln w="11430"/>
                <a:solidFill>
                  <a:srgbClr val="FFFF00"/>
                </a:solid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 smtClean="0">
                <a:ln w="11430"/>
                <a:solidFill>
                  <a:srgbClr val="FFFF00"/>
                </a:solidFill>
                <a:effectLst/>
                <a:latin typeface="NikoshBAN" pitchFamily="2" charset="0"/>
                <a:cs typeface="NikoshBAN" pitchFamily="2" charset="0"/>
              </a:rPr>
              <a:t>কুষ্টিয়া।</a:t>
            </a:r>
            <a:r>
              <a:rPr lang="bn-BD" sz="3200" b="1" dirty="0" smtClean="0">
                <a:ln w="11430"/>
                <a:solidFill>
                  <a:srgbClr val="FFFF00"/>
                </a:solidFill>
                <a:effectLst/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>
              <a:ln w="11430"/>
              <a:solidFill>
                <a:srgbClr val="FFFF00"/>
              </a:solidFill>
              <a:effectLst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WordArt 2"/>
          <p:cNvSpPr>
            <a:spLocks noChangeArrowheads="1" noChangeShapeType="1" noTextEdit="1"/>
          </p:cNvSpPr>
          <p:nvPr/>
        </p:nvSpPr>
        <p:spPr bwMode="auto">
          <a:xfrm>
            <a:off x="2362200" y="838200"/>
            <a:ext cx="4572000" cy="952500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none" fromWordArt="1">
            <a:prstTxWarp prst="textPlain">
              <a:avLst>
                <a:gd name="adj" fmla="val 49172"/>
              </a:avLst>
            </a:prstTxWarp>
          </a:bodyPr>
          <a:lstStyle/>
          <a:p>
            <a:pPr algn="ctr" rtl="0"/>
            <a:r>
              <a:rPr lang="bn-IN" sz="3600" u="sng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07763" dir="18900000" algn="ctr" rotWithShape="0">
                    <a:srgbClr val="C0C0C0">
                      <a:alpha val="50000"/>
                    </a:srgbClr>
                  </a:outerShdw>
                </a:effectLst>
                <a:latin typeface="Arial Black"/>
              </a:rPr>
              <a:t>উপস্থাপনায়</a:t>
            </a:r>
            <a:endParaRPr lang="en-US" sz="3600" u="sng" kern="10" spc="0" dirty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107763" dir="18900000" algn="ctr" rotWithShape="0">
                  <a:srgbClr val="C0C0C0">
                    <a:alpha val="5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8" name="Donut 7"/>
          <p:cNvSpPr/>
          <p:nvPr/>
        </p:nvSpPr>
        <p:spPr>
          <a:xfrm>
            <a:off x="0" y="5943600"/>
            <a:ext cx="990600" cy="914400"/>
          </a:xfrm>
          <a:prstGeom prst="donut">
            <a:avLst/>
          </a:prstGeom>
          <a:solidFill>
            <a:srgbClr val="FFFF00"/>
          </a:solidFill>
          <a:ln w="47625">
            <a:solidFill>
              <a:srgbClr val="FF33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50800" dist="20000" dir="5400000" rotWithShape="0">
              <a:srgbClr val="000000">
                <a:alpha val="42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00" dirty="0">
              <a:solidFill>
                <a:srgbClr val="FFFF00"/>
              </a:solidFill>
            </a:endParaRPr>
          </a:p>
        </p:txBody>
      </p:sp>
      <p:sp>
        <p:nvSpPr>
          <p:cNvPr id="9" name="Donut 8"/>
          <p:cNvSpPr/>
          <p:nvPr/>
        </p:nvSpPr>
        <p:spPr>
          <a:xfrm>
            <a:off x="8153400" y="5943600"/>
            <a:ext cx="990600" cy="914400"/>
          </a:xfrm>
          <a:prstGeom prst="donut">
            <a:avLst/>
          </a:prstGeom>
          <a:solidFill>
            <a:srgbClr val="FFFF00"/>
          </a:solidFill>
          <a:ln w="47625">
            <a:solidFill>
              <a:srgbClr val="FF33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50800" dist="20000" dir="5400000" rotWithShape="0">
              <a:srgbClr val="000000">
                <a:alpha val="42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00" dirty="0">
              <a:solidFill>
                <a:srgbClr val="FFFF00"/>
              </a:solidFill>
            </a:endParaRPr>
          </a:p>
        </p:txBody>
      </p:sp>
      <p:sp>
        <p:nvSpPr>
          <p:cNvPr id="10" name="Donut 9"/>
          <p:cNvSpPr/>
          <p:nvPr/>
        </p:nvSpPr>
        <p:spPr>
          <a:xfrm>
            <a:off x="0" y="0"/>
            <a:ext cx="990600" cy="914400"/>
          </a:xfrm>
          <a:prstGeom prst="donut">
            <a:avLst/>
          </a:prstGeom>
          <a:solidFill>
            <a:srgbClr val="FFFF00"/>
          </a:solidFill>
          <a:ln w="47625">
            <a:solidFill>
              <a:srgbClr val="FF33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50800" dist="20000" dir="5400000" rotWithShape="0">
              <a:srgbClr val="000000">
                <a:alpha val="42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00" dirty="0">
              <a:solidFill>
                <a:srgbClr val="FFFF00"/>
              </a:solidFill>
            </a:endParaRPr>
          </a:p>
        </p:txBody>
      </p:sp>
      <p:sp>
        <p:nvSpPr>
          <p:cNvPr id="11" name="Donut 10"/>
          <p:cNvSpPr/>
          <p:nvPr/>
        </p:nvSpPr>
        <p:spPr>
          <a:xfrm>
            <a:off x="8153400" y="0"/>
            <a:ext cx="990600" cy="914400"/>
          </a:xfrm>
          <a:prstGeom prst="donut">
            <a:avLst/>
          </a:prstGeom>
          <a:solidFill>
            <a:srgbClr val="FFFF00"/>
          </a:solidFill>
          <a:ln w="47625">
            <a:solidFill>
              <a:srgbClr val="FF33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50800" dist="20000" dir="5400000" rotWithShape="0">
              <a:srgbClr val="000000">
                <a:alpha val="42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00" dirty="0">
              <a:solidFill>
                <a:srgbClr val="FFFF00"/>
              </a:solidFill>
            </a:endParaRPr>
          </a:p>
        </p:txBody>
      </p:sp>
      <p:pic>
        <p:nvPicPr>
          <p:cNvPr id="12" name="Picture 11" descr="lit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1905000"/>
            <a:ext cx="1925713" cy="14478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3" name="TextBox 12"/>
          <p:cNvSpPr txBox="1"/>
          <p:nvPr/>
        </p:nvSpPr>
        <p:spPr>
          <a:xfrm>
            <a:off x="2534100" y="5297269"/>
            <a:ext cx="3866700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b="1" dirty="0" smtClean="0">
                <a:ln w="50800"/>
                <a:solidFill>
                  <a:srgbClr val="FFFF00"/>
                </a:solidFill>
              </a:rPr>
              <a:t>E-mail:  rashedraihan1978@gmail.com</a:t>
            </a:r>
          </a:p>
          <a:p>
            <a:pPr algn="ctr"/>
            <a:r>
              <a:rPr lang="en-US" b="1" dirty="0" smtClean="0">
                <a:ln w="50800"/>
                <a:solidFill>
                  <a:srgbClr val="FFFF00"/>
                </a:solidFill>
              </a:rPr>
              <a:t>Mobile: 01942778660</a:t>
            </a:r>
            <a:endParaRPr lang="en-US" b="1" dirty="0">
              <a:ln w="50800"/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8290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609600"/>
            <a:ext cx="6502400" cy="4876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527423" y="5715000"/>
            <a:ext cx="846417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000" b="1" spc="50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উপরের </a:t>
            </a:r>
            <a:r>
              <a:rPr lang="bn-BD" sz="4000" b="1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চিত্র </a:t>
            </a:r>
            <a:r>
              <a:rPr lang="bn-BD" sz="4000" b="1" spc="50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 এবং চিন্তা করে </a:t>
            </a:r>
            <a:r>
              <a:rPr lang="bn-BD" sz="4000" b="1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বল,চিত্রটি কিসের?</a:t>
            </a:r>
            <a:endParaRPr lang="en-US" sz="4000" b="1" spc="50" dirty="0">
              <a:ln w="11430"/>
              <a:solidFill>
                <a:srgbClr val="FFC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55170" y="-28039"/>
            <a:ext cx="3608680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মাদারবোর্ড</a:t>
            </a:r>
          </a:p>
        </p:txBody>
      </p:sp>
    </p:spTree>
    <p:extLst>
      <p:ext uri="{BB962C8B-B14F-4D97-AF65-F5344CB8AC3E}">
        <p14:creationId xmlns:p14="http://schemas.microsoft.com/office/powerpoint/2010/main" val="257210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8896" y="609600"/>
            <a:ext cx="7103227" cy="1323439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8000" b="1" u="sng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</a:t>
            </a:r>
            <a:r>
              <a:rPr lang="bn-BD" sz="8000" b="1" u="sng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পাঠের বিষয়</a:t>
            </a:r>
            <a:endParaRPr lang="en-US" sz="8000" b="1" u="sng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96319" y="2590800"/>
            <a:ext cx="4285147" cy="15696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মাদারবোর্ড</a:t>
            </a:r>
          </a:p>
        </p:txBody>
      </p:sp>
    </p:spTree>
    <p:extLst>
      <p:ext uri="{BB962C8B-B14F-4D97-AF65-F5344CB8AC3E}">
        <p14:creationId xmlns:p14="http://schemas.microsoft.com/office/powerpoint/2010/main" val="4116693169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28600" y="2438400"/>
            <a:ext cx="8839200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Mangal" pitchFamily="18" charset="0"/>
                <a:cs typeface="NikoshBAN" pitchFamily="2" charset="0"/>
              </a:rPr>
              <a:t>১।</a:t>
            </a:r>
            <a:r>
              <a:rPr lang="bn-B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Mangal" pitchFamily="18" charset="0"/>
                <a:cs typeface="NikoshBAN" pitchFamily="2" charset="0"/>
              </a:rPr>
              <a:t> মাদারবোর্ড </a:t>
            </a:r>
            <a:r>
              <a:rPr lang="en-US" sz="4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Mangal" pitchFamily="18" charset="0"/>
                <a:cs typeface="NikoshBAN" pitchFamily="2" charset="0"/>
              </a:rPr>
              <a:t>কী</a:t>
            </a:r>
            <a:r>
              <a:rPr lang="bn-B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Mangal" pitchFamily="18" charset="0"/>
                <a:cs typeface="NikoshBAN" pitchFamily="2" charset="0"/>
              </a:rPr>
              <a:t> </a:t>
            </a:r>
            <a:r>
              <a:rPr lang="bn-BD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Mangal" pitchFamily="18" charset="0"/>
                <a:cs typeface="NikoshBAN" pitchFamily="2" charset="0"/>
              </a:rPr>
              <a:t>তা বলতে পারবে।</a:t>
            </a:r>
            <a:endParaRPr 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ea typeface="Mangal" pitchFamily="18" charset="0"/>
              <a:cs typeface="NikoshBAN" pitchFamily="2" charset="0"/>
            </a:endParaRPr>
          </a:p>
          <a:p>
            <a:pPr algn="ctr"/>
            <a:r>
              <a:rPr lang="bn-BD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Mangal" pitchFamily="18" charset="0"/>
                <a:cs typeface="NikoshBAN" pitchFamily="2" charset="0"/>
              </a:rPr>
              <a:t>২</a:t>
            </a:r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Mangal" pitchFamily="18" charset="0"/>
                <a:cs typeface="NikoshBAN" pitchFamily="2" charset="0"/>
              </a:rPr>
              <a:t>। </a:t>
            </a:r>
            <a:r>
              <a:rPr lang="bn-BD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মাদারবোর্ডে যুক্ত বিভিন্ন যন্ত্রাংশের নাম বলতে পারবে।</a:t>
            </a:r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Mangal" pitchFamily="18" charset="0"/>
                <a:cs typeface="NikoshBAN" pitchFamily="2" charset="0"/>
              </a:rPr>
              <a:t> </a:t>
            </a:r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Mangal" pitchFamily="18" charset="0"/>
                <a:cs typeface="NikoshBAN" pitchFamily="2" charset="0"/>
              </a:rPr>
              <a:t> </a:t>
            </a:r>
            <a:endParaRPr lang="bn-BD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ea typeface="Mangal" pitchFamily="18" charset="0"/>
              <a:cs typeface="NikoshBAN" pitchFamily="2" charset="0"/>
            </a:endParaRPr>
          </a:p>
          <a:p>
            <a:pPr algn="ctr"/>
            <a:r>
              <a:rPr lang="bn-BD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Mangal" pitchFamily="18" charset="0"/>
                <a:cs typeface="NikoshBAN" pitchFamily="2" charset="0"/>
              </a:rPr>
              <a:t>৩</a:t>
            </a:r>
            <a:r>
              <a:rPr lang="bn-B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Mangal" pitchFamily="18" charset="0"/>
                <a:cs typeface="NikoshBAN" pitchFamily="2" charset="0"/>
              </a:rPr>
              <a:t>। </a:t>
            </a:r>
            <a:r>
              <a:rPr lang="bn-B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প্রসেসর সকেট </a:t>
            </a:r>
            <a:r>
              <a:rPr lang="bn-B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Mangal" pitchFamily="18" charset="0"/>
                <a:cs typeface="NikoshBAN" pitchFamily="2" charset="0"/>
              </a:rPr>
              <a:t>সম্পর্কে বলতে পারবে।</a:t>
            </a:r>
          </a:p>
          <a:p>
            <a:pPr algn="ctr"/>
            <a:r>
              <a:rPr lang="bn-B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Mangal" pitchFamily="18" charset="0"/>
                <a:cs typeface="NikoshBAN" pitchFamily="2" charset="0"/>
              </a:rPr>
              <a:t>৪। </a:t>
            </a:r>
            <a:r>
              <a:rPr lang="as-IN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এক্সপেনশান স্লট</a:t>
            </a:r>
            <a:r>
              <a:rPr lang="bn-BD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Mangal" pitchFamily="18" charset="0"/>
                <a:cs typeface="NikoshBAN" pitchFamily="2" charset="0"/>
              </a:rPr>
              <a:t> সম্পর্কে বলতে পারবে।</a:t>
            </a:r>
            <a:endParaRPr 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ea typeface="Mangal" pitchFamily="18" charset="0"/>
              <a:cs typeface="NikoshBAN" pitchFamily="2" charset="0"/>
            </a:endParaRPr>
          </a:p>
          <a:p>
            <a:pPr algn="ctr"/>
            <a:endParaRPr 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ea typeface="Mangal" pitchFamily="18" charset="0"/>
              <a:cs typeface="NikoshBAN" pitchFamily="2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76200" y="762000"/>
            <a:ext cx="61722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bn-BD" sz="6000" b="1" u="sng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  <a:endParaRPr lang="en-US" sz="6000" b="1" u="sng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479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4191000"/>
            <a:ext cx="8839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s-IN" sz="4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মাদারবোর্ড বা মেইনবোর্ড হল কম্পিউটারের ভেতরে অবস্থিত সার্কিট বোর্ড যাতে সিস্টেম এর প্রয়োজনীয় বিভিন্ন ডিভাইস পরষ্পরের সাথে সংযুক্ত থাকে এবং নতুন ডিভাইস সংযুক্ত করার ব্যাবস্থা থাকে।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38400" y="-76200"/>
            <a:ext cx="4114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6000" u="sng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মাদারবোর্ড</a:t>
            </a:r>
            <a:r>
              <a:rPr lang="en-US" sz="6000" u="sng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u="sng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কি?</a:t>
            </a:r>
            <a:endParaRPr lang="en-US" sz="6000" u="sng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1149697"/>
            <a:ext cx="3810000" cy="28575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143000"/>
            <a:ext cx="6096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600200" y="76200"/>
            <a:ext cx="59955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u="sng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 নজরে মাদারবোর্ডের বিভিন্ন অংশ</a:t>
            </a:r>
            <a:endParaRPr lang="en-US" sz="4000" u="sng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3500" y="3276600"/>
            <a:ext cx="1236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প্রসেসর স্লট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 rot="158514">
            <a:off x="5933789" y="3389957"/>
            <a:ext cx="1618623" cy="274784"/>
            <a:chOff x="20662" y="736307"/>
            <a:chExt cx="1558674" cy="274784"/>
          </a:xfrm>
          <a:solidFill>
            <a:srgbClr val="C00000"/>
          </a:solidFill>
        </p:grpSpPr>
        <p:sp>
          <p:nvSpPr>
            <p:cNvPr id="6" name="Oval 5"/>
            <p:cNvSpPr/>
            <p:nvPr/>
          </p:nvSpPr>
          <p:spPr>
            <a:xfrm>
              <a:off x="20662" y="736307"/>
              <a:ext cx="237523" cy="274784"/>
            </a:xfrm>
            <a:prstGeom prst="ellips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Arrow Connector 7"/>
            <p:cNvCxnSpPr>
              <a:endCxn id="5" idx="1"/>
            </p:cNvCxnSpPr>
            <p:nvPr/>
          </p:nvCxnSpPr>
          <p:spPr>
            <a:xfrm rot="21441486">
              <a:off x="234477" y="846405"/>
              <a:ext cx="1344859" cy="2233"/>
            </a:xfrm>
            <a:prstGeom prst="straightConnector1">
              <a:avLst/>
            </a:prstGeom>
            <a:grpFill/>
            <a:ln w="539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 rot="2315830">
            <a:off x="6064376" y="5380384"/>
            <a:ext cx="1435744" cy="642785"/>
            <a:chOff x="20662" y="406659"/>
            <a:chExt cx="1372694" cy="924967"/>
          </a:xfrm>
          <a:solidFill>
            <a:srgbClr val="C00000"/>
          </a:solidFill>
        </p:grpSpPr>
        <p:sp>
          <p:nvSpPr>
            <p:cNvPr id="17" name="Oval 16"/>
            <p:cNvSpPr/>
            <p:nvPr/>
          </p:nvSpPr>
          <p:spPr>
            <a:xfrm>
              <a:off x="20662" y="736307"/>
              <a:ext cx="237523" cy="274784"/>
            </a:xfrm>
            <a:prstGeom prst="ellips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rot="19723293">
              <a:off x="316890" y="406659"/>
              <a:ext cx="1076466" cy="924967"/>
            </a:xfrm>
            <a:prstGeom prst="straightConnector1">
              <a:avLst/>
            </a:prstGeom>
            <a:grpFill/>
            <a:ln w="539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/>
          <p:cNvSpPr txBox="1"/>
          <p:nvPr/>
        </p:nvSpPr>
        <p:spPr>
          <a:xfrm>
            <a:off x="6803295" y="6091535"/>
            <a:ext cx="17956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পাওয়ার কানেক্টর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 rot="158514">
            <a:off x="5872799" y="4459949"/>
            <a:ext cx="1757085" cy="274784"/>
            <a:chOff x="20662" y="736307"/>
            <a:chExt cx="1692008" cy="274784"/>
          </a:xfrm>
          <a:solidFill>
            <a:srgbClr val="C00000"/>
          </a:solidFill>
        </p:grpSpPr>
        <p:sp>
          <p:nvSpPr>
            <p:cNvPr id="22" name="Oval 21"/>
            <p:cNvSpPr/>
            <p:nvPr/>
          </p:nvSpPr>
          <p:spPr>
            <a:xfrm>
              <a:off x="20662" y="736307"/>
              <a:ext cx="237523" cy="274784"/>
            </a:xfrm>
            <a:prstGeom prst="ellips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 rot="21441486">
              <a:off x="235773" y="843212"/>
              <a:ext cx="1476897" cy="63788"/>
            </a:xfrm>
            <a:prstGeom prst="straightConnector1">
              <a:avLst/>
            </a:prstGeom>
            <a:grpFill/>
            <a:ln w="539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7620000" y="4343400"/>
            <a:ext cx="9829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র‌্যাম স্লট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 rot="5400000">
            <a:off x="3947393" y="5501408"/>
            <a:ext cx="1219199" cy="274784"/>
            <a:chOff x="20662" y="736307"/>
            <a:chExt cx="1174043" cy="274784"/>
          </a:xfrm>
          <a:solidFill>
            <a:srgbClr val="C00000"/>
          </a:solidFill>
        </p:grpSpPr>
        <p:sp>
          <p:nvSpPr>
            <p:cNvPr id="26" name="Oval 25"/>
            <p:cNvSpPr/>
            <p:nvPr/>
          </p:nvSpPr>
          <p:spPr>
            <a:xfrm>
              <a:off x="20662" y="736307"/>
              <a:ext cx="237523" cy="274784"/>
            </a:xfrm>
            <a:prstGeom prst="ellips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 rot="10800000" flipH="1">
              <a:off x="235140" y="858692"/>
              <a:ext cx="959565" cy="19901"/>
            </a:xfrm>
            <a:prstGeom prst="straightConnector1">
              <a:avLst/>
            </a:prstGeom>
            <a:grpFill/>
            <a:ln w="539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3338629" y="6096000"/>
            <a:ext cx="29482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সিডি/হার্ডডিক্স ড্রাইভ কানেক্টর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 rot="8466997">
            <a:off x="2266888" y="5302392"/>
            <a:ext cx="1435744" cy="642785"/>
            <a:chOff x="20662" y="406659"/>
            <a:chExt cx="1372694" cy="924967"/>
          </a:xfrm>
          <a:solidFill>
            <a:srgbClr val="C00000"/>
          </a:solidFill>
        </p:grpSpPr>
        <p:sp>
          <p:nvSpPr>
            <p:cNvPr id="32" name="Oval 31"/>
            <p:cNvSpPr/>
            <p:nvPr/>
          </p:nvSpPr>
          <p:spPr>
            <a:xfrm>
              <a:off x="20662" y="736307"/>
              <a:ext cx="237523" cy="274784"/>
            </a:xfrm>
            <a:prstGeom prst="ellips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3" name="Straight Arrow Connector 32"/>
            <p:cNvCxnSpPr/>
            <p:nvPr/>
          </p:nvCxnSpPr>
          <p:spPr>
            <a:xfrm rot="19723293">
              <a:off x="316890" y="406659"/>
              <a:ext cx="1076466" cy="924967"/>
            </a:xfrm>
            <a:prstGeom prst="straightConnector1">
              <a:avLst/>
            </a:prstGeom>
            <a:grpFill/>
            <a:ln w="539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/>
          <p:nvPr/>
        </p:nvSpPr>
        <p:spPr>
          <a:xfrm rot="870785">
            <a:off x="1447800" y="6096000"/>
            <a:ext cx="1622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সিমোস ব্যাটারী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 rot="10237055">
            <a:off x="1447809" y="3901613"/>
            <a:ext cx="2434670" cy="190606"/>
            <a:chOff x="38856" y="736808"/>
            <a:chExt cx="1624724" cy="274282"/>
          </a:xfrm>
          <a:solidFill>
            <a:srgbClr val="C00000"/>
          </a:solidFill>
        </p:grpSpPr>
        <p:sp>
          <p:nvSpPr>
            <p:cNvPr id="36" name="Oval 35"/>
            <p:cNvSpPr/>
            <p:nvPr/>
          </p:nvSpPr>
          <p:spPr>
            <a:xfrm>
              <a:off x="38856" y="736808"/>
              <a:ext cx="219329" cy="274282"/>
            </a:xfrm>
            <a:prstGeom prst="ellips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Arrow Connector 36"/>
            <p:cNvCxnSpPr>
              <a:stCxn id="36" idx="6"/>
            </p:cNvCxnSpPr>
            <p:nvPr/>
          </p:nvCxnSpPr>
          <p:spPr>
            <a:xfrm rot="259727" flipV="1">
              <a:off x="259871" y="777780"/>
              <a:ext cx="1403709" cy="210704"/>
            </a:xfrm>
            <a:prstGeom prst="straightConnector1">
              <a:avLst/>
            </a:prstGeom>
            <a:grpFill/>
            <a:ln w="539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TextBox 40"/>
          <p:cNvSpPr txBox="1"/>
          <p:nvPr/>
        </p:nvSpPr>
        <p:spPr>
          <a:xfrm>
            <a:off x="381000" y="3962400"/>
            <a:ext cx="1196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এজিপি স্লট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 rot="1128814">
            <a:off x="1125662" y="2314454"/>
            <a:ext cx="2445702" cy="877706"/>
            <a:chOff x="1051481" y="2483444"/>
            <a:chExt cx="2445702" cy="877706"/>
          </a:xfrm>
        </p:grpSpPr>
        <p:sp>
          <p:nvSpPr>
            <p:cNvPr id="43" name="Oval 42"/>
            <p:cNvSpPr/>
            <p:nvPr/>
          </p:nvSpPr>
          <p:spPr>
            <a:xfrm rot="10540273">
              <a:off x="2903617" y="2903306"/>
              <a:ext cx="212566" cy="220466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1051481" y="2483444"/>
              <a:ext cx="2445702" cy="877706"/>
              <a:chOff x="1051481" y="2483444"/>
              <a:chExt cx="2445702" cy="877706"/>
            </a:xfrm>
          </p:grpSpPr>
          <p:sp>
            <p:nvSpPr>
              <p:cNvPr id="42" name="Oval 41"/>
              <p:cNvSpPr/>
              <p:nvPr/>
            </p:nvSpPr>
            <p:spPr>
              <a:xfrm rot="10540273">
                <a:off x="2522618" y="2598508"/>
                <a:ext cx="212566" cy="220466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Oval 43"/>
              <p:cNvSpPr/>
              <p:nvPr/>
            </p:nvSpPr>
            <p:spPr>
              <a:xfrm rot="10540273">
                <a:off x="3284617" y="3131908"/>
                <a:ext cx="212566" cy="220466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6" name="Straight Connector 45"/>
              <p:cNvCxnSpPr>
                <a:stCxn id="42" idx="1"/>
                <a:endCxn id="44" idx="1"/>
              </p:cNvCxnSpPr>
              <p:nvPr/>
            </p:nvCxnSpPr>
            <p:spPr>
              <a:xfrm rot="16200000" flipH="1">
                <a:off x="2824022" y="2666493"/>
                <a:ext cx="533400" cy="761999"/>
              </a:xfrm>
              <a:prstGeom prst="line">
                <a:avLst/>
              </a:prstGeom>
              <a:ln w="603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Arrow Connector 46"/>
              <p:cNvCxnSpPr/>
              <p:nvPr/>
            </p:nvCxnSpPr>
            <p:spPr>
              <a:xfrm rot="9671186">
                <a:off x="1051481" y="2483444"/>
                <a:ext cx="1796664" cy="877706"/>
              </a:xfrm>
              <a:prstGeom prst="straightConnector1">
                <a:avLst/>
              </a:prstGeom>
              <a:solidFill>
                <a:srgbClr val="C00000"/>
              </a:solidFill>
              <a:ln w="539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2" name="TextBox 51"/>
          <p:cNvSpPr txBox="1"/>
          <p:nvPr/>
        </p:nvSpPr>
        <p:spPr>
          <a:xfrm rot="3493813">
            <a:off x="97638" y="1574717"/>
            <a:ext cx="1382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পিসিআই স্লট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3" name="Group 52"/>
          <p:cNvGrpSpPr/>
          <p:nvPr/>
        </p:nvGrpSpPr>
        <p:grpSpPr>
          <a:xfrm rot="9085608">
            <a:off x="1233750" y="3360481"/>
            <a:ext cx="3706451" cy="1916071"/>
            <a:chOff x="38856" y="-423992"/>
            <a:chExt cx="2268260" cy="2757225"/>
          </a:xfrm>
          <a:solidFill>
            <a:srgbClr val="C00000"/>
          </a:solidFill>
        </p:grpSpPr>
        <p:sp>
          <p:nvSpPr>
            <p:cNvPr id="54" name="Oval 53"/>
            <p:cNvSpPr/>
            <p:nvPr/>
          </p:nvSpPr>
          <p:spPr>
            <a:xfrm>
              <a:off x="38856" y="736808"/>
              <a:ext cx="219329" cy="274282"/>
            </a:xfrm>
            <a:prstGeom prst="ellips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5" name="Straight Arrow Connector 54"/>
            <p:cNvCxnSpPr>
              <a:stCxn id="54" idx="6"/>
            </p:cNvCxnSpPr>
            <p:nvPr/>
          </p:nvCxnSpPr>
          <p:spPr>
            <a:xfrm rot="2022129" flipV="1">
              <a:off x="425377" y="-423992"/>
              <a:ext cx="1881739" cy="2757225"/>
            </a:xfrm>
            <a:prstGeom prst="straightConnector1">
              <a:avLst/>
            </a:prstGeom>
            <a:grpFill/>
            <a:ln w="539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Box 57"/>
          <p:cNvSpPr txBox="1"/>
          <p:nvPr/>
        </p:nvSpPr>
        <p:spPr>
          <a:xfrm rot="2942544">
            <a:off x="-92427" y="4938160"/>
            <a:ext cx="1896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মেমোরী কন্টোলার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0" name="Group 39"/>
          <p:cNvGrpSpPr/>
          <p:nvPr/>
        </p:nvGrpSpPr>
        <p:grpSpPr>
          <a:xfrm rot="11267642">
            <a:off x="1194841" y="3321898"/>
            <a:ext cx="1321272" cy="373516"/>
            <a:chOff x="89997" y="695896"/>
            <a:chExt cx="881722" cy="537491"/>
          </a:xfrm>
          <a:solidFill>
            <a:srgbClr val="C00000"/>
          </a:solidFill>
        </p:grpSpPr>
        <p:sp>
          <p:nvSpPr>
            <p:cNvPr id="45" name="Oval 44"/>
            <p:cNvSpPr/>
            <p:nvPr/>
          </p:nvSpPr>
          <p:spPr>
            <a:xfrm>
              <a:off x="89997" y="695896"/>
              <a:ext cx="149633" cy="249048"/>
            </a:xfrm>
            <a:prstGeom prst="ellips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8" name="Straight Arrow Connector 47"/>
            <p:cNvCxnSpPr>
              <a:stCxn id="45" idx="6"/>
            </p:cNvCxnSpPr>
            <p:nvPr/>
          </p:nvCxnSpPr>
          <p:spPr>
            <a:xfrm rot="21132358">
              <a:off x="252675" y="712882"/>
              <a:ext cx="719044" cy="520505"/>
            </a:xfrm>
            <a:prstGeom prst="straightConnector1">
              <a:avLst/>
            </a:prstGeom>
            <a:grpFill/>
            <a:ln w="539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TextBox 58"/>
          <p:cNvSpPr txBox="1"/>
          <p:nvPr/>
        </p:nvSpPr>
        <p:spPr>
          <a:xfrm rot="4141925">
            <a:off x="-116171" y="2850401"/>
            <a:ext cx="20681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ফ্লপি ড্রাইভ কানেক্টর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1" name="Group 60"/>
          <p:cNvGrpSpPr/>
          <p:nvPr/>
        </p:nvGrpSpPr>
        <p:grpSpPr>
          <a:xfrm rot="3478908" flipH="1">
            <a:off x="1134551" y="1588196"/>
            <a:ext cx="1708187" cy="772934"/>
            <a:chOff x="20662" y="241447"/>
            <a:chExt cx="1755492" cy="1112251"/>
          </a:xfrm>
          <a:solidFill>
            <a:srgbClr val="C00000"/>
          </a:solidFill>
        </p:grpSpPr>
        <p:sp>
          <p:nvSpPr>
            <p:cNvPr id="62" name="Oval 61"/>
            <p:cNvSpPr/>
            <p:nvPr/>
          </p:nvSpPr>
          <p:spPr>
            <a:xfrm>
              <a:off x="20662" y="736307"/>
              <a:ext cx="237523" cy="274784"/>
            </a:xfrm>
            <a:prstGeom prst="ellips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3" name="Straight Arrow Connector 62"/>
            <p:cNvCxnSpPr/>
            <p:nvPr/>
          </p:nvCxnSpPr>
          <p:spPr>
            <a:xfrm rot="8878908" flipH="1" flipV="1">
              <a:off x="323736" y="241447"/>
              <a:ext cx="1452418" cy="1112251"/>
            </a:xfrm>
            <a:prstGeom prst="straightConnector1">
              <a:avLst/>
            </a:prstGeom>
            <a:grpFill/>
            <a:ln w="539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TextBox 63"/>
          <p:cNvSpPr txBox="1"/>
          <p:nvPr/>
        </p:nvSpPr>
        <p:spPr>
          <a:xfrm rot="20735685">
            <a:off x="873598" y="819079"/>
            <a:ext cx="1401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আইএসএ স্লট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5" name="Group 64"/>
          <p:cNvGrpSpPr/>
          <p:nvPr/>
        </p:nvGrpSpPr>
        <p:grpSpPr>
          <a:xfrm rot="8186799">
            <a:off x="1074835" y="4750592"/>
            <a:ext cx="2241433" cy="1150334"/>
            <a:chOff x="20662" y="193289"/>
            <a:chExt cx="1653216" cy="1655329"/>
          </a:xfrm>
          <a:solidFill>
            <a:srgbClr val="C00000"/>
          </a:solidFill>
        </p:grpSpPr>
        <p:sp>
          <p:nvSpPr>
            <p:cNvPr id="66" name="Oval 65"/>
            <p:cNvSpPr/>
            <p:nvPr/>
          </p:nvSpPr>
          <p:spPr>
            <a:xfrm>
              <a:off x="20662" y="736307"/>
              <a:ext cx="237523" cy="274784"/>
            </a:xfrm>
            <a:prstGeom prst="ellips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7" name="Straight Arrow Connector 66"/>
            <p:cNvCxnSpPr>
              <a:stCxn id="66" idx="6"/>
            </p:cNvCxnSpPr>
            <p:nvPr/>
          </p:nvCxnSpPr>
          <p:spPr>
            <a:xfrm rot="2333003" flipV="1">
              <a:off x="381284" y="193289"/>
              <a:ext cx="1292594" cy="1655329"/>
            </a:xfrm>
            <a:prstGeom prst="straightConnector1">
              <a:avLst/>
            </a:prstGeom>
            <a:grpFill/>
            <a:ln w="539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TextBox 69"/>
          <p:cNvSpPr txBox="1"/>
          <p:nvPr/>
        </p:nvSpPr>
        <p:spPr>
          <a:xfrm rot="2202111">
            <a:off x="597904" y="6008452"/>
            <a:ext cx="922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চিপসেট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537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20" grpId="0"/>
      <p:bldP spid="24" grpId="0"/>
      <p:bldP spid="30" grpId="0"/>
      <p:bldP spid="34" grpId="0"/>
      <p:bldP spid="41" grpId="0"/>
      <p:bldP spid="52" grpId="0"/>
      <p:bldP spid="58" grpId="0"/>
      <p:bldP spid="59" grpId="0"/>
      <p:bldP spid="64" grpId="0"/>
      <p:bldP spid="7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88" y="3047999"/>
            <a:ext cx="2819812" cy="320433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200400" y="-76200"/>
            <a:ext cx="262123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4400" u="sng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প্রসেসর</a:t>
            </a:r>
            <a:r>
              <a:rPr lang="en-US" sz="4400" u="sng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4400" u="sng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সকেট</a:t>
            </a:r>
            <a:endParaRPr lang="en-US" sz="4400" u="sng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" y="609600"/>
            <a:ext cx="8915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s-IN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এটা </a:t>
            </a:r>
            <a:r>
              <a:rPr lang="as-IN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মাদারবোর্ডে থাকা একটি সকেট যাতে প্রসেসর কোনো ঝামেলা বা ক্ষতি ছাড়াই বসানো যায় ও খোলা যায়। বিভিন্ন মডেলের প্রসেসরের জন্য বিভিন্ন সকেট রয়েছে। দুই ধরণের সকেট রয়েছে। একটা হল </a:t>
            </a:r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ZIF </a:t>
            </a:r>
            <a:r>
              <a:rPr lang="as-IN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আর আরেকটি হল </a:t>
            </a:r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LGA. LGA </a:t>
            </a:r>
            <a:r>
              <a:rPr lang="as-IN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সকেট সবাই চেনেন। </a:t>
            </a:r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Land Grid Array </a:t>
            </a:r>
            <a:r>
              <a:rPr lang="as-IN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কে </a:t>
            </a:r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LGA </a:t>
            </a:r>
            <a:r>
              <a:rPr lang="as-IN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বলা হয়। </a:t>
            </a:r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Zero Insertion Force </a:t>
            </a:r>
            <a:r>
              <a:rPr lang="as-IN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কে </a:t>
            </a:r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ZIF </a:t>
            </a:r>
            <a:r>
              <a:rPr lang="as-IN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বলে। এখন </a:t>
            </a:r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LGA </a:t>
            </a:r>
            <a:r>
              <a:rPr lang="as-IN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সকেট সবচেয়ে বেশি ব্যাবহৃত হয়। </a:t>
            </a:r>
            <a:endParaRPr lang="en-US" sz="2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59427" y="6289779"/>
            <a:ext cx="21771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ZIF </a:t>
            </a:r>
            <a:r>
              <a:rPr lang="as-IN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সকেট 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967869"/>
            <a:ext cx="3406356" cy="335673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6576018" y="6299077"/>
            <a:ext cx="22669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LGA </a:t>
            </a:r>
            <a:r>
              <a:rPr lang="as-IN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সকেট 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961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028700"/>
            <a:ext cx="4762500" cy="30099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352800" y="-76200"/>
            <a:ext cx="2020105" cy="92333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54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র‌্যাম</a:t>
            </a:r>
            <a:r>
              <a:rPr lang="as-IN" sz="54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স্ল</a:t>
            </a:r>
            <a:r>
              <a:rPr lang="bn-BD" sz="54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</a:t>
            </a:r>
            <a:endParaRPr lang="en-US" sz="5400" b="1" u="sng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6196" y="4227255"/>
            <a:ext cx="8799204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মাদারবোর্ডের এই স্লটে র‌্যাম বসানো থাকে। মাদারবোর্ডে</a:t>
            </a:r>
            <a:endParaRPr lang="en-US" sz="40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SIMM </a:t>
            </a:r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এবং 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DIMM</a:t>
            </a:r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উভয় ধরনের স্লটই থাকতে </a:t>
            </a:r>
            <a:endParaRPr lang="en-US" sz="40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পারে তবে বর্তমানে প্রচলিত বেশিরভাগ মাদারবোর্ডেই </a:t>
            </a:r>
            <a:endParaRPr lang="en-US" sz="40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শুধুমাত্র 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DIMM</a:t>
            </a:r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স্লট থাকে।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534363" y="940344"/>
            <a:ext cx="1700181" cy="3231164"/>
            <a:chOff x="6534363" y="940344"/>
            <a:chExt cx="1700181" cy="3231164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031179">
              <a:off x="5768872" y="1705835"/>
              <a:ext cx="3231164" cy="1700181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Rectangle 4"/>
            <p:cNvSpPr/>
            <p:nvPr/>
          </p:nvSpPr>
          <p:spPr>
            <a:xfrm rot="2158031">
              <a:off x="6975646" y="2981082"/>
              <a:ext cx="707245" cy="523220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r>
                <a:rPr lang="bn-BD" sz="2800" b="1" u="sng" dirty="0">
                  <a:ln w="11430"/>
                  <a:solidFill>
                    <a:srgbClr val="002060"/>
                  </a:soli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র‌্যাম</a:t>
              </a:r>
              <a:endParaRPr lang="en-US" sz="2800" b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143000"/>
            <a:ext cx="2857500" cy="21431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3962400"/>
            <a:ext cx="8915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s-IN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সমস্ত সিস্টেম চালু রাখতে শক্তির দরকার। পাওয়ার কানেক্টরের মাধ্যমে পাওয়ার সাপ্লাই ইউনিট থেকে মাদারবোর্ড ও এর বিভিন্ন অংশ বিদ্যুৎ পায়। সাধারণত ২০ পিন বা ২৪ পিন বিশিষ্ট সকেটের মাধ্যমে মাদারবোর্ড পাওয়ার পায়</a:t>
            </a:r>
            <a:r>
              <a:rPr lang="as-IN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299" y="1607231"/>
            <a:ext cx="2133600" cy="128727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Vrinda"/>
              </a:rPr>
              <a:t>আর এটা হল পাওয়ার জ্যাক </a:t>
            </a: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Vrinda"/>
              </a:rPr>
              <a:t>–</a:t>
            </a: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/>
            </a:r>
            <a:b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 </a:t>
            </a:r>
            <a:endParaRPr kumimoji="0" lang="en-US" sz="10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" name="AutoShape 5" descr="undefined"/>
          <p:cNvSpPr>
            <a:spLocks noChangeAspect="1" noChangeArrowheads="1"/>
          </p:cNvSpPr>
          <p:nvPr/>
        </p:nvSpPr>
        <p:spPr bwMode="auto">
          <a:xfrm>
            <a:off x="0" y="138113"/>
            <a:ext cx="2857500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133946" y="76200"/>
            <a:ext cx="287610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4000" b="1" u="sng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পাওয়ার কানেক্টর</a:t>
            </a:r>
            <a:endParaRPr lang="en-US" sz="4000" u="sng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9468" y="2960727"/>
            <a:ext cx="18213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পাওয়ার জ্যাক </a:t>
            </a:r>
            <a:endParaRPr lang="en-US" sz="2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1630" y="1752600"/>
            <a:ext cx="2109970" cy="120812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9" name="Rectangle 8"/>
          <p:cNvSpPr/>
          <p:nvPr/>
        </p:nvSpPr>
        <p:spPr>
          <a:xfrm>
            <a:off x="7108380" y="2895600"/>
            <a:ext cx="16546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পাওয়ার সাপ্লাই 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226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44481">
            <a:off x="350484" y="2026681"/>
            <a:ext cx="5098763" cy="14433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0" y="152400"/>
            <a:ext cx="2754280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60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এজিপি স্লট</a:t>
            </a:r>
            <a:endParaRPr lang="en-US" sz="6000" b="1" u="sng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2979" y="5334000"/>
            <a:ext cx="9143850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স্লটে ডিসপ্লে সিষ্টেমের জন্য </a:t>
            </a:r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AGP </a:t>
            </a:r>
            <a:r>
              <a:rPr lang="bn-B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 বসানো হয়।</a:t>
            </a:r>
            <a:endParaRPr 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295400"/>
            <a:ext cx="3206866" cy="3221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 rot="1070088">
            <a:off x="6114126" y="3661951"/>
            <a:ext cx="1659429" cy="52322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AGP </a:t>
            </a:r>
            <a:r>
              <a:rPr lang="bn-BD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 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97535347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990600"/>
            <a:ext cx="4572000" cy="3276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33600" y="54114"/>
            <a:ext cx="4900701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40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সিডি/হার্ডডিক্স ড্রাইভ কানেক্টর</a:t>
            </a:r>
            <a:endParaRPr lang="en-US" sz="4000" b="1" u="sng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2400" y="4572000"/>
            <a:ext cx="8823249" cy="193899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এটি সিডি/হার্ডডিক্স ড্রাইভ সংযোগের জন্য ব্যবহৃত হয়।</a:t>
            </a:r>
          </a:p>
          <a:p>
            <a:pPr algn="ctr"/>
            <a:r>
              <a:rPr lang="bn-B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সিডি/হাডডিক্স ছাড়া অন্য কোন ডিভাইস এই কানেক্টরে</a:t>
            </a:r>
          </a:p>
          <a:p>
            <a:pPr algn="ctr"/>
            <a:r>
              <a:rPr lang="bn-B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যুক্ত করা যায় না।</a:t>
            </a:r>
            <a:endParaRPr 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12" y="1781112"/>
            <a:ext cx="1821841" cy="1695575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7010400" y="1625893"/>
            <a:ext cx="1981200" cy="1612605"/>
            <a:chOff x="7162801" y="1625893"/>
            <a:chExt cx="1981200" cy="161260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2801" y="1625893"/>
              <a:ext cx="1752599" cy="1612605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8153401" y="1826541"/>
              <a:ext cx="990600" cy="3524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CD Drive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1516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905000"/>
            <a:ext cx="2333625" cy="19621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237" y="1456204"/>
            <a:ext cx="3810000" cy="285974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95600" y="76200"/>
            <a:ext cx="315342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000" u="sng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ব্যাটারী পোর্ট</a:t>
            </a:r>
            <a:endParaRPr lang="en-US" sz="6000" u="sng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27732" y="3815933"/>
            <a:ext cx="1622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সিমোস ব্যাটারী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76200" y="4495800"/>
            <a:ext cx="92201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প্রত্যেকটি মাদারবোর্ডে একটি করে ব্যাটারী পোর্ট থাকে । </a:t>
            </a:r>
          </a:p>
          <a:p>
            <a:pPr algn="ctr"/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যেখানে একটি নির্দিষ্ট লিথিয়াম চার্জার যুক্ত থাকে।এ ব্যাটারী </a:t>
            </a:r>
          </a:p>
          <a:p>
            <a:pPr algn="ctr"/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কম্পিউটারে বিদ্যুৎ সংযোগ না থাকলে সিমোস র‌্যামে সরবরাহ</a:t>
            </a:r>
          </a:p>
          <a:p>
            <a:pPr algn="ctr"/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দিয়ে উহা মুছে যাওয়া থেকে রক্ষা করে।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89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29000" y="76200"/>
            <a:ext cx="202972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000" u="sng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চিপসেট</a:t>
            </a:r>
            <a:endParaRPr lang="en-US" sz="6000" u="sng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8278" y="4538008"/>
            <a:ext cx="811472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চিপসেট হলো মাদারবোর্ডের উপর স্থাপিত সবগুলো</a:t>
            </a:r>
          </a:p>
          <a:p>
            <a:pPr algn="ctr"/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চিপের 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( IC )</a:t>
            </a:r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সমষ্টি।ইহা মাদারবোর্ড এবং বিভিন্ন </a:t>
            </a:r>
          </a:p>
          <a:p>
            <a:pPr algn="ctr"/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কম্পোনেন্ট এর মধ্যে যোগাযোগ স্থাপন।</a:t>
            </a:r>
            <a:endParaRPr lang="en-US" sz="40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261" y="1371600"/>
            <a:ext cx="4315887" cy="28194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004082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5260" y="4048542"/>
            <a:ext cx="88392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s-IN" sz="4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আগে </a:t>
            </a:r>
            <a:r>
              <a:rPr lang="as-IN" sz="4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এই পোর্ট গুলোর ব্যাবহার ছিল। প্রিন্টার, ক্যামেরা, মডেম, মাউস ইত্যাদি পিসি এর সাথে কানেক্ট করতে এই পোর্টগুলো ব্যাবহার করে হত</a:t>
            </a:r>
            <a:r>
              <a:rPr lang="as-IN" sz="4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09255"/>
            <a:ext cx="3124200" cy="13577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1974" y="1309255"/>
            <a:ext cx="3212226" cy="13577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209800" y="152400"/>
            <a:ext cx="52581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4000" b="1" u="sng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সিরিয়াল পোর্ট ও প্যারালাল পোর্ট</a:t>
            </a:r>
            <a:endParaRPr lang="en-US" sz="4000" u="sng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114800" y="2706469"/>
            <a:ext cx="21595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প্যারালাল পোর্ট 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53053" y="2667000"/>
            <a:ext cx="20425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সিরিয়াল পোর্ট 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1295400"/>
            <a:ext cx="1600200" cy="163629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0" name="Rectangle 9"/>
          <p:cNvSpPr/>
          <p:nvPr/>
        </p:nvSpPr>
        <p:spPr>
          <a:xfrm>
            <a:off x="7171871" y="2981980"/>
            <a:ext cx="18197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ইউএসবি</a:t>
            </a:r>
            <a:r>
              <a:rPr lang="as-IN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পোর্ট </a:t>
            </a:r>
            <a:endParaRPr lang="en-US" sz="2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605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52400" y="4114800"/>
            <a:ext cx="956019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s-IN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4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আইবিএম কম্পিউটার এর প্রবর্তিত </a:t>
            </a:r>
            <a:r>
              <a:rPr lang="en-US" sz="4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Personal System/2 </a:t>
            </a:r>
            <a:r>
              <a:rPr lang="as-IN" sz="4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নামের এই পোর্টের সাহায্যে মাউস ও কিবোর্ডকে মাদারবোর্ড এর সাথে যুক্ত করা হয় এবং সাউথব্রিজ তাদের কন্ট্রোল করে। এটা ৬ পিন বিশিষ্ট হয়।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394" y="1407529"/>
            <a:ext cx="3560618" cy="232627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819400" y="228599"/>
            <a:ext cx="335861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6000" u="sng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পিএস/টু পোর্ট</a:t>
            </a:r>
            <a:endParaRPr lang="en-US" sz="6000" u="sng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083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8755" y="4488741"/>
            <a:ext cx="838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s-IN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মাদারবোর্ড </a:t>
            </a:r>
            <a:r>
              <a:rPr lang="as-IN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 বিভিন্ন পেরিফেরাল যুক্ত করার জন্য বেশ কয়েকটি পিসিআই বা পিসিআই-ই স্লট থাকে। এগুলোতে ল্যান কার্ড, সাউন্ড কার্ড, ভিডিও কার্ড, টিভি কার্ড, মডেম, ওয়াই-ফাই কার্ড ইত্যাদি লাগানো </a:t>
            </a:r>
            <a:r>
              <a:rPr lang="as-IN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14600" y="152400"/>
            <a:ext cx="383791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6000" u="sng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এক্সপেনশান স্লট</a:t>
            </a:r>
            <a:endParaRPr lang="en-US" sz="6000" u="sng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295400"/>
            <a:ext cx="3438525" cy="295366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8250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62000" y="520167"/>
            <a:ext cx="3821426" cy="2604033"/>
            <a:chOff x="762000" y="520167"/>
            <a:chExt cx="3821426" cy="260403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31" t="5480" r="4169" b="17808"/>
            <a:stretch/>
          </p:blipFill>
          <p:spPr>
            <a:xfrm>
              <a:off x="838200" y="520167"/>
              <a:ext cx="3745226" cy="2604033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</p:spPr>
        </p:pic>
        <p:sp>
          <p:nvSpPr>
            <p:cNvPr id="9" name="Rectangle 8"/>
            <p:cNvSpPr/>
            <p:nvPr/>
          </p:nvSpPr>
          <p:spPr>
            <a:xfrm rot="569853">
              <a:off x="762000" y="2451312"/>
              <a:ext cx="205739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n-BD" sz="3600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সাউন্ড কার্ড</a:t>
              </a:r>
              <a:endPara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413237" y="562457"/>
            <a:ext cx="3044963" cy="2485544"/>
            <a:chOff x="5413237" y="562457"/>
            <a:chExt cx="3044963" cy="2485544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86400" y="562457"/>
              <a:ext cx="2971800" cy="2485544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 rot="2072774">
              <a:off x="5413237" y="2173796"/>
              <a:ext cx="164820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800" dirty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rPr>
                <a:t>LAN  </a:t>
              </a:r>
              <a:r>
                <a:rPr lang="bn-BD" sz="2800" dirty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rPr>
                <a:t>কার্ড</a:t>
              </a:r>
              <a:endParaRPr lang="en-US" sz="28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256072" y="3581399"/>
            <a:ext cx="4830528" cy="2831689"/>
            <a:chOff x="2256072" y="3581399"/>
            <a:chExt cx="4830528" cy="283168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73" t="6422" r="2327" b="5327"/>
            <a:stretch/>
          </p:blipFill>
          <p:spPr>
            <a:xfrm>
              <a:off x="2256072" y="3581399"/>
              <a:ext cx="4830528" cy="2831689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</p:spPr>
        </p:pic>
        <p:sp>
          <p:nvSpPr>
            <p:cNvPr id="11" name="Rectangle 10"/>
            <p:cNvSpPr/>
            <p:nvPr/>
          </p:nvSpPr>
          <p:spPr>
            <a:xfrm rot="20769347">
              <a:off x="4695604" y="5647295"/>
              <a:ext cx="2060180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 dirty="0">
                  <a:latin typeface="NikoshBAN" pitchFamily="2" charset="0"/>
                  <a:cs typeface="NikoshBAN" pitchFamily="2" charset="0"/>
                </a:rPr>
                <a:t>VGA  </a:t>
              </a:r>
              <a:r>
                <a:rPr lang="bn-BD" sz="3600" b="1" dirty="0">
                  <a:latin typeface="NikoshBAN" pitchFamily="2" charset="0"/>
                  <a:cs typeface="NikoshBAN" pitchFamily="2" charset="0"/>
                </a:rPr>
                <a:t>কার্ড</a:t>
              </a:r>
              <a:endParaRPr lang="en-US" sz="3600" b="1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1"/>
          <p:cNvSpPr txBox="1">
            <a:spLocks noChangeArrowheads="1"/>
          </p:cNvSpPr>
          <p:nvPr/>
        </p:nvSpPr>
        <p:spPr bwMode="auto">
          <a:xfrm>
            <a:off x="2637631" y="409575"/>
            <a:ext cx="35639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7200" b="1" u="sng" dirty="0" err="1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7200" b="1" u="sng" dirty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u="sng" dirty="0" err="1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7200" b="1" u="sng" dirty="0">
              <a:ln w="1905"/>
              <a:solidFill>
                <a:srgbClr val="FFC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1" y="3657600"/>
            <a:ext cx="84582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গ্রুপ-২</a:t>
            </a:r>
            <a:r>
              <a:rPr lang="bn-BD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as-IN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এক্সপেনশান স্লট</a:t>
            </a:r>
            <a:r>
              <a:rPr lang="bn-BD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Mangal" pitchFamily="18" charset="0"/>
                <a:cs typeface="NikoshBAN" pitchFamily="2" charset="0"/>
              </a:rPr>
              <a:t> </a:t>
            </a:r>
            <a:r>
              <a:rPr lang="bn-BD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সম্পর্কে আলোচনা কর।</a:t>
            </a:r>
            <a:r>
              <a:rPr lang="bn-IN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2568714"/>
            <a:ext cx="8458200" cy="70788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গ্রুপ-১</a:t>
            </a:r>
            <a:r>
              <a:rPr lang="bn-BD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r>
              <a:rPr lang="bn-BD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প্রসেসর </a:t>
            </a:r>
            <a:r>
              <a:rPr lang="bn-BD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সকেট </a:t>
            </a:r>
            <a:r>
              <a:rPr lang="bn-B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Mangal" pitchFamily="18" charset="0"/>
                <a:cs typeface="NikoshBAN" pitchFamily="2" charset="0"/>
              </a:rPr>
              <a:t>সম্পর্কে আলোচনা কর। </a:t>
            </a:r>
            <a:endParaRPr lang="bn-IN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56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14600" y="76200"/>
            <a:ext cx="3733800" cy="1295400"/>
            <a:chOff x="2514600" y="76200"/>
            <a:chExt cx="3733800" cy="1295400"/>
          </a:xfrm>
        </p:grpSpPr>
        <p:sp>
          <p:nvSpPr>
            <p:cNvPr id="2" name="Cloud Callout 1"/>
            <p:cNvSpPr/>
            <p:nvPr/>
          </p:nvSpPr>
          <p:spPr>
            <a:xfrm>
              <a:off x="2514600" y="76200"/>
              <a:ext cx="3733800" cy="1295400"/>
            </a:xfrm>
            <a:prstGeom prst="cloudCallo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200400" y="127337"/>
              <a:ext cx="22860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6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rgbClr val="FFFF00"/>
                  </a:solidFill>
                  <a:effectLst>
                    <a:outerShdw blurRad="50800" algn="tl" rotWithShape="0">
                      <a:srgbClr val="000000"/>
                    </a:outerShdw>
                  </a:effectLst>
                  <a:latin typeface="NikoshBAN" pitchFamily="2" charset="0"/>
                  <a:cs typeface="NikoshBAN" pitchFamily="2" charset="0"/>
                </a:rPr>
                <a:t> মূল্যায়ন</a:t>
              </a:r>
              <a:endPara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26" name="Left Arrow 25"/>
          <p:cNvSpPr/>
          <p:nvPr/>
        </p:nvSpPr>
        <p:spPr>
          <a:xfrm>
            <a:off x="2971800" y="4191000"/>
            <a:ext cx="4191000" cy="841269"/>
          </a:xfrm>
          <a:prstGeom prst="leftArrow">
            <a:avLst/>
          </a:prstGeom>
          <a:ln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চিত্রে পোর্ট দুইটির নাম কি?</a:t>
            </a:r>
            <a:endParaRPr lang="en-US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Right Arrow 28"/>
          <p:cNvSpPr/>
          <p:nvPr/>
        </p:nvSpPr>
        <p:spPr>
          <a:xfrm>
            <a:off x="2057400" y="5885835"/>
            <a:ext cx="4403854" cy="895965"/>
          </a:xfrm>
          <a:prstGeom prst="rightArrow">
            <a:avLst/>
          </a:prstGeom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 প্রসেসর সকেটটির নাম কি?</a:t>
            </a:r>
            <a:endPara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87764" y="1295400"/>
            <a:ext cx="4759078" cy="1085479"/>
            <a:chOff x="287764" y="1488875"/>
            <a:chExt cx="4759078" cy="1085479"/>
          </a:xfrm>
        </p:grpSpPr>
        <p:sp>
          <p:nvSpPr>
            <p:cNvPr id="8" name="Rectangle 7"/>
            <p:cNvSpPr/>
            <p:nvPr/>
          </p:nvSpPr>
          <p:spPr>
            <a:xfrm>
              <a:off x="1829295" y="1743357"/>
              <a:ext cx="3217547" cy="830997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r>
                <a:rPr lang="bn-BD" sz="48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মাদারবোর্ড </a:t>
              </a:r>
              <a:r>
                <a:rPr lang="en-US" sz="4800" b="1" spc="50" dirty="0" err="1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কী</a:t>
              </a:r>
              <a:r>
                <a:rPr lang="en-US" sz="48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?</a:t>
              </a:r>
              <a:endParaRPr lang="en-US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7764" y="1488875"/>
              <a:ext cx="1447305" cy="108547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152400" dist="12000" dir="900000" sy="98000" kx="110000" ky="200000" algn="tl" rotWithShape="0">
                <a:srgbClr val="000000">
                  <a:alpha val="30000"/>
                </a:srgbClr>
              </a:outerShdw>
            </a:effectLst>
            <a:scene3d>
              <a:camera prst="perspectiveRelaxed">
                <a:rot lat="19800000" lon="1200000" rev="20820000"/>
              </a:camera>
              <a:lightRig rig="threePt" dir="t"/>
            </a:scene3d>
            <a:sp3d contourW="6350" prstMaterial="matte">
              <a:bevelT w="101600" h="101600"/>
              <a:contourClr>
                <a:srgbClr val="969696"/>
              </a:contourClr>
            </a:sp3d>
          </p:spPr>
        </p:pic>
      </p:grpSp>
      <p:grpSp>
        <p:nvGrpSpPr>
          <p:cNvPr id="5" name="Group 4"/>
          <p:cNvGrpSpPr/>
          <p:nvPr/>
        </p:nvGrpSpPr>
        <p:grpSpPr>
          <a:xfrm>
            <a:off x="228600" y="2514600"/>
            <a:ext cx="5295215" cy="1409700"/>
            <a:chOff x="228600" y="2609850"/>
            <a:chExt cx="5295215" cy="1409700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600" y="2609850"/>
              <a:ext cx="2157944" cy="140970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19" name="Rectangle 18"/>
            <p:cNvSpPr/>
            <p:nvPr/>
          </p:nvSpPr>
          <p:spPr>
            <a:xfrm>
              <a:off x="2493818" y="2899201"/>
              <a:ext cx="3029997" cy="830997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r>
                <a:rPr lang="bn-BD" sz="48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চিত্রটি কিসের</a:t>
              </a:r>
              <a:r>
                <a:rPr lang="en-US" sz="48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?</a:t>
              </a:r>
              <a:endParaRPr lang="en-US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69" y="4093124"/>
            <a:ext cx="2874931" cy="187828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032268"/>
            <a:ext cx="2286000" cy="17495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4023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200400" y="533400"/>
            <a:ext cx="2971800" cy="2209800"/>
            <a:chOff x="3048000" y="533400"/>
            <a:chExt cx="2971800" cy="2209800"/>
          </a:xfrm>
        </p:grpSpPr>
        <p:sp>
          <p:nvSpPr>
            <p:cNvPr id="5" name="Oval Callout 4"/>
            <p:cNvSpPr/>
            <p:nvPr/>
          </p:nvSpPr>
          <p:spPr>
            <a:xfrm>
              <a:off x="3048000" y="533400"/>
              <a:ext cx="2971800" cy="2209800"/>
            </a:xfrm>
            <a:prstGeom prst="wedgeEllipseCallout">
              <a:avLst>
                <a:gd name="adj1" fmla="val -40413"/>
                <a:gd name="adj2" fmla="val 85158"/>
              </a:avLst>
            </a:prstGeom>
            <a:solidFill>
              <a:srgbClr val="C00000"/>
            </a:solidFill>
            <a:ln w="60325" cmpd="sng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048000" y="533400"/>
              <a:ext cx="2971800" cy="2209800"/>
            </a:xfrm>
            <a:prstGeom prst="ellipse">
              <a:avLst/>
            </a:prstGeom>
            <a:ln w="63500" cap="rnd">
              <a:solidFill>
                <a:srgbClr val="FFC000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sp>
        <p:nvSpPr>
          <p:cNvPr id="3" name="Rectangle 2"/>
          <p:cNvSpPr/>
          <p:nvPr/>
        </p:nvSpPr>
        <p:spPr>
          <a:xfrm>
            <a:off x="3124200" y="1828800"/>
            <a:ext cx="2895601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3400" y="3741003"/>
            <a:ext cx="8153400" cy="144655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মাদারবোর্ডে যুক্ত </a:t>
            </a:r>
            <a:r>
              <a:rPr lang="bn-BD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বিভিন্ন </a:t>
            </a:r>
            <a:r>
              <a:rPr lang="bn-BD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যন্ত্রাংশ সম্পর্কে বিস্তারিত ব্যাখ্যা কর।</a:t>
            </a:r>
            <a:endParaRPr lang="en-US" sz="4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Horizontal Scroll 5"/>
          <p:cNvSpPr/>
          <p:nvPr/>
        </p:nvSpPr>
        <p:spPr>
          <a:xfrm>
            <a:off x="381000" y="3505200"/>
            <a:ext cx="8305800" cy="2133600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558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44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286000" y="685800"/>
            <a:ext cx="4293379" cy="4267200"/>
          </a:xfrm>
          <a:prstGeom prst="rect">
            <a:avLst/>
          </a:prstGeom>
          <a:noFill/>
          <a:ln/>
        </p:spPr>
      </p:pic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2743200" y="3657600"/>
            <a:ext cx="3505200" cy="6286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as-IN" sz="3600" b="1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3600" b="1" kern="10" spc="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WordArt 3"/>
          <p:cNvSpPr>
            <a:spLocks noChangeArrowheads="1" noChangeShapeType="1" noTextEdit="1"/>
          </p:cNvSpPr>
          <p:nvPr/>
        </p:nvSpPr>
        <p:spPr bwMode="auto">
          <a:xfrm>
            <a:off x="1905000" y="4419600"/>
            <a:ext cx="556260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as-IN" sz="3600" b="1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সকল শিক্ষ</a:t>
            </a:r>
            <a:r>
              <a:rPr lang="bn-BD" sz="3600" b="1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া</a:t>
            </a:r>
            <a:r>
              <a:rPr lang="as-IN" sz="3600" b="1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র্থীদের</a:t>
            </a:r>
            <a:endParaRPr lang="en-US" sz="3600" b="1" kern="10" spc="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48200" y="5950803"/>
            <a:ext cx="4191000" cy="830997"/>
          </a:xfrm>
          <a:prstGeom prst="rect">
            <a:avLst/>
          </a:prstGeom>
          <a:noFill/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 prst="artDeco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IN" sz="24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রাশেদ রায়হান লিটন / কম্পিউটার শিক্ষক</a:t>
            </a:r>
          </a:p>
          <a:p>
            <a:pPr algn="ctr"/>
            <a:r>
              <a:rPr lang="bn-IN" sz="24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দুর্গাপুর মাধ্যমিক বিদ্যালয়/কুমারখালী।</a:t>
            </a:r>
            <a:endParaRPr lang="en-US" sz="24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743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</TotalTime>
  <Words>572</Words>
  <Application>Microsoft Office PowerPoint</Application>
  <PresentationFormat>On-screen Show (4:3)</PresentationFormat>
  <Paragraphs>91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Office Theme</vt:lpstr>
      <vt:lpstr>Oriel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bariski.bhanu@yahoo.com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WonderBoy</dc:creator>
  <cp:lastModifiedBy>TSS</cp:lastModifiedBy>
  <cp:revision>100</cp:revision>
  <dcterms:created xsi:type="dcterms:W3CDTF">2013-04-01T06:28:23Z</dcterms:created>
  <dcterms:modified xsi:type="dcterms:W3CDTF">2013-06-13T10:56:07Z</dcterms:modified>
</cp:coreProperties>
</file>