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7" r:id="rId2"/>
    <p:sldId id="260" r:id="rId3"/>
    <p:sldId id="287" r:id="rId4"/>
    <p:sldId id="261" r:id="rId5"/>
    <p:sldId id="262" r:id="rId6"/>
    <p:sldId id="265" r:id="rId7"/>
    <p:sldId id="266" r:id="rId8"/>
    <p:sldId id="269" r:id="rId9"/>
    <p:sldId id="270" r:id="rId10"/>
    <p:sldId id="290" r:id="rId11"/>
    <p:sldId id="283" r:id="rId12"/>
    <p:sldId id="291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32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044FE-F481-4625-B84C-53C8C966A32F}" type="datetimeFigureOut">
              <a:rPr lang="en-US" smtClean="0"/>
              <a:t>3/30/2013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F978B-E369-452E-851B-4367D0C85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52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F978B-E369-452E-851B-4367D0C8515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427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92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6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2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4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2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2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15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1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4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0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7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33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152400"/>
            <a:ext cx="25908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Nikoshban"/>
              </a:rPr>
              <a:t>সবাইকে</a:t>
            </a:r>
            <a:endParaRPr lang="en-US" sz="4400" dirty="0" smtClean="0">
              <a:solidFill>
                <a:srgbClr val="FFFF00"/>
              </a:solidFill>
              <a:latin typeface="Nikoshban"/>
            </a:endParaRPr>
          </a:p>
          <a:p>
            <a:r>
              <a:rPr lang="en-US" sz="6600" dirty="0" err="1" smtClean="0">
                <a:solidFill>
                  <a:srgbClr val="FFFF00"/>
                </a:solidFill>
                <a:latin typeface="Nikoshban"/>
              </a:rPr>
              <a:t>স্বাগতম</a:t>
            </a:r>
            <a:endParaRPr lang="en-US" sz="6600" dirty="0">
              <a:solidFill>
                <a:srgbClr val="FFFF00"/>
              </a:solidFill>
              <a:latin typeface="Nikoshban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885950"/>
            <a:ext cx="7772400" cy="3371850"/>
          </a:xfrm>
          <a:prstGeom prst="rect">
            <a:avLst/>
          </a:prstGeom>
          <a:noFill/>
          <a:ln w="571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bliqueBottomRight"/>
            <a:lightRig rig="threePt" dir="t"/>
          </a:scene3d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500" dirty="0" err="1" smtClean="0">
                <a:latin typeface="Nikoshban"/>
              </a:rPr>
              <a:t>মোঃ</a:t>
            </a:r>
            <a:r>
              <a:rPr lang="en-US" sz="5500" dirty="0" smtClean="0">
                <a:latin typeface="Nikoshban"/>
              </a:rPr>
              <a:t> </a:t>
            </a:r>
            <a:r>
              <a:rPr lang="en-US" sz="5500" dirty="0" err="1" smtClean="0">
                <a:latin typeface="Nikoshban"/>
              </a:rPr>
              <a:t>হেলাল</a:t>
            </a:r>
            <a:r>
              <a:rPr lang="en-US" sz="5500" dirty="0" smtClean="0">
                <a:latin typeface="Nikoshban"/>
              </a:rPr>
              <a:t> </a:t>
            </a:r>
            <a:r>
              <a:rPr lang="en-US" sz="5500" dirty="0" err="1" smtClean="0">
                <a:latin typeface="Nikoshban"/>
              </a:rPr>
              <a:t>উদ্দিন</a:t>
            </a:r>
            <a:r>
              <a:rPr lang="en-US" sz="5500" dirty="0" smtClean="0">
                <a:latin typeface="Nikoshban"/>
              </a:rPr>
              <a:t> </a:t>
            </a:r>
            <a:r>
              <a:rPr lang="en-US" sz="5500" dirty="0" err="1" smtClean="0">
                <a:latin typeface="Nikoshban"/>
              </a:rPr>
              <a:t>মোল্লা</a:t>
            </a:r>
            <a:r>
              <a:rPr lang="en-US" sz="5500" dirty="0" smtClean="0">
                <a:latin typeface="Nikoshban"/>
              </a:rPr>
              <a:t/>
            </a:r>
            <a:br>
              <a:rPr lang="en-US" sz="5500" dirty="0" smtClean="0">
                <a:latin typeface="Nikoshban"/>
              </a:rPr>
            </a:br>
            <a:r>
              <a:rPr lang="en-US" sz="5500" dirty="0" err="1" smtClean="0">
                <a:solidFill>
                  <a:srgbClr val="FF0000"/>
                </a:solidFill>
                <a:latin typeface="Nikoshban"/>
              </a:rPr>
              <a:t>শহীদ</a:t>
            </a:r>
            <a:r>
              <a:rPr lang="en-US" sz="55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5500" dirty="0" err="1" smtClean="0">
                <a:solidFill>
                  <a:srgbClr val="FF0000"/>
                </a:solidFill>
                <a:latin typeface="Nikoshban"/>
              </a:rPr>
              <a:t>শ্মৃতি</a:t>
            </a:r>
            <a:r>
              <a:rPr lang="en-US" sz="55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5500" dirty="0" err="1" smtClean="0">
                <a:solidFill>
                  <a:srgbClr val="FF0000"/>
                </a:solidFill>
                <a:latin typeface="Nikoshban"/>
              </a:rPr>
              <a:t>উচ্চবিদ্যালয়,টঙ্গি</a:t>
            </a:r>
            <a:r>
              <a:rPr lang="en-US" sz="5500" dirty="0" smtClean="0">
                <a:solidFill>
                  <a:srgbClr val="FF0000"/>
                </a:solidFill>
                <a:latin typeface="Nikoshban"/>
              </a:rPr>
              <a:t>।</a:t>
            </a:r>
            <a:br>
              <a:rPr lang="en-US" sz="5500" dirty="0" smtClean="0">
                <a:solidFill>
                  <a:srgbClr val="FF0000"/>
                </a:solidFill>
                <a:latin typeface="Nikoshban"/>
              </a:rPr>
            </a:br>
            <a:r>
              <a:rPr lang="en-US" sz="4100" dirty="0" smtClean="0">
                <a:latin typeface="Nikoshban"/>
              </a:rPr>
              <a:t>uadv.helal@yahoo.com</a:t>
            </a:r>
            <a:r>
              <a:rPr lang="en-US" dirty="0" smtClean="0">
                <a:latin typeface="Nikoshban"/>
              </a:rPr>
              <a:t/>
            </a:r>
            <a:br>
              <a:rPr lang="en-US" dirty="0" smtClean="0">
                <a:latin typeface="Nikoshban"/>
              </a:rPr>
            </a:br>
            <a:endParaRPr lang="en-US" dirty="0">
              <a:latin typeface="Nikoshb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0" y="5640050"/>
            <a:ext cx="27934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/>
              </a:rPr>
              <a:t>৮ম </a:t>
            </a:r>
            <a:r>
              <a:rPr lang="en-US" sz="4400" dirty="0" err="1" smtClean="0">
                <a:latin typeface="NikoshBAN"/>
              </a:rPr>
              <a:t>শ্রেণি</a:t>
            </a:r>
            <a:endParaRPr lang="en-US" sz="4400" dirty="0" smtClean="0">
              <a:latin typeface="NikoshBAN"/>
            </a:endParaRPr>
          </a:p>
          <a:p>
            <a:r>
              <a:rPr lang="en-US" sz="4400" dirty="0" err="1" smtClean="0">
                <a:latin typeface="NikoshBAN"/>
              </a:rPr>
              <a:t>গণিত</a:t>
            </a:r>
            <a:endParaRPr lang="en-US" sz="44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10063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DnDiag">
          <a:fgClr>
            <a:schemeClr val="bg2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066800"/>
            <a:ext cx="6705600" cy="4876800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1145822"/>
            <a:ext cx="6705600" cy="48739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61294"/>
            <a:ext cx="6705600" cy="50585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70" y="932391"/>
            <a:ext cx="6936259" cy="5239809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399"/>
            <a:ext cx="3657600" cy="27432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04799"/>
            <a:ext cx="4114800" cy="25908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343400"/>
            <a:ext cx="3962400" cy="23621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343400"/>
            <a:ext cx="4343400" cy="2362200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12" name="TextBox 11"/>
          <p:cNvSpPr txBox="1"/>
          <p:nvPr/>
        </p:nvSpPr>
        <p:spPr>
          <a:xfrm>
            <a:off x="1676400" y="2943761"/>
            <a:ext cx="4800600" cy="1323439"/>
          </a:xfrm>
          <a:prstGeom prst="rect">
            <a:avLst/>
          </a:prstGeom>
          <a:ln w="571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/>
              </a:rPr>
              <a:t>প্যার্টান</a:t>
            </a:r>
            <a:endParaRPr lang="en-US" sz="8000" dirty="0">
              <a:solidFill>
                <a:srgbClr val="00206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68781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accent4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447800"/>
            <a:ext cx="8229600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00B050"/>
                </a:solidFill>
                <a:latin typeface="NikoshBAN"/>
              </a:rPr>
              <a:t>শিখন</a:t>
            </a:r>
            <a:r>
              <a:rPr lang="en-US" sz="6600" b="1" dirty="0" smtClean="0">
                <a:solidFill>
                  <a:srgbClr val="00B050"/>
                </a:solidFill>
                <a:latin typeface="NikoshBAN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/>
              </a:rPr>
              <a:t>ফল</a:t>
            </a:r>
            <a:endParaRPr lang="en-US" sz="6600" b="1" dirty="0">
              <a:solidFill>
                <a:srgbClr val="00B050"/>
              </a:solidFill>
              <a:latin typeface="NikoshBAN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28600" y="2667000"/>
            <a:ext cx="8686800" cy="3962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900" b="1" dirty="0" smtClean="0">
                <a:solidFill>
                  <a:srgbClr val="7030A0"/>
                </a:solidFill>
                <a:latin typeface="Times New Roman"/>
                <a:cs typeface="Times New Roman"/>
              </a:rPr>
              <a:t>                                                                                                           </a:t>
            </a:r>
            <a:r>
              <a:rPr lang="en-US" sz="4800" b="1" dirty="0" smtClean="0">
                <a:solidFill>
                  <a:srgbClr val="7030A0"/>
                </a:solidFill>
                <a:latin typeface="Times New Roman"/>
                <a:cs typeface="Times New Roman"/>
              </a:rPr>
              <a:t>►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</a:rPr>
              <a:t>এই</a:t>
            </a:r>
            <a:r>
              <a:rPr lang="en-US" sz="4800" b="1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</a:rPr>
              <a:t>পাঠশেষে</a:t>
            </a:r>
            <a:r>
              <a:rPr lang="en-US" sz="4800" b="1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</a:rPr>
              <a:t>শিক্ষার্থীরা</a:t>
            </a:r>
            <a:r>
              <a:rPr lang="en-US" sz="4800" b="1" dirty="0" smtClean="0">
                <a:solidFill>
                  <a:srgbClr val="7030A0"/>
                </a:solidFill>
                <a:latin typeface="NikoshBAN"/>
              </a:rPr>
              <a:t>-</a:t>
            </a:r>
          </a:p>
          <a:p>
            <a:pPr marL="0" indent="0">
              <a:buFont typeface="Arial" pitchFamily="34" charset="0"/>
              <a:buNone/>
            </a:pPr>
            <a:r>
              <a:rPr lang="en-US" sz="2400" b="1" dirty="0" smtClean="0">
                <a:solidFill>
                  <a:srgbClr val="7030A0"/>
                </a:solidFill>
                <a:latin typeface="NikoshBAN"/>
              </a:rPr>
              <a:t>      </a:t>
            </a:r>
            <a:r>
              <a:rPr lang="en-US" sz="2800" dirty="0" err="1" smtClean="0">
                <a:solidFill>
                  <a:srgbClr val="FF0000"/>
                </a:solidFill>
                <a:latin typeface="NikoshBAN"/>
                <a:cs typeface="Times New Roman"/>
              </a:rPr>
              <a:t>প্যাটার্ণ</a:t>
            </a:r>
            <a:r>
              <a:rPr lang="en-US" sz="2800" dirty="0" smtClean="0">
                <a:solidFill>
                  <a:srgbClr val="FF000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/>
                <a:cs typeface="Times New Roman"/>
              </a:rPr>
              <a:t>কি</a:t>
            </a:r>
            <a:r>
              <a:rPr lang="en-US" sz="2800" dirty="0" smtClean="0">
                <a:solidFill>
                  <a:srgbClr val="FF000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/>
                <a:cs typeface="Times New Roman"/>
              </a:rPr>
              <a:t>তা</a:t>
            </a:r>
            <a:r>
              <a:rPr lang="en-US" sz="2800" dirty="0" smtClean="0">
                <a:solidFill>
                  <a:srgbClr val="FF000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/>
                <a:cs typeface="Times New Roman"/>
              </a:rPr>
              <a:t>ব্যাখ্যা</a:t>
            </a:r>
            <a:r>
              <a:rPr lang="en-US" sz="2800" dirty="0" smtClean="0">
                <a:solidFill>
                  <a:srgbClr val="FF000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/>
                <a:cs typeface="Times New Roman"/>
              </a:rPr>
              <a:t>করতে</a:t>
            </a:r>
            <a:r>
              <a:rPr lang="en-US" sz="2800" dirty="0" smtClean="0">
                <a:solidFill>
                  <a:srgbClr val="FF000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/>
                <a:cs typeface="Times New Roman"/>
              </a:rPr>
              <a:t>পারবে</a:t>
            </a:r>
            <a:r>
              <a:rPr lang="en-US" sz="2800" dirty="0" smtClean="0">
                <a:solidFill>
                  <a:srgbClr val="FF0000"/>
                </a:solidFill>
                <a:latin typeface="NikoshBAN"/>
                <a:cs typeface="Times New Roman"/>
              </a:rPr>
              <a:t>।</a:t>
            </a:r>
          </a:p>
          <a:p>
            <a:pPr marL="0" indent="0">
              <a:buFont typeface="Arial" pitchFamily="34" charset="0"/>
              <a:buNone/>
            </a:pPr>
            <a:r>
              <a:rPr lang="en-US" sz="2800" dirty="0" smtClean="0">
                <a:latin typeface="NikoshBAN"/>
                <a:cs typeface="Times New Roman"/>
              </a:rPr>
              <a:t>    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  <a:cs typeface="Times New Roman"/>
              </a:rPr>
              <a:t>বিভিন্ন</a:t>
            </a:r>
            <a:r>
              <a:rPr lang="en-US" sz="2800" dirty="0" smtClean="0">
                <a:solidFill>
                  <a:srgbClr val="7030A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  <a:cs typeface="Times New Roman"/>
              </a:rPr>
              <a:t>ধরণের</a:t>
            </a:r>
            <a:r>
              <a:rPr lang="en-US" sz="2800" dirty="0" smtClean="0">
                <a:solidFill>
                  <a:srgbClr val="7030A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  <a:cs typeface="Times New Roman"/>
              </a:rPr>
              <a:t>রৈখিক</a:t>
            </a:r>
            <a:r>
              <a:rPr lang="en-US" sz="2800" dirty="0" smtClean="0">
                <a:solidFill>
                  <a:srgbClr val="7030A0"/>
                </a:solidFill>
                <a:latin typeface="NikoshBAN"/>
                <a:cs typeface="Times New Roman"/>
              </a:rPr>
              <a:t> ও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  <a:cs typeface="Times New Roman"/>
              </a:rPr>
              <a:t>জ্যামিতিক</a:t>
            </a:r>
            <a:r>
              <a:rPr lang="en-US" sz="2800" dirty="0" smtClean="0">
                <a:solidFill>
                  <a:srgbClr val="7030A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  <a:cs typeface="Times New Roman"/>
              </a:rPr>
              <a:t>প্যাটার্ণ</a:t>
            </a:r>
            <a:r>
              <a:rPr lang="en-US" sz="2800" dirty="0" smtClean="0">
                <a:solidFill>
                  <a:srgbClr val="7030A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  <a:cs typeface="Times New Roman"/>
              </a:rPr>
              <a:t>ব্যাখ্যা</a:t>
            </a:r>
            <a:r>
              <a:rPr lang="en-US" sz="2800" dirty="0" smtClean="0">
                <a:solidFill>
                  <a:srgbClr val="7030A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  <a:cs typeface="Times New Roman"/>
              </a:rPr>
              <a:t>করতে</a:t>
            </a:r>
            <a:endParaRPr lang="en-US" sz="2800" dirty="0" smtClean="0">
              <a:solidFill>
                <a:srgbClr val="7030A0"/>
              </a:solidFill>
              <a:latin typeface="NikoshBAN"/>
              <a:cs typeface="Times New Roman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2800" dirty="0" smtClean="0">
                <a:solidFill>
                  <a:srgbClr val="7030A0"/>
                </a:solidFill>
                <a:latin typeface="NikoshBAN"/>
                <a:cs typeface="Times New Roman"/>
              </a:rPr>
              <a:t>    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  <a:cs typeface="Times New Roman"/>
              </a:rPr>
              <a:t>পারবে</a:t>
            </a:r>
            <a:r>
              <a:rPr lang="en-US" sz="2800" dirty="0" smtClean="0">
                <a:solidFill>
                  <a:srgbClr val="7030A0"/>
                </a:solidFill>
                <a:latin typeface="NikoshBAN"/>
                <a:cs typeface="Times New Roman"/>
              </a:rPr>
              <a:t>।</a:t>
            </a:r>
          </a:p>
          <a:p>
            <a:pPr marL="0" indent="0">
              <a:buFont typeface="Arial" pitchFamily="34" charset="0"/>
              <a:buNone/>
            </a:pPr>
            <a:r>
              <a:rPr lang="en-US" sz="2800" dirty="0" smtClean="0">
                <a:latin typeface="NikoshBAN"/>
                <a:cs typeface="Times New Roman"/>
              </a:rPr>
              <a:t>    </a:t>
            </a:r>
            <a:r>
              <a:rPr lang="en-US" sz="2800" dirty="0" smtClean="0">
                <a:solidFill>
                  <a:srgbClr val="00B05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/>
                <a:cs typeface="Times New Roman"/>
              </a:rPr>
              <a:t>ফিবোনাক্কি</a:t>
            </a:r>
            <a:r>
              <a:rPr lang="en-US" sz="2800" dirty="0" smtClean="0">
                <a:solidFill>
                  <a:srgbClr val="00B05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/>
                <a:cs typeface="Times New Roman"/>
              </a:rPr>
              <a:t>সংখ্যার</a:t>
            </a:r>
            <a:r>
              <a:rPr lang="en-US" sz="2800" dirty="0" smtClean="0">
                <a:solidFill>
                  <a:srgbClr val="00B05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/>
                <a:cs typeface="Times New Roman"/>
              </a:rPr>
              <a:t>প্যাটার্ণ</a:t>
            </a:r>
            <a:r>
              <a:rPr lang="en-US" sz="2800" dirty="0" smtClean="0">
                <a:solidFill>
                  <a:srgbClr val="00B05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/>
                <a:cs typeface="Times New Roman"/>
              </a:rPr>
              <a:t>তৈরী</a:t>
            </a:r>
            <a:r>
              <a:rPr lang="en-US" sz="2800" dirty="0" smtClean="0">
                <a:solidFill>
                  <a:srgbClr val="00B05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/>
                <a:cs typeface="Times New Roman"/>
              </a:rPr>
              <a:t>করতে</a:t>
            </a:r>
            <a:r>
              <a:rPr lang="en-US" sz="2800" dirty="0" smtClean="0">
                <a:solidFill>
                  <a:srgbClr val="00B050"/>
                </a:solidFill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/>
                <a:cs typeface="Times New Roman"/>
              </a:rPr>
              <a:t>পারবে</a:t>
            </a:r>
            <a:r>
              <a:rPr lang="en-US" sz="2800" dirty="0" smtClean="0">
                <a:solidFill>
                  <a:srgbClr val="00B050"/>
                </a:solidFill>
                <a:latin typeface="NikoshBAN"/>
                <a:cs typeface="Times New Roman"/>
              </a:rPr>
              <a:t>।</a:t>
            </a:r>
          </a:p>
          <a:p>
            <a:pPr marL="0" indent="0">
              <a:buFont typeface="Arial" pitchFamily="34" charset="0"/>
              <a:buNone/>
            </a:pPr>
            <a:r>
              <a:rPr lang="en-US" sz="2800" dirty="0" smtClean="0">
                <a:latin typeface="NikoshBAN"/>
                <a:cs typeface="Times New Roman"/>
              </a:rPr>
              <a:t>     </a:t>
            </a:r>
            <a:r>
              <a:rPr lang="en-US" sz="2800" dirty="0" err="1" smtClean="0">
                <a:latin typeface="NikoshBAN"/>
                <a:cs typeface="Times New Roman"/>
              </a:rPr>
              <a:t>প্যাটার্ণের</a:t>
            </a:r>
            <a:r>
              <a:rPr lang="en-US" sz="2800" dirty="0" smtClean="0"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latin typeface="NikoshBAN"/>
                <a:cs typeface="Times New Roman"/>
              </a:rPr>
              <a:t>পরবর্তী</a:t>
            </a:r>
            <a:r>
              <a:rPr lang="en-US" sz="2800" dirty="0" smtClean="0"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latin typeface="NikoshBAN"/>
                <a:cs typeface="Times New Roman"/>
              </a:rPr>
              <a:t>সংখ্যা</a:t>
            </a:r>
            <a:r>
              <a:rPr lang="en-US" sz="2800" dirty="0" smtClean="0"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latin typeface="NikoshBAN"/>
                <a:cs typeface="Times New Roman"/>
              </a:rPr>
              <a:t>সমূহ</a:t>
            </a:r>
            <a:r>
              <a:rPr lang="en-US" sz="2800" dirty="0" smtClean="0"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latin typeface="NikoshBAN"/>
                <a:cs typeface="Times New Roman"/>
              </a:rPr>
              <a:t>বের</a:t>
            </a:r>
            <a:r>
              <a:rPr lang="en-US" sz="2800" dirty="0" smtClean="0"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latin typeface="NikoshBAN"/>
                <a:cs typeface="Times New Roman"/>
              </a:rPr>
              <a:t>করতে</a:t>
            </a:r>
            <a:r>
              <a:rPr lang="en-US" sz="2800" dirty="0" smtClean="0">
                <a:latin typeface="NikoshBAN"/>
                <a:cs typeface="Times New Roman"/>
              </a:rPr>
              <a:t> </a:t>
            </a:r>
            <a:r>
              <a:rPr lang="en-US" sz="2800" dirty="0" err="1" smtClean="0">
                <a:latin typeface="NikoshBAN"/>
                <a:cs typeface="Times New Roman"/>
              </a:rPr>
              <a:t>পারবে</a:t>
            </a:r>
            <a:r>
              <a:rPr lang="en-US" sz="2800" dirty="0" smtClean="0">
                <a:latin typeface="NikoshBAN"/>
                <a:cs typeface="Times New Roman"/>
              </a:rPr>
              <a:t>।</a:t>
            </a:r>
            <a:endParaRPr lang="en-US" sz="2800" dirty="0" smtClean="0">
              <a:solidFill>
                <a:srgbClr val="FF0000"/>
              </a:solidFill>
              <a:latin typeface="NikoshBAN"/>
              <a:cs typeface="Times New Roman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2800" dirty="0" smtClean="0">
                <a:solidFill>
                  <a:srgbClr val="FF0000"/>
                </a:solidFill>
                <a:latin typeface="NikoshBAN"/>
                <a:cs typeface="Times New Roman"/>
              </a:rPr>
              <a:t>  </a:t>
            </a:r>
          </a:p>
          <a:p>
            <a:pPr marL="0" indent="0">
              <a:buFont typeface="Arial" pitchFamily="34" charset="0"/>
              <a:buNone/>
            </a:pPr>
            <a:r>
              <a:rPr lang="en-US" sz="2400" dirty="0" smtClean="0">
                <a:latin typeface="NikoshBAN"/>
                <a:cs typeface="Times New Roman"/>
              </a:rPr>
              <a:t> </a:t>
            </a:r>
            <a:endParaRPr lang="en-US" sz="2400" dirty="0" smtClean="0">
              <a:solidFill>
                <a:srgbClr val="002060"/>
              </a:solidFill>
              <a:latin typeface="NikoshBAN"/>
              <a:cs typeface="Times New Roman"/>
            </a:endParaRPr>
          </a:p>
          <a:p>
            <a:pPr marL="0" indent="0">
              <a:buFont typeface="Arial" pitchFamily="34" charset="0"/>
              <a:buNone/>
            </a:pPr>
            <a:endParaRPr lang="en-US" sz="2400" dirty="0" smtClean="0">
              <a:latin typeface="NikoshBAN"/>
              <a:cs typeface="Times New Roman"/>
            </a:endParaRPr>
          </a:p>
          <a:p>
            <a:pPr marL="0" indent="0">
              <a:buFont typeface="Arial" pitchFamily="34" charset="0"/>
              <a:buNone/>
            </a:pPr>
            <a:endParaRPr lang="en-US" sz="3600" dirty="0" smtClean="0">
              <a:latin typeface="NikoshBAN"/>
              <a:cs typeface="Times New Roman"/>
            </a:endParaRPr>
          </a:p>
          <a:p>
            <a:pPr marL="0" indent="0">
              <a:buFont typeface="Arial" pitchFamily="34" charset="0"/>
              <a:buNone/>
            </a:pPr>
            <a:endParaRPr lang="en-US" sz="2800" dirty="0" smtClean="0">
              <a:latin typeface="NikoshBAN"/>
              <a:cs typeface="Times New Roman"/>
            </a:endParaRPr>
          </a:p>
          <a:p>
            <a:pPr marL="0" indent="0">
              <a:buFont typeface="Arial" pitchFamily="34" charset="0"/>
              <a:buNone/>
            </a:pPr>
            <a:endParaRPr lang="en-US" sz="2800" dirty="0" smtClean="0">
              <a:latin typeface="NikoshBAN"/>
              <a:cs typeface="Times New Roman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2800" dirty="0" smtClean="0">
                <a:latin typeface="NikoshBAN"/>
                <a:cs typeface="Times New Roman"/>
              </a:rPr>
              <a:t>        </a:t>
            </a:r>
          </a:p>
          <a:p>
            <a:pPr marL="0" indent="0">
              <a:buFont typeface="Arial" pitchFamily="34" charset="0"/>
              <a:buNone/>
            </a:pPr>
            <a:endParaRPr lang="en-US" sz="2800" dirty="0" smtClean="0">
              <a:latin typeface="NikoshBAN"/>
              <a:cs typeface="Times New Roman"/>
            </a:endParaRPr>
          </a:p>
          <a:p>
            <a:pPr marL="0" indent="0">
              <a:buFont typeface="Arial" pitchFamily="34" charset="0"/>
              <a:buNone/>
            </a:pPr>
            <a:endParaRPr lang="en-US" sz="2800" dirty="0" smtClean="0">
              <a:latin typeface="NikoshBAN"/>
              <a:cs typeface="Times New Roman"/>
            </a:endParaRPr>
          </a:p>
          <a:p>
            <a:pPr marL="0" indent="0">
              <a:buFont typeface="Arial" pitchFamily="34" charset="0"/>
              <a:buNone/>
            </a:pPr>
            <a:endParaRPr lang="en-US" sz="2800" b="1" dirty="0">
              <a:latin typeface="NikoshBAN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304800" y="4191000"/>
            <a:ext cx="228600" cy="228600"/>
          </a:xfrm>
          <a:prstGeom prst="star5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304800" y="4724400"/>
            <a:ext cx="228600" cy="228600"/>
          </a:xfrm>
          <a:prstGeom prst="star5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304800" y="5715000"/>
            <a:ext cx="228600" cy="228600"/>
          </a:xfrm>
          <a:prstGeom prst="star5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304800" y="6248400"/>
            <a:ext cx="228600" cy="228600"/>
          </a:xfrm>
          <a:prstGeom prst="star5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0" y="609600"/>
            <a:ext cx="1470274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rgbClr val="0070C0"/>
                </a:solidFill>
                <a:latin typeface="NikoshBAN"/>
              </a:rPr>
              <a:t>পার্ট</a:t>
            </a:r>
            <a:r>
              <a:rPr lang="en-US" sz="3600" dirty="0">
                <a:solidFill>
                  <a:srgbClr val="0070C0"/>
                </a:solidFill>
                <a:latin typeface="NikoshBAN"/>
              </a:rPr>
              <a:t> </a:t>
            </a:r>
            <a:r>
              <a:rPr lang="en-US" sz="3600" dirty="0" smtClean="0">
                <a:solidFill>
                  <a:srgbClr val="0070C0"/>
                </a:solidFill>
                <a:latin typeface="NikoshBAN"/>
              </a:rPr>
              <a:t> -১</a:t>
            </a:r>
            <a:endParaRPr lang="en-US" sz="3600" dirty="0">
              <a:solidFill>
                <a:srgbClr val="0070C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409988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2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86200" y="1219200"/>
            <a:ext cx="9144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352800" y="2133600"/>
            <a:ext cx="914400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267200" y="2133600"/>
            <a:ext cx="914400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0" y="3048000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895600" y="3048000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24400" y="3048000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 rot="10800000">
            <a:off x="457195" y="2133600"/>
            <a:ext cx="2286003" cy="213360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2819400" y="1752600"/>
            <a:ext cx="2971800" cy="2590800"/>
          </a:xfrm>
          <a:prstGeom prst="star5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905000"/>
            <a:ext cx="2667000" cy="236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301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11" grpId="0" animBg="1"/>
      <p:bldP spid="1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chemeClr val="accent1"/>
          </a:fgClr>
          <a:bgClr>
            <a:schemeClr val="accent6">
              <a:lumMod val="40000"/>
              <a:lumOff val="6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28600"/>
            <a:ext cx="4953000" cy="4953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5562600"/>
            <a:ext cx="5596404" cy="1107996"/>
          </a:xfrm>
          <a:prstGeom prst="rect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6600" dirty="0" err="1" smtClean="0">
                <a:solidFill>
                  <a:srgbClr val="002060"/>
                </a:solidFill>
              </a:rPr>
              <a:t>জ্যামিতিক</a:t>
            </a:r>
            <a:r>
              <a:rPr lang="en-US" sz="6600" dirty="0" smtClean="0">
                <a:solidFill>
                  <a:srgbClr val="002060"/>
                </a:solidFill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</a:rPr>
              <a:t>প্যাটার্ন</a:t>
            </a:r>
            <a:endParaRPr lang="en-US" sz="6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39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02117" y="1219200"/>
            <a:ext cx="9144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1</a:t>
            </a:r>
          </a:p>
        </p:txBody>
      </p:sp>
      <p:sp>
        <p:nvSpPr>
          <p:cNvPr id="5" name="Rectangle 4"/>
          <p:cNvSpPr/>
          <p:nvPr/>
        </p:nvSpPr>
        <p:spPr>
          <a:xfrm>
            <a:off x="4267200" y="2133600"/>
            <a:ext cx="914400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44917" y="2133600"/>
            <a:ext cx="914400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895600" y="3048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810000" y="3048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?</a:t>
            </a:r>
            <a:endParaRPr lang="en-US" sz="5400" dirty="0"/>
          </a:p>
        </p:txBody>
      </p:sp>
      <p:sp>
        <p:nvSpPr>
          <p:cNvPr id="41" name="Rectangle 40"/>
          <p:cNvSpPr/>
          <p:nvPr/>
        </p:nvSpPr>
        <p:spPr>
          <a:xfrm>
            <a:off x="4724400" y="3048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95800" y="3505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038600" y="3048000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NikoshBAN"/>
              </a:rPr>
              <a:t>2</a:t>
            </a:r>
            <a:endParaRPr lang="en-US" sz="5400" dirty="0">
              <a:solidFill>
                <a:schemeClr val="bg1"/>
              </a:solidFill>
              <a:latin typeface="NikoshB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75693" y="4004441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NikoshBAN"/>
              </a:rPr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38400" y="3975795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1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52800" y="3960029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72455" y="3960029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186855" y="3960029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1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33333" y="3951099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?</a:t>
            </a:r>
            <a:endParaRPr lang="en-US" sz="5400" dirty="0"/>
          </a:p>
        </p:txBody>
      </p:sp>
      <p:sp>
        <p:nvSpPr>
          <p:cNvPr id="30" name="TextBox 29"/>
          <p:cNvSpPr txBox="1"/>
          <p:nvPr/>
        </p:nvSpPr>
        <p:spPr>
          <a:xfrm>
            <a:off x="4495800" y="3962400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?</a:t>
            </a:r>
            <a:endParaRPr lang="en-US" sz="5400" dirty="0"/>
          </a:p>
        </p:txBody>
      </p:sp>
      <p:sp>
        <p:nvSpPr>
          <p:cNvPr id="19" name="TextBox 18"/>
          <p:cNvSpPr txBox="1"/>
          <p:nvPr/>
        </p:nvSpPr>
        <p:spPr>
          <a:xfrm>
            <a:off x="3505200" y="3962400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5800" y="3962400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3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8351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8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100"/>
                            </p:stCondLst>
                            <p:childTnLst>
                              <p:par>
                                <p:cTn id="7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29" grpId="0" animBg="1"/>
      <p:bldP spid="39" grpId="0" animBg="1"/>
      <p:bldP spid="40" grpId="0" animBg="1"/>
      <p:bldP spid="41" grpId="0" animBg="1"/>
      <p:bldP spid="2" grpId="0"/>
      <p:bldP spid="17" grpId="0" animBg="1"/>
      <p:bldP spid="25" grpId="0" animBg="1"/>
      <p:bldP spid="26" grpId="0" animBg="1"/>
      <p:bldP spid="27" grpId="0" animBg="1"/>
      <p:bldP spid="18" grpId="0"/>
      <p:bldP spid="18" grpId="1"/>
      <p:bldP spid="30" grpId="0"/>
      <p:bldP spid="30" grpId="1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ave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0" y="3048000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" name="Rectangle 2"/>
          <p:cNvSpPr/>
          <p:nvPr/>
        </p:nvSpPr>
        <p:spPr>
          <a:xfrm>
            <a:off x="2895600" y="3048000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1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24400" y="3048000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1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2800" y="39624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3</a:t>
            </a:r>
            <a:endParaRPr lang="en-US" sz="5400" dirty="0"/>
          </a:p>
        </p:txBody>
      </p:sp>
      <p:sp>
        <p:nvSpPr>
          <p:cNvPr id="6" name="Rectangle 5"/>
          <p:cNvSpPr/>
          <p:nvPr/>
        </p:nvSpPr>
        <p:spPr>
          <a:xfrm>
            <a:off x="2438400" y="39624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1</a:t>
            </a:r>
          </a:p>
        </p:txBody>
      </p:sp>
      <p:sp>
        <p:nvSpPr>
          <p:cNvPr id="7" name="Rectangle 6"/>
          <p:cNvSpPr/>
          <p:nvPr/>
        </p:nvSpPr>
        <p:spPr>
          <a:xfrm>
            <a:off x="4267200" y="39624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5181600" y="39624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1</a:t>
            </a:r>
            <a:endParaRPr lang="en-US" sz="5400" dirty="0"/>
          </a:p>
        </p:txBody>
      </p:sp>
      <p:sp>
        <p:nvSpPr>
          <p:cNvPr id="9" name="Rectangle 8"/>
          <p:cNvSpPr/>
          <p:nvPr/>
        </p:nvSpPr>
        <p:spPr>
          <a:xfrm>
            <a:off x="3962400" y="1219200"/>
            <a:ext cx="9144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29000" y="2133600"/>
            <a:ext cx="914400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1</a:t>
            </a:r>
            <a:endParaRPr lang="en-US" sz="5400" dirty="0"/>
          </a:p>
        </p:txBody>
      </p:sp>
      <p:sp>
        <p:nvSpPr>
          <p:cNvPr id="11" name="Rectangle 10"/>
          <p:cNvSpPr/>
          <p:nvPr/>
        </p:nvSpPr>
        <p:spPr>
          <a:xfrm>
            <a:off x="4343400" y="2133600"/>
            <a:ext cx="914400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1</a:t>
            </a:r>
            <a:endParaRPr lang="en-US" sz="5400" dirty="0"/>
          </a:p>
        </p:txBody>
      </p:sp>
      <p:sp>
        <p:nvSpPr>
          <p:cNvPr id="12" name="Rectangle 11"/>
          <p:cNvSpPr/>
          <p:nvPr/>
        </p:nvSpPr>
        <p:spPr>
          <a:xfrm>
            <a:off x="1981200" y="4876800"/>
            <a:ext cx="914400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1</a:t>
            </a:r>
            <a:endParaRPr lang="en-US" sz="5400" dirty="0"/>
          </a:p>
        </p:txBody>
      </p:sp>
      <p:sp>
        <p:nvSpPr>
          <p:cNvPr id="13" name="Rectangle 12"/>
          <p:cNvSpPr/>
          <p:nvPr/>
        </p:nvSpPr>
        <p:spPr>
          <a:xfrm>
            <a:off x="2895600" y="4876800"/>
            <a:ext cx="914400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33800" y="4876800"/>
            <a:ext cx="914400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48200" y="4876800"/>
            <a:ext cx="914400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562600" y="4876800"/>
            <a:ext cx="914400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1</a:t>
            </a:r>
            <a:endParaRPr lang="en-US" sz="54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00" y="477174"/>
            <a:ext cx="5511800" cy="56188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6" y="381000"/>
            <a:ext cx="8184187" cy="577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9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5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5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5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7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8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8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8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8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0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0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0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3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685800"/>
            <a:ext cx="556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/>
              </a:rPr>
              <a:t>(ক) ২+৫+৮+১১+</a:t>
            </a:r>
            <a:endParaRPr lang="en-US" sz="6000" dirty="0">
              <a:latin typeface="Nikosh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9810" y="1752600"/>
            <a:ext cx="53463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(খ) ১+৩+৬+১০+ </a:t>
            </a:r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2895600"/>
            <a:ext cx="47163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(গ) ১+৩+৪+৭+ </a:t>
            </a:r>
            <a:endParaRPr lang="en-US" sz="6000" dirty="0"/>
          </a:p>
        </p:txBody>
      </p:sp>
      <p:sp>
        <p:nvSpPr>
          <p:cNvPr id="2" name="TextBox 1"/>
          <p:cNvSpPr txBox="1"/>
          <p:nvPr/>
        </p:nvSpPr>
        <p:spPr>
          <a:xfrm>
            <a:off x="6516298" y="762000"/>
            <a:ext cx="16417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? +  ?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6287698" y="1819870"/>
            <a:ext cx="16417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? +  ?</a:t>
            </a:r>
            <a:endParaRPr lang="en-US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5830498" y="2962870"/>
            <a:ext cx="16417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? +  ?</a:t>
            </a:r>
            <a:endParaRPr lang="en-US" sz="5400" dirty="0"/>
          </a:p>
        </p:txBody>
      </p:sp>
      <p:sp>
        <p:nvSpPr>
          <p:cNvPr id="13" name="TextBox 12"/>
          <p:cNvSpPr txBox="1"/>
          <p:nvPr/>
        </p:nvSpPr>
        <p:spPr>
          <a:xfrm>
            <a:off x="6172200" y="762000"/>
            <a:ext cx="20281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NikoshBAN"/>
              </a:rPr>
              <a:t>১৪+১৭</a:t>
            </a:r>
            <a:endParaRPr lang="en-US" sz="5400" dirty="0">
              <a:latin typeface="NikoshB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36011" y="1828800"/>
            <a:ext cx="20649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NikoshBAN"/>
              </a:rPr>
              <a:t>১৫+২১</a:t>
            </a:r>
            <a:endParaRPr lang="en-US" sz="5400" dirty="0">
              <a:latin typeface="NikoshB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56484" y="2971800"/>
            <a:ext cx="22397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NikoshBAN"/>
              </a:rPr>
              <a:t>১১+১৮</a:t>
            </a:r>
            <a:endParaRPr lang="en-US" sz="5400" dirty="0">
              <a:latin typeface="NikoshB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6800" y="3962400"/>
            <a:ext cx="40366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NikoshBAN"/>
              </a:rPr>
              <a:t>(ঘ) </a:t>
            </a:r>
            <a:r>
              <a:rPr lang="en-US" sz="5400" dirty="0">
                <a:latin typeface="NikoshBAN"/>
              </a:rPr>
              <a:t>২</a:t>
            </a:r>
            <a:r>
              <a:rPr lang="en-US" sz="5400" dirty="0" smtClean="0">
                <a:latin typeface="NikoshBAN"/>
              </a:rPr>
              <a:t>+৫+২৬+</a:t>
            </a:r>
            <a:endParaRPr lang="en-US" sz="5400" dirty="0">
              <a:latin typeface="NikoshB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76800" y="3962400"/>
            <a:ext cx="13692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NikoshBAN"/>
              </a:rPr>
              <a:t>৬৭৭</a:t>
            </a:r>
            <a:endParaRPr lang="en-US" sz="5400" dirty="0">
              <a:latin typeface="NikoshB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21813" y="3962400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NikoshBAN"/>
              </a:rPr>
              <a:t>?</a:t>
            </a:r>
            <a:endParaRPr lang="en-US" sz="5400" dirty="0">
              <a:latin typeface="NikoshB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19200" y="5715000"/>
            <a:ext cx="671029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/>
              </a:rPr>
              <a:t>রৈখিক</a:t>
            </a:r>
            <a:r>
              <a:rPr lang="en-US" sz="5400" dirty="0" smtClean="0">
                <a:latin typeface="NikoshBAN"/>
              </a:rPr>
              <a:t>  </a:t>
            </a:r>
            <a:r>
              <a:rPr lang="en-US" sz="5400" dirty="0" err="1" smtClean="0">
                <a:latin typeface="NikoshBAN"/>
              </a:rPr>
              <a:t>প্যাটার্ন</a:t>
            </a:r>
            <a:endParaRPr lang="en-US" sz="54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75784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" grpId="0"/>
      <p:bldP spid="2" grpId="1"/>
      <p:bldP spid="8" grpId="0"/>
      <p:bldP spid="8" grpId="1"/>
      <p:bldP spid="9" grpId="0"/>
      <p:bldP spid="9" grpId="1"/>
      <p:bldP spid="13" grpId="0"/>
      <p:bldP spid="14" grpId="0"/>
      <p:bldP spid="15" grpId="0"/>
      <p:bldP spid="17" grpId="0"/>
      <p:bldP spid="18" grpId="0"/>
      <p:bldP spid="19" grpId="0"/>
      <p:bldP spid="19" grpId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tx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685800"/>
            <a:ext cx="7162799" cy="571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7848600" cy="6095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1219200"/>
            <a:ext cx="81403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0     1      1      2      3       5     8</a:t>
            </a:r>
            <a:endParaRPr lang="en-US" sz="5400" dirty="0"/>
          </a:p>
        </p:txBody>
      </p:sp>
      <p:sp>
        <p:nvSpPr>
          <p:cNvPr id="43" name="TextBox 42"/>
          <p:cNvSpPr txBox="1"/>
          <p:nvPr/>
        </p:nvSpPr>
        <p:spPr>
          <a:xfrm>
            <a:off x="1295400" y="1219200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+</a:t>
            </a:r>
            <a:endParaRPr lang="en-US" sz="5400" dirty="0"/>
          </a:p>
        </p:txBody>
      </p:sp>
      <p:sp>
        <p:nvSpPr>
          <p:cNvPr id="44" name="TextBox 43"/>
          <p:cNvSpPr txBox="1"/>
          <p:nvPr/>
        </p:nvSpPr>
        <p:spPr>
          <a:xfrm>
            <a:off x="2442488" y="1219200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=</a:t>
            </a:r>
            <a:endParaRPr lang="en-US" sz="5400" dirty="0"/>
          </a:p>
        </p:txBody>
      </p:sp>
      <p:sp>
        <p:nvSpPr>
          <p:cNvPr id="45" name="TextBox 44"/>
          <p:cNvSpPr txBox="1"/>
          <p:nvPr/>
        </p:nvSpPr>
        <p:spPr>
          <a:xfrm>
            <a:off x="2438400" y="1219200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+</a:t>
            </a:r>
            <a:endParaRPr lang="en-US" sz="5400" dirty="0"/>
          </a:p>
        </p:txBody>
      </p:sp>
      <p:sp>
        <p:nvSpPr>
          <p:cNvPr id="46" name="TextBox 45"/>
          <p:cNvSpPr txBox="1"/>
          <p:nvPr/>
        </p:nvSpPr>
        <p:spPr>
          <a:xfrm>
            <a:off x="3737888" y="1219200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=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33800" y="1219200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+</a:t>
            </a:r>
            <a:endParaRPr lang="en-US" sz="5400" dirty="0"/>
          </a:p>
        </p:txBody>
      </p:sp>
      <p:sp>
        <p:nvSpPr>
          <p:cNvPr id="48" name="TextBox 47"/>
          <p:cNvSpPr txBox="1"/>
          <p:nvPr/>
        </p:nvSpPr>
        <p:spPr>
          <a:xfrm>
            <a:off x="5105400" y="1219200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=</a:t>
            </a:r>
            <a:endParaRPr lang="en-US" sz="5400" dirty="0"/>
          </a:p>
        </p:txBody>
      </p:sp>
      <p:sp>
        <p:nvSpPr>
          <p:cNvPr id="49" name="TextBox 48"/>
          <p:cNvSpPr txBox="1"/>
          <p:nvPr/>
        </p:nvSpPr>
        <p:spPr>
          <a:xfrm>
            <a:off x="5105400" y="1219200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+</a:t>
            </a:r>
            <a:endParaRPr lang="en-US" sz="5400" dirty="0"/>
          </a:p>
        </p:txBody>
      </p:sp>
      <p:sp>
        <p:nvSpPr>
          <p:cNvPr id="50" name="TextBox 49"/>
          <p:cNvSpPr txBox="1"/>
          <p:nvPr/>
        </p:nvSpPr>
        <p:spPr>
          <a:xfrm>
            <a:off x="6400800" y="1219200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=</a:t>
            </a:r>
            <a:endParaRPr lang="en-US" sz="5400" dirty="0"/>
          </a:p>
        </p:txBody>
      </p:sp>
      <p:sp>
        <p:nvSpPr>
          <p:cNvPr id="51" name="TextBox 50"/>
          <p:cNvSpPr txBox="1"/>
          <p:nvPr/>
        </p:nvSpPr>
        <p:spPr>
          <a:xfrm>
            <a:off x="6400800" y="1210270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+</a:t>
            </a:r>
            <a:endParaRPr lang="en-US" sz="5400" dirty="0"/>
          </a:p>
        </p:txBody>
      </p:sp>
      <p:sp>
        <p:nvSpPr>
          <p:cNvPr id="52" name="TextBox 51"/>
          <p:cNvSpPr txBox="1"/>
          <p:nvPr/>
        </p:nvSpPr>
        <p:spPr>
          <a:xfrm>
            <a:off x="7696200" y="1219200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=</a:t>
            </a:r>
            <a:endParaRPr lang="en-US" sz="5400" dirty="0"/>
          </a:p>
        </p:txBody>
      </p:sp>
      <p:sp>
        <p:nvSpPr>
          <p:cNvPr id="53" name="TextBox 52"/>
          <p:cNvSpPr txBox="1"/>
          <p:nvPr/>
        </p:nvSpPr>
        <p:spPr>
          <a:xfrm>
            <a:off x="-4800600" y="4855779"/>
            <a:ext cx="4565673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5400" dirty="0" err="1" smtClean="0">
                <a:latin typeface="NikoshBAN"/>
              </a:rPr>
              <a:t>ফিবোনাক্কি</a:t>
            </a:r>
            <a:r>
              <a:rPr lang="en-US" sz="5400" dirty="0" smtClean="0">
                <a:latin typeface="NikoshBAN"/>
              </a:rPr>
              <a:t>  </a:t>
            </a:r>
            <a:r>
              <a:rPr lang="en-US" sz="5400" dirty="0" err="1" smtClean="0">
                <a:latin typeface="NikoshBAN"/>
              </a:rPr>
              <a:t>সংখ্যা</a:t>
            </a:r>
            <a:endParaRPr lang="en-US" sz="5400" dirty="0">
              <a:latin typeface="NikoshBAN"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5477"/>
            <a:ext cx="8077199" cy="648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4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5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8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8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202 -0.00856 L 0.73403 -0.00856 " pathEditMode="relative" rAng="0" ptsTypes="AA">
                                      <p:cBhvr>
                                        <p:cTn id="103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0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3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3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3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4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4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4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00"/>
                            </p:stCondLst>
                            <p:childTnLst>
                              <p:par>
                                <p:cTn id="14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3" grpId="0"/>
      <p:bldP spid="43" grpId="1"/>
      <p:bldP spid="43" grpId="2"/>
      <p:bldP spid="44" grpId="0"/>
      <p:bldP spid="44" grpId="1"/>
      <p:bldP spid="44" grpId="2"/>
      <p:bldP spid="45" grpId="0"/>
      <p:bldP spid="45" grpId="1"/>
      <p:bldP spid="45" grpId="2"/>
      <p:bldP spid="46" grpId="0"/>
      <p:bldP spid="46" grpId="1"/>
      <p:bldP spid="46" grpId="2"/>
      <p:bldP spid="47" grpId="0"/>
      <p:bldP spid="47" grpId="1"/>
      <p:bldP spid="47" grpId="2"/>
      <p:bldP spid="48" grpId="0"/>
      <p:bldP spid="48" grpId="1"/>
      <p:bldP spid="48" grpId="2"/>
      <p:bldP spid="49" grpId="0"/>
      <p:bldP spid="49" grpId="1"/>
      <p:bldP spid="49" grpId="2"/>
      <p:bldP spid="50" grpId="0"/>
      <p:bldP spid="50" grpId="1"/>
      <p:bldP spid="50" grpId="2"/>
      <p:bldP spid="51" grpId="0"/>
      <p:bldP spid="51" grpId="1"/>
      <p:bldP spid="51" grpId="2"/>
      <p:bldP spid="52" grpId="0"/>
      <p:bldP spid="52" grpId="1"/>
      <p:bldP spid="52" grpId="2"/>
      <p:bldP spid="53" grpId="0" animBg="1"/>
      <p:bldP spid="5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1"/>
          </a:fgClr>
          <a:bgClr>
            <a:schemeClr val="accent3">
              <a:lumMod val="40000"/>
              <a:lumOff val="6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5228" y="312003"/>
            <a:ext cx="59436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B050"/>
                </a:solidFill>
                <a:latin typeface="NikoshBAN"/>
              </a:rPr>
              <a:t>দলীয়</a:t>
            </a:r>
            <a:r>
              <a:rPr lang="en-US" sz="4800" dirty="0" smtClean="0">
                <a:solidFill>
                  <a:srgbClr val="00B05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/>
              </a:rPr>
              <a:t>কাজ</a:t>
            </a:r>
            <a:endParaRPr lang="en-US" sz="4800" dirty="0">
              <a:solidFill>
                <a:srgbClr val="00B050"/>
              </a:solidFill>
              <a:latin typeface="NikoshB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408093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   </a:t>
            </a:r>
            <a:r>
              <a:rPr lang="en-US" sz="2800" dirty="0" smtClean="0">
                <a:solidFill>
                  <a:srgbClr val="7030A0"/>
                </a:solidFill>
                <a:latin typeface="NikoshBAN"/>
              </a:rPr>
              <a:t>৪টি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</a:rPr>
              <a:t>দলে</a:t>
            </a:r>
            <a:r>
              <a:rPr lang="en-US" sz="28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</a:rPr>
              <a:t>বিভক্ত</a:t>
            </a:r>
            <a:r>
              <a:rPr lang="en-US" sz="28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</a:rPr>
              <a:t>হয়ে</a:t>
            </a:r>
            <a:r>
              <a:rPr lang="en-US" sz="28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</a:rPr>
              <a:t>নিচের</a:t>
            </a:r>
            <a:r>
              <a:rPr lang="en-US" sz="28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</a:rPr>
              <a:t>প্যাটার্ণ</a:t>
            </a:r>
            <a:r>
              <a:rPr lang="en-US" sz="28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</a:rPr>
              <a:t>গুলোর</a:t>
            </a:r>
            <a:r>
              <a:rPr lang="en-US" sz="28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</a:rPr>
              <a:t>পরবর্তী</a:t>
            </a:r>
            <a:r>
              <a:rPr lang="en-US" sz="2800" dirty="0" smtClean="0">
                <a:solidFill>
                  <a:srgbClr val="7030A0"/>
                </a:solidFill>
                <a:latin typeface="NikoshBAN"/>
              </a:rPr>
              <a:t> ২টি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</a:rPr>
              <a:t>সংখ্যা</a:t>
            </a:r>
            <a:endParaRPr lang="en-US" sz="2800" dirty="0" smtClean="0">
              <a:solidFill>
                <a:srgbClr val="7030A0"/>
              </a:solidFill>
              <a:latin typeface="NikoshBAN"/>
            </a:endParaRPr>
          </a:p>
          <a:p>
            <a:r>
              <a:rPr lang="en-US" sz="2800" dirty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NikoshBAN"/>
              </a:rPr>
              <a:t> 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</a:rPr>
              <a:t>বের</a:t>
            </a:r>
            <a:r>
              <a:rPr lang="en-US" sz="2800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/>
              </a:rPr>
              <a:t>করঃ</a:t>
            </a:r>
            <a:endParaRPr lang="en-US" sz="2800" dirty="0">
              <a:solidFill>
                <a:srgbClr val="7030A0"/>
              </a:solidFill>
              <a:latin typeface="Nikosh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602468"/>
            <a:ext cx="56268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B050"/>
                </a:solidFill>
                <a:latin typeface="NikoshBAN"/>
              </a:rPr>
              <a:t>ক</a:t>
            </a:r>
            <a:r>
              <a:rPr lang="en-US" sz="4400" dirty="0" smtClean="0">
                <a:solidFill>
                  <a:srgbClr val="00B050"/>
                </a:solidFill>
                <a:latin typeface="NikoshBAN"/>
              </a:rPr>
              <a:t>) ০, ২, ৬, ১২, ২০, , , , </a:t>
            </a:r>
            <a:endParaRPr lang="en-US" sz="4400" dirty="0">
              <a:solidFill>
                <a:srgbClr val="00B050"/>
              </a:solidFill>
              <a:latin typeface="NikoshB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3505200"/>
            <a:ext cx="53735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  <a:latin typeface="NikoshBAN"/>
              </a:rPr>
              <a:t>খ) ৩, ৩, ৪, ৫, ৭, , , , , </a:t>
            </a:r>
            <a:endParaRPr lang="en-US" sz="4400" dirty="0">
              <a:solidFill>
                <a:srgbClr val="0070C0"/>
              </a:solidFill>
              <a:latin typeface="NikoshB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4583668"/>
            <a:ext cx="53110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NikoshBAN"/>
              </a:rPr>
              <a:t>গ) -২, -২, ০, ২</a:t>
            </a:r>
            <a:r>
              <a:rPr lang="en-US" sz="4400" smtClean="0">
                <a:latin typeface="NikoshBAN"/>
              </a:rPr>
              <a:t>, ৬, </a:t>
            </a:r>
            <a:r>
              <a:rPr lang="en-US" sz="4400" dirty="0" smtClean="0">
                <a:latin typeface="NikoshBAN"/>
              </a:rPr>
              <a:t>, , , </a:t>
            </a:r>
            <a:endParaRPr lang="en-US" sz="4400" dirty="0">
              <a:latin typeface="NikoshB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5421868"/>
            <a:ext cx="51219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NikoshBAN"/>
              </a:rPr>
              <a:t>ঘ) ১, ৩, ৪, ২, -৪, , , , </a:t>
            </a:r>
            <a:endParaRPr lang="en-US" sz="4400" dirty="0">
              <a:solidFill>
                <a:srgbClr val="FF000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120224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B050"/>
          </a:fgClr>
          <a:bgClr>
            <a:schemeClr val="tx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416004"/>
            <a:ext cx="5486400" cy="11079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/>
              </a:rPr>
              <a:t>মূল্যায়ণ</a:t>
            </a:r>
            <a:endParaRPr lang="en-US" sz="6600" dirty="0">
              <a:latin typeface="NikoshB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981200"/>
            <a:ext cx="4567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/>
              </a:rPr>
              <a:t>ক) </a:t>
            </a:r>
            <a:r>
              <a:rPr lang="en-US" sz="3600" dirty="0" err="1" smtClean="0">
                <a:latin typeface="NikoshBAN"/>
              </a:rPr>
              <a:t>প্যা্টার্ণ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বলতে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কি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বুঝ</a:t>
            </a:r>
            <a:r>
              <a:rPr lang="en-US" sz="3600" dirty="0" smtClean="0">
                <a:latin typeface="NikoshBAN"/>
              </a:rPr>
              <a:t>?</a:t>
            </a:r>
            <a:endParaRPr lang="en-US" sz="3600" dirty="0">
              <a:latin typeface="Nikosh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4259" y="2971800"/>
            <a:ext cx="7478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/>
              </a:rPr>
              <a:t> খ) </a:t>
            </a:r>
            <a:r>
              <a:rPr lang="en-US" sz="3600" dirty="0" err="1" smtClean="0">
                <a:latin typeface="NikoshBAN"/>
              </a:rPr>
              <a:t>রৈখিক</a:t>
            </a:r>
            <a:r>
              <a:rPr lang="en-US" sz="3600" dirty="0" smtClean="0">
                <a:latin typeface="NikoshBAN"/>
              </a:rPr>
              <a:t> ও </a:t>
            </a:r>
            <a:r>
              <a:rPr lang="en-US" sz="3600" dirty="0" err="1" smtClean="0">
                <a:latin typeface="NikoshBAN"/>
              </a:rPr>
              <a:t>জ্যামিতিক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প্যাটার্ণ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কাকে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বলে</a:t>
            </a:r>
            <a:r>
              <a:rPr lang="en-US" sz="3600" dirty="0" smtClean="0">
                <a:latin typeface="NikoshBAN"/>
              </a:rPr>
              <a:t>?</a:t>
            </a:r>
            <a:endParaRPr lang="en-US" sz="3600" dirty="0">
              <a:latin typeface="NikoshB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3886200"/>
            <a:ext cx="45127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/>
              </a:rPr>
              <a:t>গ) </a:t>
            </a:r>
            <a:r>
              <a:rPr lang="en-US" sz="3600" dirty="0" err="1" smtClean="0">
                <a:latin typeface="NikoshBAN"/>
              </a:rPr>
              <a:t>ফিবোনাক্কি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সংখ্যা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কি</a:t>
            </a:r>
            <a:r>
              <a:rPr lang="en-US" sz="3600" dirty="0" smtClean="0">
                <a:latin typeface="NikoshBAN"/>
              </a:rPr>
              <a:t>? </a:t>
            </a:r>
          </a:p>
          <a:p>
            <a:r>
              <a:rPr lang="en-US" sz="3600" dirty="0">
                <a:latin typeface="NikoshBAN"/>
              </a:rPr>
              <a:t> </a:t>
            </a:r>
            <a:r>
              <a:rPr lang="en-US" sz="3600" dirty="0" smtClean="0">
                <a:latin typeface="NikoshBAN"/>
              </a:rPr>
              <a:t>   </a:t>
            </a:r>
            <a:endParaRPr lang="en-US" sz="36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40060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47471"/>
            <a:ext cx="5791200" cy="120032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FFFF00"/>
                </a:solidFill>
                <a:latin typeface="NikoshBAN"/>
              </a:rPr>
              <a:t>বাড়ির</a:t>
            </a:r>
            <a:r>
              <a:rPr lang="en-US" sz="7200" dirty="0" smtClean="0">
                <a:solidFill>
                  <a:srgbClr val="FFFF00"/>
                </a:solidFill>
                <a:latin typeface="NikoshBAN"/>
              </a:rPr>
              <a:t> </a:t>
            </a:r>
            <a:r>
              <a:rPr lang="en-US" sz="7200" dirty="0" err="1" smtClean="0">
                <a:solidFill>
                  <a:srgbClr val="FFFF00"/>
                </a:solidFill>
                <a:latin typeface="NikoshBAN"/>
              </a:rPr>
              <a:t>কাজ</a:t>
            </a:r>
            <a:endParaRPr lang="en-US" sz="7200" dirty="0">
              <a:solidFill>
                <a:srgbClr val="FFFF00"/>
              </a:solidFill>
              <a:latin typeface="Nikosh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819400"/>
            <a:ext cx="8816837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সংখ্যা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ব্যবহার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করে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প্রত্যেকে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  ২টি </a:t>
            </a:r>
          </a:p>
          <a:p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করে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রৈখিক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প্যাটার্ণ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তৈরী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করে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/>
              </a:rPr>
              <a:t>আনবে</a:t>
            </a:r>
            <a:r>
              <a:rPr lang="en-US" sz="4800" dirty="0" smtClean="0">
                <a:solidFill>
                  <a:srgbClr val="FF0000"/>
                </a:solidFill>
                <a:latin typeface="NikoshBAN"/>
              </a:rPr>
              <a:t>।</a:t>
            </a:r>
          </a:p>
          <a:p>
            <a:endParaRPr lang="en-US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82112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995952"/>
            <a:ext cx="4876800" cy="1862048"/>
          </a:xfrm>
          <a:prstGeom prst="rect">
            <a:avLst/>
          </a:prstGeom>
          <a:solidFill>
            <a:srgbClr val="002060"/>
          </a:solidFill>
          <a:ln w="19050"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002060"/>
                </a:solidFill>
                <a:latin typeface="NikoshBAN"/>
                <a:cs typeface="NikoshBAN" pitchFamily="2" charset="0"/>
              </a:rPr>
              <a:t>ধন্যবাদ</a:t>
            </a:r>
            <a:endParaRPr lang="en-US" sz="11500" dirty="0">
              <a:solidFill>
                <a:srgbClr val="002060"/>
              </a:solidFill>
              <a:latin typeface="NikoshBAN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0" y="-381000"/>
            <a:ext cx="2590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/>
              </a:rPr>
              <a:t> </a:t>
            </a:r>
            <a:r>
              <a:rPr lang="en-US" sz="6600" dirty="0" err="1" smtClean="0">
                <a:solidFill>
                  <a:srgbClr val="7030A0"/>
                </a:solidFill>
                <a:latin typeface="Nikoshban"/>
              </a:rPr>
              <a:t>সবাইকে</a:t>
            </a:r>
            <a:endParaRPr lang="en-US" sz="6600" dirty="0" smtClean="0">
              <a:solidFill>
                <a:srgbClr val="7030A0"/>
              </a:solidFill>
              <a:latin typeface="Nikoshban"/>
            </a:endParaRPr>
          </a:p>
          <a:p>
            <a:endParaRPr lang="en-US" sz="6600" dirty="0">
              <a:solidFill>
                <a:srgbClr val="FFFF0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181902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2764</TotalTime>
  <Words>270</Words>
  <Application>Microsoft Office PowerPoint</Application>
  <PresentationFormat>On-screen Show (4:3)</PresentationFormat>
  <Paragraphs>95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মোঃ হে</dc:title>
  <dc:creator>HM</dc:creator>
  <cp:lastModifiedBy>SSHS</cp:lastModifiedBy>
  <cp:revision>230</cp:revision>
  <dcterms:created xsi:type="dcterms:W3CDTF">2006-08-16T00:00:00Z</dcterms:created>
  <dcterms:modified xsi:type="dcterms:W3CDTF">2013-03-30T06:27:52Z</dcterms:modified>
</cp:coreProperties>
</file>