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261" r:id="rId4"/>
    <p:sldId id="283" r:id="rId5"/>
    <p:sldId id="263" r:id="rId6"/>
    <p:sldId id="264" r:id="rId7"/>
    <p:sldId id="286" r:id="rId8"/>
    <p:sldId id="265" r:id="rId9"/>
    <p:sldId id="276" r:id="rId10"/>
    <p:sldId id="266" r:id="rId11"/>
    <p:sldId id="267" r:id="rId12"/>
    <p:sldId id="287" r:id="rId13"/>
    <p:sldId id="275" r:id="rId14"/>
    <p:sldId id="278" r:id="rId15"/>
    <p:sldId id="268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3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D5D79-2D7C-48D1-8F3D-C39DECF8C1B5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0AE82-A2EE-4EAC-8A04-53EE25C47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9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গ্রুপ</a:t>
            </a:r>
            <a:r>
              <a:rPr lang="bn-BD" baseline="0" dirty="0" smtClean="0"/>
              <a:t> অনুযায়ী শিক্ষার্থীরা বসে যাবে  । শিক্ষক সেটা নিশ্চিত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1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প্রত্যেক</a:t>
            </a:r>
            <a:r>
              <a:rPr lang="bn-BD" baseline="0" dirty="0" smtClean="0"/>
              <a:t> টেবিলে একটি কমলা/মালটা, কাগজ, মার্কার পেন/ কলম  দেওয়া থাকবে । শিক্ষক থামিয়ে থামিয়ে ভিডিওটি চালাবেন এবং শিক্ষার্থীরা দলে কাজটি করবে।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47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39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14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96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68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কর্মপত্র</a:t>
            </a:r>
            <a:r>
              <a:rPr lang="bn-BD" baseline="0" dirty="0" smtClean="0"/>
              <a:t> দেয়া থাকবে।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8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শেষের</a:t>
            </a:r>
            <a:r>
              <a:rPr lang="bn-BD" baseline="0" dirty="0" smtClean="0"/>
              <a:t> প্রশ্নটি মূলত শিক্ষার্থীদের  উচ্চ চিন্তনের জন্য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34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9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ছাত্রছাত্রীদের</a:t>
            </a:r>
            <a:r>
              <a:rPr lang="bn-BD" baseline="0" dirty="0" smtClean="0"/>
              <a:t> উৎসাহ ও উদ্দীপতা দিয়ে শিক্ষক ক্লাস শেষ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36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32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61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শুধু শিক্ষকের জন্য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65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60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শিক্ষকের হাতে একটি</a:t>
            </a:r>
            <a:r>
              <a:rPr lang="bn-BD" baseline="0" dirty="0" smtClean="0"/>
              <a:t> অর্ধবৃত্তাকৃতির কলসি ফুল থাকবে যা তিনি ঘুরিয়ে একটি গোলক তৈরি করে দেখাবেন।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13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AE82-A2EE-4EAC-8A04-53EE25C47B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A73-3B13-48CD-B611-F7E4437DC03D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7C27-039E-48B0-8D69-DB044F00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1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A73-3B13-48CD-B611-F7E4437DC03D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7C27-039E-48B0-8D69-DB044F00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3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A73-3B13-48CD-B611-F7E4437DC03D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7C27-039E-48B0-8D69-DB044F00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A73-3B13-48CD-B611-F7E4437DC03D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7C27-039E-48B0-8D69-DB044F00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2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A73-3B13-48CD-B611-F7E4437DC03D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7C27-039E-48B0-8D69-DB044F00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4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A73-3B13-48CD-B611-F7E4437DC03D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7C27-039E-48B0-8D69-DB044F00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1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A73-3B13-48CD-B611-F7E4437DC03D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7C27-039E-48B0-8D69-DB044F00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8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A73-3B13-48CD-B611-F7E4437DC03D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7C27-039E-48B0-8D69-DB044F00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1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A73-3B13-48CD-B611-F7E4437DC03D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7C27-039E-48B0-8D69-DB044F00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3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A73-3B13-48CD-B611-F7E4437DC03D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7C27-039E-48B0-8D69-DB044F00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7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A73-3B13-48CD-B611-F7E4437DC03D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7C27-039E-48B0-8D69-DB044F00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9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2AA73-3B13-48CD-B611-F7E4437DC03D}" type="datetimeFigureOut">
              <a:rPr lang="en-US" smtClean="0"/>
              <a:t>6/2/2013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7C27-039E-48B0-8D69-DB044F00A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142970">
            <a:off x="2830750" y="2083884"/>
            <a:ext cx="4114800" cy="255454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+mj-lt"/>
                <a:cs typeface="NikoshBAN" pitchFamily="2" charset="0"/>
              </a:rPr>
              <a:t>গণিত ক্লাসে স্বাগতম</a:t>
            </a:r>
            <a:endParaRPr lang="en-US" sz="8000" dirty="0">
              <a:latin typeface="+mj-lt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নিচের ভিডিও </a:t>
            </a:r>
            <a:r>
              <a:rPr lang="bn-BD" sz="4000" dirty="0" smtClean="0">
                <a:latin typeface="Kalpurush" pitchFamily="2" charset="0"/>
                <a:cs typeface="Kalpurush" pitchFamily="2" charset="0"/>
              </a:rPr>
              <a:t>দেখ</a:t>
            </a:r>
            <a:endParaRPr lang="en-US" sz="4000" dirty="0"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836811"/>
              </p:ext>
            </p:extLst>
          </p:nvPr>
        </p:nvGraphicFramePr>
        <p:xfrm>
          <a:off x="1828800" y="2438400"/>
          <a:ext cx="49926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Packager Shell Object" showAsIcon="1" r:id="rId4" imgW="4992120" imgH="685800" progId="Package">
                  <p:embed/>
                </p:oleObj>
              </mc:Choice>
              <mc:Fallback>
                <p:oleObj name="Packager Shell Object" showAsIcon="1" r:id="rId4" imgW="49921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2438400"/>
                        <a:ext cx="49926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5800" y="4572000"/>
                <a:ext cx="8229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Kalpurush" pitchFamily="2" charset="0"/>
                    <a:cs typeface="Kalpurush" pitchFamily="2" charset="0"/>
                  </a:rPr>
                  <a:t>সুতরাং,  গোলকের সমগ্র পৃষ্ঠের ক্ষেত্রফল</a:t>
                </a:r>
                <a:endParaRPr lang="en-US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bn-BD" sz="36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Kalpurush" pitchFamily="2" charset="0"/>
                    <a:cs typeface="Kalpurush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b="1" i="1" cap="all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36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36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অভ্যন্তরিণ</m:t>
                    </m:r>
                    <m:r>
                      <a:rPr lang="bn-BD" sz="36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বৃত</m:t>
                    </m:r>
                    <m:r>
                      <a:rPr lang="bn-BD" sz="3600" b="0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্তের</m:t>
                    </m:r>
                    <m:r>
                      <a:rPr lang="bn-BD" sz="3600" b="0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0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ক্ষেত্রফল</m:t>
                    </m:r>
                    <m:r>
                      <a:rPr lang="bn-BD" sz="36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36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4</m:t>
                    </m:r>
                    <m:r>
                      <a:rPr lang="en-US" sz="36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en-US" sz="3600" b="1" i="1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1" i="1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600" b="1" i="1" cap="all" smtClean="0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>
                    <a:latin typeface="Kalpurush" pitchFamily="2" charset="0"/>
                    <a:cs typeface="Kalpurush" pitchFamily="2" charset="0"/>
                  </a:rPr>
                  <a:t> বর্গ একক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72000"/>
                <a:ext cx="8229600" cy="1200329"/>
              </a:xfrm>
              <a:prstGeom prst="rect">
                <a:avLst/>
              </a:prstGeom>
              <a:blipFill rotWithShape="1">
                <a:blip r:embed="rId8"/>
                <a:stretch>
                  <a:fillRect l="-2370" t="-7614" r="-1185" b="-19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09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t="9246" r="12072" b="6267"/>
          <a:stretch/>
        </p:blipFill>
        <p:spPr>
          <a:xfrm>
            <a:off x="196500" y="381000"/>
            <a:ext cx="3667108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4" t="21694" r="17589" b="-1533"/>
          <a:stretch/>
        </p:blipFill>
        <p:spPr>
          <a:xfrm rot="5400000">
            <a:off x="5271942" y="166546"/>
            <a:ext cx="2714914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8" t="13868" r="6581" b="6581"/>
          <a:stretch/>
        </p:blipFill>
        <p:spPr>
          <a:xfrm>
            <a:off x="2971800" y="3373347"/>
            <a:ext cx="3962400" cy="2971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321" y="1658847"/>
            <a:ext cx="6388800" cy="47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10033" r="19493" b="115"/>
          <a:stretch/>
        </p:blipFill>
        <p:spPr>
          <a:xfrm rot="16200000">
            <a:off x="831794" y="-450794"/>
            <a:ext cx="3365612" cy="472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t="11132" r="11645" b="26052"/>
          <a:stretch/>
        </p:blipFill>
        <p:spPr>
          <a:xfrm>
            <a:off x="3339296" y="3657600"/>
            <a:ext cx="5347504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662"/>
            <a:ext cx="1274461" cy="29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1081566" cy="2467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1081566" cy="2467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09600"/>
            <a:ext cx="1081566" cy="2467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26" y="623332"/>
            <a:ext cx="1081566" cy="2467428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 rot="21240000">
            <a:off x="7918604" y="630393"/>
            <a:ext cx="320475" cy="2077966"/>
          </a:xfrm>
          <a:prstGeom prst="rightBrace">
            <a:avLst>
              <a:gd name="adj1" fmla="val 73012"/>
              <a:gd name="adj2" fmla="val 47279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183" y="2602468"/>
            <a:ext cx="42672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51423" y="2602468"/>
            <a:ext cx="42672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78480" y="2602468"/>
            <a:ext cx="42672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55889" y="2590800"/>
            <a:ext cx="431528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Bn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5100000">
            <a:off x="7607692" y="1372919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ব্যাসার্ধ=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r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56" y="3352800"/>
            <a:ext cx="6396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প্রত্যেক ছোট টুকরাগুলো এক একটি কোণকের মত দেখতে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52400" y="3876020"/>
                <a:ext cx="7190815" cy="1744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প্রত্যেক টুকরার আয়তন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bn-BD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𝐵</m:t>
                    </m:r>
                    <m:r>
                      <a:rPr lang="en-US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1</m:t>
                    </m:r>
                    <m:r>
                      <a:rPr lang="en-US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𝑟</m:t>
                    </m:r>
                    <m:r>
                      <a:rPr lang="bn-BD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{ যেহেতু,  কোণকের </a:t>
                </a:r>
                <a:r>
                  <a:rPr lang="bn-BD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আয়ত</a:t>
                </a:r>
                <a:r>
                  <a:rPr lang="bn-BD" sz="28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ন</a:t>
                </a:r>
                <a:r>
                  <a:rPr lang="bn-BD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bn-BD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 </m:t>
                    </m:r>
                    <m:r>
                      <a:rPr lang="en-US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en-US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h</m:t>
                    </m:r>
                    <m:r>
                      <a:rPr lang="bn-BD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}</m:t>
                    </m:r>
                  </m:oMath>
                </a14:m>
                <a:r>
                  <a:rPr lang="en-US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BD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এখানে </a:t>
                </a:r>
                <a14:m>
                  <m:oMath xmlns:m="http://schemas.openxmlformats.org/officeDocument/2006/math">
                    <m:r>
                      <a:rPr lang="bn-BD" sz="2800" b="1" i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NikoshBAN" pitchFamily="2" charset="0"/>
                      </a:rPr>
                      <m:t>প্রত</m:t>
                    </m:r>
                    <m:r>
                      <a:rPr lang="bn-BD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NikoshBAN" pitchFamily="2" charset="0"/>
                      </a:rPr>
                      <m:t>্যেক</m:t>
                    </m:r>
                    <m:r>
                      <a:rPr lang="bn-BD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NikoshBAN" pitchFamily="2" charset="0"/>
                      </a:rPr>
                      <m:t>𝐵</m:t>
                    </m:r>
                    <m:r>
                      <a:rPr lang="en-US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bn-BD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NikoshBAN" pitchFamily="2" charset="0"/>
                      </a:rPr>
                      <m:t>বৃত্তের</m:t>
                    </m:r>
                    <m:r>
                      <a:rPr lang="bn-BD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NikoshBAN" pitchFamily="2" charset="0"/>
                      </a:rPr>
                      <m:t>ক্ষেত্রফল</m:t>
                    </m:r>
                    <m:r>
                      <a:rPr lang="bn-BD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cs typeface="NikoshBAN" pitchFamily="2" charset="0"/>
                      </a:rPr>
                      <m:t> </m:t>
                    </m:r>
                    <m:d>
                      <m:dPr>
                        <m:ctrlPr>
                          <a:rPr lang="bn-BD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b="1" i="1" smtClean="0">
                                <a:ln w="1905"/>
                                <a:gradFill>
                                  <a:gsLst>
                                    <a:gs pos="0">
                                      <a:schemeClr val="accent6">
                                        <a:shade val="20000"/>
                                        <a:satMod val="200000"/>
                                      </a:schemeClr>
                                    </a:gs>
                                    <a:gs pos="78000">
                                      <a:schemeClr val="accent6">
                                        <a:tint val="90000"/>
                                        <a:shade val="89000"/>
                                        <a:satMod val="220000"/>
                                      </a:schemeClr>
                                    </a:gs>
                                    <a:gs pos="100000">
                                      <a:schemeClr val="accent6">
                                        <a:tint val="12000"/>
                                        <a:satMod val="25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n w="1905"/>
                                <a:gradFill>
                                  <a:gsLst>
                                    <a:gs pos="0">
                                      <a:schemeClr val="accent6">
                                        <a:shade val="20000"/>
                                        <a:satMod val="200000"/>
                                      </a:schemeClr>
                                    </a:gs>
                                    <a:gs pos="78000">
                                      <a:schemeClr val="accent6">
                                        <a:tint val="90000"/>
                                        <a:shade val="89000"/>
                                        <a:satMod val="220000"/>
                                      </a:schemeClr>
                                    </a:gs>
                                    <a:gs pos="100000">
                                      <a:schemeClr val="accent6">
                                        <a:tint val="12000"/>
                                        <a:satMod val="25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b="1" i="1" smtClean="0">
                                <a:ln w="1905"/>
                                <a:gradFill>
                                  <a:gsLst>
                                    <a:gs pos="0">
                                      <a:schemeClr val="accent6">
                                        <a:shade val="20000"/>
                                        <a:satMod val="200000"/>
                                      </a:schemeClr>
                                    </a:gs>
                                    <a:gs pos="78000">
                                      <a:schemeClr val="accent6">
                                        <a:tint val="90000"/>
                                        <a:shade val="89000"/>
                                        <a:satMod val="220000"/>
                                      </a:schemeClr>
                                    </a:gs>
                                    <a:gs pos="100000">
                                      <a:schemeClr val="accent6">
                                        <a:tint val="12000"/>
                                        <a:satMod val="25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bn-BD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ন্যায়</m:t>
                    </m:r>
                    <m:r>
                      <a:rPr lang="en-US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এবং</m:t>
                    </m:r>
                    <m:r>
                      <a:rPr lang="bn-BD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h</m:t>
                    </m:r>
                    <m:r>
                      <a:rPr lang="en-US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𝑟</m:t>
                    </m:r>
                  </m:oMath>
                </a14:m>
                <a:endParaRPr 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76020"/>
                <a:ext cx="7190815" cy="1744324"/>
              </a:xfrm>
              <a:prstGeom prst="rect">
                <a:avLst/>
              </a:prstGeom>
              <a:blipFill rotWithShape="1">
                <a:blip r:embed="rId4"/>
                <a:stretch>
                  <a:fillRect l="-1695" b="-9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304800" y="5850315"/>
                <a:ext cx="8354275" cy="702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8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মোট টুকরার আয়তন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b="1" i="1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1" i="1" cap="all">
                            <a:ln w="9000" cmpd="sng">
                              <a:solidFill>
                                <a:schemeClr val="accent4">
                                  <a:shade val="50000"/>
                                  <a:satMod val="12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  <a:gs pos="43000">
                                  <a:schemeClr val="accent4">
                                    <a:satMod val="255000"/>
                                  </a:schemeClr>
                                </a:gs>
                                <a:gs pos="48000">
                                  <a:schemeClr val="accent4">
                                    <a:shade val="85000"/>
                                    <a:satMod val="255000"/>
                                  </a:schemeClr>
                                </a:gs>
                                <a:gs pos="100000">
                                  <a:schemeClr val="accent4">
                                    <a:shade val="20000"/>
                                    <a:satMod val="24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reflection blurRad="12700" stA="28000" endPos="45000" dist="1000" dir="5400000" sy="-100000" algn="bl" rotWithShape="0"/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bn-BD" sz="2800" b="1" i="1" cap="all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(</m:t>
                    </m:r>
                    <m:r>
                      <a:rPr lang="en-US" sz="28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𝐵</m:t>
                    </m:r>
                    <m:r>
                      <a:rPr lang="en-US" sz="28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1</m:t>
                    </m:r>
                    <m:r>
                      <a:rPr lang="en-US" sz="28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𝐵</m:t>
                    </m:r>
                    <m:r>
                      <a:rPr lang="en-US" sz="28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  <m:r>
                      <a:rPr lang="en-US" sz="28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+ …………. +</m:t>
                    </m:r>
                    <m:r>
                      <a:rPr lang="en-US" sz="28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𝐵𝑛</m:t>
                    </m:r>
                    <m:r>
                      <a:rPr lang="en-US" sz="28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)×</m:t>
                    </m:r>
                    <m:r>
                      <a:rPr lang="en-US" sz="28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𝑟</m:t>
                    </m:r>
                    <m:r>
                      <a:rPr lang="en-US" sz="2800" b="1" i="1" cap="all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bn-BD" sz="2800" b="1" i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ambria Math"/>
                  <a:ea typeface="Cambria Math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50315"/>
                <a:ext cx="8354275" cy="702885"/>
              </a:xfrm>
              <a:prstGeom prst="rect">
                <a:avLst/>
              </a:prstGeom>
              <a:blipFill rotWithShape="1">
                <a:blip r:embed="rId5"/>
                <a:stretch>
                  <a:fillRect l="-1533" b="-2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67200" y="1730382"/>
            <a:ext cx="2512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............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718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16" grpId="0" animBg="1"/>
      <p:bldP spid="17" grpId="0" animBg="1"/>
      <p:bldP spid="10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Kalpurush" pitchFamily="2" charset="0"/>
                <a:cs typeface="Kalpurush" pitchFamily="2" charset="0"/>
              </a:rPr>
              <a:t>গোলকের আয়তন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2400" y="3733800"/>
                <a:ext cx="72523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r>
                  <a:rPr lang="bn-BD" sz="2800" b="1" dirty="0" smtClean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সমগ্র পৃষ্ঠর ক্ষেত্রফল </a:t>
                </a:r>
                <a:r>
                  <a:rPr lang="en-US" sz="2800" b="1" dirty="0" smtClean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= ( B1+B2+ ......... +</a:t>
                </a:r>
                <a:r>
                  <a:rPr lang="en-US" sz="2800" b="1" dirty="0" err="1" smtClean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Bn</a:t>
                </a:r>
                <a:r>
                  <a:rPr lang="en-US" sz="2800" b="1" dirty="0" smtClean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) </a:t>
                </a:r>
                <a:r>
                  <a:rPr lang="bn-BD" sz="2800" b="1" dirty="0" smtClean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n w="11430"/>
                        <a:gradFill>
                          <a:gsLst>
                            <a:gs pos="0">
                              <a:schemeClr val="accent6">
                                <a:tint val="90000"/>
                                <a:satMod val="120000"/>
                              </a:schemeClr>
                            </a:gs>
                            <a:gs pos="25000">
                              <a:schemeClr val="accent6">
                                <a:tint val="93000"/>
                                <a:satMod val="120000"/>
                              </a:schemeClr>
                            </a:gs>
                            <a:gs pos="50000">
                              <a:schemeClr val="accent6">
                                <a:shade val="89000"/>
                                <a:satMod val="110000"/>
                              </a:schemeClr>
                            </a:gs>
                            <a:gs pos="75000">
                              <a:schemeClr val="accent6">
                                <a:tint val="93000"/>
                                <a:satMod val="120000"/>
                              </a:schemeClr>
                            </a:gs>
                            <a:gs pos="100000">
                              <a:schemeClr val="accent6">
                                <a:tint val="90000"/>
                                <a:satMod val="12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2800" b="1" i="1" smtClean="0">
                        <a:ln w="11430"/>
                        <a:gradFill>
                          <a:gsLst>
                            <a:gs pos="0">
                              <a:schemeClr val="accent6">
                                <a:tint val="90000"/>
                                <a:satMod val="120000"/>
                              </a:schemeClr>
                            </a:gs>
                            <a:gs pos="25000">
                              <a:schemeClr val="accent6">
                                <a:tint val="93000"/>
                                <a:satMod val="120000"/>
                              </a:schemeClr>
                            </a:gs>
                            <a:gs pos="50000">
                              <a:schemeClr val="accent6">
                                <a:shade val="89000"/>
                                <a:satMod val="110000"/>
                              </a:schemeClr>
                            </a:gs>
                            <a:gs pos="75000">
                              <a:schemeClr val="accent6">
                                <a:tint val="93000"/>
                                <a:satMod val="120000"/>
                              </a:schemeClr>
                            </a:gs>
                            <a:gs pos="100000">
                              <a:schemeClr val="accent6">
                                <a:tint val="90000"/>
                                <a:satMod val="12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en-US" sz="2800" b="1" i="1" smtClean="0">
                            <a:ln w="11430"/>
                            <a:gradFill>
                              <a:gsLst>
                                <a:gs pos="0">
                                  <a:schemeClr val="accent6">
                                    <a:tint val="90000"/>
                                    <a:satMod val="120000"/>
                                  </a:schemeClr>
                                </a:gs>
                                <a:gs pos="25000">
                                  <a:schemeClr val="accent6">
                                    <a:tint val="93000"/>
                                    <a:satMod val="120000"/>
                                  </a:schemeClr>
                                </a:gs>
                                <a:gs pos="50000">
                                  <a:schemeClr val="accent6">
                                    <a:shade val="89000"/>
                                    <a:satMod val="110000"/>
                                  </a:schemeClr>
                                </a:gs>
                                <a:gs pos="75000">
                                  <a:schemeClr val="accent6">
                                    <a:tint val="93000"/>
                                    <a:satMod val="120000"/>
                                  </a:schemeClr>
                                </a:gs>
                                <a:gs pos="100000">
                                  <a:schemeClr val="accent6">
                                    <a:tint val="90000"/>
                                    <a:satMod val="12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n w="11430"/>
                            <a:gradFill>
                              <a:gsLst>
                                <a:gs pos="0">
                                  <a:schemeClr val="accent6">
                                    <a:tint val="90000"/>
                                    <a:satMod val="120000"/>
                                  </a:schemeClr>
                                </a:gs>
                                <a:gs pos="25000">
                                  <a:schemeClr val="accent6">
                                    <a:tint val="93000"/>
                                    <a:satMod val="120000"/>
                                  </a:schemeClr>
                                </a:gs>
                                <a:gs pos="50000">
                                  <a:schemeClr val="accent6">
                                    <a:shade val="89000"/>
                                    <a:satMod val="110000"/>
                                  </a:schemeClr>
                                </a:gs>
                                <a:gs pos="75000">
                                  <a:schemeClr val="accent6">
                                    <a:tint val="93000"/>
                                    <a:satMod val="120000"/>
                                  </a:schemeClr>
                                </a:gs>
                                <a:gs pos="100000">
                                  <a:schemeClr val="accent6">
                                    <a:tint val="90000"/>
                                    <a:satMod val="12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b="1" i="1" smtClean="0">
                            <a:ln w="11430"/>
                            <a:gradFill>
                              <a:gsLst>
                                <a:gs pos="0">
                                  <a:schemeClr val="accent6">
                                    <a:tint val="90000"/>
                                    <a:satMod val="120000"/>
                                  </a:schemeClr>
                                </a:gs>
                                <a:gs pos="25000">
                                  <a:schemeClr val="accent6">
                                    <a:tint val="93000"/>
                                    <a:satMod val="120000"/>
                                  </a:schemeClr>
                                </a:gs>
                                <a:gs pos="50000">
                                  <a:schemeClr val="accent6">
                                    <a:shade val="89000"/>
                                    <a:satMod val="110000"/>
                                  </a:schemeClr>
                                </a:gs>
                                <a:gs pos="75000">
                                  <a:schemeClr val="accent6">
                                    <a:tint val="93000"/>
                                    <a:satMod val="120000"/>
                                  </a:schemeClr>
                                </a:gs>
                                <a:gs pos="100000">
                                  <a:schemeClr val="accent6">
                                    <a:tint val="90000"/>
                                    <a:satMod val="120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800" b="1" dirty="0" smtClean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 </a:t>
                </a:r>
                <a:endParaRPr lang="en-US" sz="28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733800"/>
                <a:ext cx="7252306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353" t="-16471" r="-1765" b="-4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0371" y="4191000"/>
                <a:ext cx="6715364" cy="702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Kalpurush" pitchFamily="2" charset="0"/>
                    <a:cs typeface="Kalpurush" pitchFamily="2" charset="0"/>
                  </a:rPr>
                  <a:t>গোলকের আয়তন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bn-BD" sz="2800" b="1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2800" b="1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সমগ্র</m:t>
                    </m:r>
                    <m:r>
                      <a:rPr lang="bn-BD" sz="2800" b="1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1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পৃষ্ঠের</m:t>
                    </m:r>
                    <m:r>
                      <a:rPr lang="bn-BD" sz="2800" b="1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1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ক্ষেত্রফল</m:t>
                    </m:r>
                    <m:r>
                      <a:rPr lang="en-US" sz="2800" b="1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BD" sz="2800" b="1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ব্যাসার্ধ</m:t>
                    </m:r>
                  </m:oMath>
                </a14:m>
                <a:endParaRPr 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1" y="4191000"/>
                <a:ext cx="6715364" cy="702885"/>
              </a:xfrm>
              <a:prstGeom prst="rect">
                <a:avLst/>
              </a:prstGeom>
              <a:blipFill rotWithShape="1">
                <a:blip r:embed="rId5"/>
                <a:stretch>
                  <a:fillRect l="-1815"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89069" y="4893885"/>
                <a:ext cx="3501664" cy="702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Kalpurush" pitchFamily="2" charset="0"/>
                    <a:cs typeface="Kalpurush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1" i="1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bn-BD" sz="2800" b="1" i="1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1" i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4</m:t>
                    </m:r>
                    <m:r>
                      <m:rPr>
                        <m:sty m:val="p"/>
                      </m:rPr>
                      <a:rPr lang="el-GR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π</m:t>
                    </m:r>
                    <m:sSup>
                      <m:sSupPr>
                        <m:ctrlPr>
                          <a:rPr lang="el-GR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b="1" i="1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l-GR" sz="2800" b="1" i="1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800" b="1" i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r</m:t>
                    </m:r>
                    <m:r>
                      <a:rPr lang="en-US" sz="2800" b="1" i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1" i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ঘন</m:t>
                    </m:r>
                    <m:r>
                      <a:rPr lang="bn-BD" sz="2800" b="1" i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1" i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একক</m:t>
                    </m:r>
                  </m:oMath>
                </a14:m>
                <a:endParaRPr 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069" y="4893885"/>
                <a:ext cx="3501664" cy="702885"/>
              </a:xfrm>
              <a:prstGeom prst="rect">
                <a:avLst/>
              </a:prstGeom>
              <a:blipFill rotWithShape="1">
                <a:blip r:embed="rId6"/>
                <a:stretch>
                  <a:fillRect l="-3659" b="-1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889068" y="5596770"/>
                <a:ext cx="2381614" cy="701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28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Kalpurush" pitchFamily="2" charset="0"/>
                    <a:cs typeface="Kalpurush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b="1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num>
                      <m:den>
                        <m:r>
                          <a:rPr lang="en-US" sz="2800" b="1" i="1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l-GR" sz="2800" b="1" i="1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π</m:t>
                    </m:r>
                    <m:sSup>
                      <m:sSupPr>
                        <m:ctrlPr>
                          <a:rPr lang="el-GR" sz="28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b="1" i="1" smtClean="0">
                            <a:ln w="10541" cmpd="sng">
                              <a:solidFill>
                                <a:schemeClr val="accent1">
                                  <a:shade val="88000"/>
                                  <a:satMod val="110000"/>
                                </a:scheme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  <a:gs pos="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50000">
                                  <a:schemeClr val="accent1">
                                    <a:shade val="20000"/>
                                    <a:satMod val="300000"/>
                                  </a:schemeClr>
                                </a:gs>
                                <a:gs pos="79000">
                                  <a:schemeClr val="accent1">
                                    <a:tint val="52000"/>
                                    <a:satMod val="300000"/>
                                  </a:schemeClr>
                                </a:gs>
                                <a:gs pos="100000">
                                  <a:schemeClr val="accent1">
                                    <a:tint val="40000"/>
                                    <a:satMod val="250000"/>
                                  </a:schemeClr>
                                </a:gs>
                              </a:gsLst>
                              <a:lin ang="5400000"/>
                            </a:gra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r>
                      <a:rPr lang="bn-BD" sz="2800" b="1" i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1" i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ঘন</m:t>
                    </m:r>
                    <m:r>
                      <a:rPr lang="bn-BD" sz="2800" b="1" i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bn-BD" sz="2800" b="1" i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latin typeface="Cambria Math"/>
                        <a:ea typeface="Cambria Math"/>
                        <a:cs typeface="NikoshBAN" pitchFamily="2" charset="0"/>
                      </a:rPr>
                      <m:t>একক</m:t>
                    </m:r>
                  </m:oMath>
                </a14:m>
                <a:endParaRPr lang="en-US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068" y="5596770"/>
                <a:ext cx="2381614" cy="701987"/>
              </a:xfrm>
              <a:prstGeom prst="rect">
                <a:avLst/>
              </a:prstGeom>
              <a:blipFill rotWithShape="1">
                <a:blip r:embed="rId7"/>
                <a:stretch>
                  <a:fillRect l="-5371"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t="8537" r="6121"/>
          <a:stretch/>
        </p:blipFill>
        <p:spPr>
          <a:xfrm>
            <a:off x="152400" y="1627894"/>
            <a:ext cx="1891085" cy="198941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981200" y="1097340"/>
            <a:ext cx="6832699" cy="2577675"/>
            <a:chOff x="1981200" y="1097340"/>
            <a:chExt cx="6832699" cy="25776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168607"/>
              <a:ext cx="1081566" cy="24674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003" y="1156732"/>
              <a:ext cx="1081566" cy="2467428"/>
            </a:xfrm>
            <a:prstGeom prst="rect">
              <a:avLst/>
            </a:prstGeom>
          </p:spPr>
        </p:pic>
        <p:sp>
          <p:nvSpPr>
            <p:cNvPr id="4" name="Right Brace 3"/>
            <p:cNvSpPr/>
            <p:nvPr/>
          </p:nvSpPr>
          <p:spPr>
            <a:xfrm rot="21240000">
              <a:off x="8022713" y="1164637"/>
              <a:ext cx="304800" cy="2054943"/>
            </a:xfrm>
            <a:prstGeom prst="rightBrace">
              <a:avLst>
                <a:gd name="adj1" fmla="val 79688"/>
                <a:gd name="adj2" fmla="val 48088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98183" y="3212068"/>
              <a:ext cx="420308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Kalpurush" pitchFamily="2" charset="0"/>
                  <a:cs typeface="Kalpurush" pitchFamily="2" charset="0"/>
                </a:rPr>
                <a:t>B1</a:t>
              </a:r>
              <a:endParaRPr lang="en-US" dirty="0"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50466" y="3135868"/>
              <a:ext cx="437940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Kalpurush" pitchFamily="2" charset="0"/>
                  <a:cs typeface="Kalpurush" pitchFamily="2" charset="0"/>
                </a:rPr>
                <a:t>Bn</a:t>
              </a:r>
              <a:endParaRPr lang="en-US" dirty="0"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4980000">
              <a:off x="7649318" y="1845734"/>
              <a:ext cx="17443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 smtClean="0">
                  <a:latin typeface="Kalpurush" pitchFamily="2" charset="0"/>
                  <a:cs typeface="Kalpurush" pitchFamily="2" charset="0"/>
                </a:rPr>
                <a:t>ব্যাসার্ধ = </a:t>
              </a:r>
              <a:r>
                <a:rPr lang="en-US" sz="3200" dirty="0" smtClean="0">
                  <a:latin typeface="Kalpurush" pitchFamily="2" charset="0"/>
                  <a:cs typeface="Kalpurush" pitchFamily="2" charset="0"/>
                </a:rPr>
                <a:t>r</a:t>
              </a:r>
              <a:endParaRPr lang="en-US" sz="3200" dirty="0"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89387" y="1097340"/>
              <a:ext cx="159530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smtClean="0">
                  <a:latin typeface="Kalpurush" pitchFamily="2" charset="0"/>
                  <a:cs typeface="Kalpurush" pitchFamily="2" charset="0"/>
                </a:rPr>
                <a:t>.....</a:t>
              </a:r>
              <a:endParaRPr lang="en-US" sz="9600" dirty="0"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1200" y="2286000"/>
              <a:ext cx="43313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Kalpurush" pitchFamily="2" charset="0"/>
                  <a:cs typeface="Kalpurush" pitchFamily="2" charset="0"/>
                </a:rPr>
                <a:t>=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1207587"/>
              <a:ext cx="1081566" cy="246742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736386" y="3247980"/>
              <a:ext cx="420308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Kalpurush" pitchFamily="2" charset="0"/>
                  <a:cs typeface="Kalpurush" pitchFamily="2" charset="0"/>
                </a:rPr>
                <a:t>B1</a:t>
              </a:r>
              <a:endParaRPr lang="en-US" dirty="0"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00400" y="1883381"/>
              <a:ext cx="4154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latin typeface="Kalpurush" pitchFamily="2" charset="0"/>
                  <a:cs typeface="Kalpurush" pitchFamily="2" charset="0"/>
                </a:rPr>
                <a:t>+</a:t>
              </a:r>
              <a:endParaRPr lang="en-US" sz="4400" dirty="0"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10566" y="1870577"/>
              <a:ext cx="4154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Kalpurush" pitchFamily="2" charset="0"/>
                  <a:cs typeface="Kalpurush" pitchFamily="2" charset="0"/>
                </a:rPr>
                <a:t>+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1407" y="1905000"/>
              <a:ext cx="4154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Kalpurush" pitchFamily="2" charset="0"/>
                  <a:cs typeface="Kalpurush" pitchFamily="2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31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8258" y="5715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bn-BD" sz="4400" dirty="0" smtClean="0">
                <a:latin typeface="Kalpurush" pitchFamily="2" charset="0"/>
                <a:ea typeface="+mj-ea"/>
                <a:cs typeface="Kalpurush" pitchFamily="2" charset="0"/>
              </a:rPr>
              <a:t> একটি গোলকের ব্যাসার্ধ ৫ সে.মি হলে এর আয়তন কত?</a:t>
            </a:r>
            <a:r>
              <a:rPr lang="en-US" sz="4400" dirty="0" smtClean="0">
                <a:latin typeface="Kalpurush" pitchFamily="2" charset="0"/>
                <a:ea typeface="+mj-ea"/>
                <a:cs typeface="Kalpurush" pitchFamily="2" charset="0"/>
              </a:rPr>
              <a:t>.</a:t>
            </a:r>
            <a:r>
              <a:rPr lang="bn-BD" sz="4400" dirty="0" smtClean="0">
                <a:latin typeface="Kalpurush" pitchFamily="2" charset="0"/>
                <a:ea typeface="+mj-ea"/>
                <a:cs typeface="Kalpurush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alpurush" pitchFamily="2" charset="0"/>
              <a:ea typeface="+mj-ea"/>
              <a:cs typeface="Kalpurush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97528" y="2164830"/>
            <a:ext cx="4386943" cy="4386943"/>
            <a:chOff x="1997528" y="2743200"/>
            <a:chExt cx="4386943" cy="43869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528" y="2743200"/>
              <a:ext cx="4386943" cy="4386943"/>
            </a:xfrm>
            <a:prstGeom prst="rect">
              <a:avLst/>
            </a:prstGeom>
          </p:spPr>
        </p:pic>
        <p:sp>
          <p:nvSpPr>
            <p:cNvPr id="7" name="Right Brace 6"/>
            <p:cNvSpPr/>
            <p:nvPr/>
          </p:nvSpPr>
          <p:spPr>
            <a:xfrm rot="16200000">
              <a:off x="4777015" y="4109354"/>
              <a:ext cx="428171" cy="1295401"/>
            </a:xfrm>
            <a:prstGeom prst="rightBrace">
              <a:avLst>
                <a:gd name="adj1" fmla="val 7613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Kalpurush" pitchFamily="2" charset="0"/>
                <a:cs typeface="Kalpurush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2743" y="4173636"/>
              <a:ext cx="76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Kalpurush" pitchFamily="2" charset="0"/>
                  <a:cs typeface="Kalpurush" pitchFamily="2" charset="0"/>
                </a:rPr>
                <a:t>5 </a:t>
              </a:r>
              <a:r>
                <a:rPr lang="en-US" dirty="0" err="1" smtClean="0">
                  <a:latin typeface="Kalpurush" pitchFamily="2" charset="0"/>
                  <a:cs typeface="Kalpurush" pitchFamily="2" charset="0"/>
                </a:rPr>
                <a:t>c.m</a:t>
              </a:r>
              <a:r>
                <a:rPr lang="en-US" dirty="0" smtClean="0">
                  <a:latin typeface="Kalpurush" pitchFamily="2" charset="0"/>
                  <a:cs typeface="Kalpurush" pitchFamily="2" charset="0"/>
                </a:rPr>
                <a:t>.</a:t>
              </a:r>
              <a:endParaRPr lang="en-US" dirty="0">
                <a:latin typeface="Kalpurush" pitchFamily="2" charset="0"/>
                <a:cs typeface="Kalpuru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37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36" y="6583"/>
            <a:ext cx="2022464" cy="1593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4290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Kalpurush" pitchFamily="2" charset="0"/>
                <a:cs typeface="Kalpurush" pitchFamily="2" charset="0"/>
              </a:rPr>
              <a:t>পৃথিবীর ব্যাসার্ধ </a:t>
            </a:r>
            <a:r>
              <a:rPr lang="en-US" sz="4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dirty="0">
                <a:latin typeface="Kalpurush" pitchFamily="2" charset="0"/>
                <a:cs typeface="Kalpurush" pitchFamily="2" charset="0"/>
              </a:rPr>
              <a:t>6,371 </a:t>
            </a:r>
            <a:r>
              <a:rPr lang="bn-BD" sz="4400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4400" dirty="0" smtClean="0">
                <a:latin typeface="Kalpurush" pitchFamily="2" charset="0"/>
                <a:cs typeface="Kalpurush" pitchFamily="2" charset="0"/>
              </a:rPr>
              <a:t>কি.মি হলে এর সমগ্র পৃষ্ঠের ক্ষেত্রফল কত?</a:t>
            </a:r>
            <a:endParaRPr lang="en-US" sz="4400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5800" y="228600"/>
            <a:ext cx="3048000" cy="3048000"/>
            <a:chOff x="2743200" y="1066800"/>
            <a:chExt cx="1905000" cy="1905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1066800"/>
              <a:ext cx="1905000" cy="190500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H="1">
              <a:off x="3695700" y="2019300"/>
              <a:ext cx="85725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445854" y="1815068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6,371 km</a:t>
            </a:r>
          </a:p>
        </p:txBody>
      </p:sp>
    </p:spTree>
    <p:extLst>
      <p:ext uri="{BB962C8B-B14F-4D97-AF65-F5344CB8AC3E}">
        <p14:creationId xmlns:p14="http://schemas.microsoft.com/office/powerpoint/2010/main" val="39726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17" y="2093470"/>
            <a:ext cx="2410126" cy="1401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Kalpurush" pitchFamily="2" charset="0"/>
                <a:cs typeface="Kalpurush" pitchFamily="2" charset="0"/>
              </a:rPr>
              <a:t>বাড়ির কাজ</a:t>
            </a:r>
            <a:endParaRPr lang="en-US" sz="60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91000"/>
            <a:ext cx="8229600" cy="1828800"/>
          </a:xfrm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তোমাদের বাড়িতে ব্যবহৃত খেলনা বলের আয়তন ও সমগ্র পৃষ্ঠের ক্ষেত্রফল নির্ণয় করে আনবে। </a:t>
            </a:r>
            <a:r>
              <a:rPr lang="en-US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68" y="1828800"/>
            <a:ext cx="1930946" cy="1930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50" y="1676400"/>
            <a:ext cx="1881017" cy="1881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1917433" cy="19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503266">
            <a:off x="493243" y="2288533"/>
            <a:ext cx="7331514" cy="2132022"/>
          </a:xfrm>
        </p:spPr>
        <p:txBody>
          <a:bodyPr>
            <a:normAutofit/>
          </a:bodyPr>
          <a:lstStyle/>
          <a:p>
            <a:r>
              <a:rPr lang="bn-BD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6019800"/>
          </a:xfrm>
        </p:spPr>
        <p:txBody>
          <a:bodyPr>
            <a:normAutofit/>
          </a:bodyPr>
          <a:lstStyle/>
          <a:p>
            <a:r>
              <a:rPr lang="bn-BD" sz="73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NikoshBAN" pitchFamily="2" charset="0"/>
              </a:rPr>
              <a:t>উপস্থাপনায়</a:t>
            </a:r>
            <a:r>
              <a:rPr lang="bn-BD" dirty="0">
                <a:cs typeface="NikoshBAN" pitchFamily="2" charset="0"/>
              </a:rPr>
              <a:t/>
            </a:r>
            <a:br>
              <a:rPr lang="bn-BD" dirty="0">
                <a:cs typeface="NikoshBAN" pitchFamily="2" charset="0"/>
              </a:rPr>
            </a:br>
            <a:r>
              <a:rPr lang="en-US" dirty="0" smtClean="0">
                <a:cs typeface="NikoshBAN" pitchFamily="2" charset="0"/>
              </a:rPr>
              <a:t/>
            </a:r>
            <a:br>
              <a:rPr lang="en-US" dirty="0" smtClean="0">
                <a:cs typeface="NikoshBAN" pitchFamily="2" charset="0"/>
              </a:rPr>
            </a:br>
            <a:r>
              <a:rPr lang="bn-BD" dirty="0" smtClean="0">
                <a:cs typeface="NikoshBAN" pitchFamily="2" charset="0"/>
              </a:rPr>
              <a:t>মহিম চন্দ্র বিশ্বাস</a:t>
            </a:r>
            <a:r>
              <a:rPr lang="en-US" dirty="0" smtClean="0">
                <a:cs typeface="NikoshBAN" pitchFamily="2" charset="0"/>
              </a:rPr>
              <a:t/>
            </a:r>
            <a:br>
              <a:rPr lang="en-US" dirty="0" smtClean="0">
                <a:cs typeface="NikoshBAN" pitchFamily="2" charset="0"/>
              </a:rPr>
            </a:br>
            <a:r>
              <a:rPr lang="bn-BD" dirty="0" smtClean="0">
                <a:cs typeface="NikoshBAN" pitchFamily="2" charset="0"/>
              </a:rPr>
              <a:t>সিনিয়র শিক্ষক</a:t>
            </a:r>
            <a:r>
              <a:rPr lang="en-US" dirty="0" smtClean="0">
                <a:cs typeface="NikoshBAN" pitchFamily="2" charset="0"/>
              </a:rPr>
              <a:t/>
            </a:r>
            <a:br>
              <a:rPr lang="en-US" dirty="0" smtClean="0">
                <a:cs typeface="NikoshBAN" pitchFamily="2" charset="0"/>
              </a:rPr>
            </a:br>
            <a:r>
              <a:rPr lang="bn-BD" dirty="0" smtClean="0">
                <a:cs typeface="NikoshBAN" pitchFamily="2" charset="0"/>
              </a:rPr>
              <a:t>ইস্পাহানী পাবলিক স্কুল ও কলেজ</a:t>
            </a:r>
            <a:r>
              <a:rPr lang="en-US" dirty="0" smtClean="0">
                <a:cs typeface="NikoshBAN" pitchFamily="2" charset="0"/>
              </a:rPr>
              <a:t/>
            </a:r>
            <a:br>
              <a:rPr lang="en-US" dirty="0" smtClean="0">
                <a:cs typeface="NikoshBAN" pitchFamily="2" charset="0"/>
              </a:rPr>
            </a:br>
            <a:r>
              <a:rPr lang="en-US" dirty="0" smtClean="0">
                <a:cs typeface="NikoshBAN" pitchFamily="2" charset="0"/>
              </a:rPr>
              <a:t>Mobile: 01716056550</a:t>
            </a:r>
            <a:r>
              <a:rPr lang="bn-BD" dirty="0" smtClean="0">
                <a:cs typeface="NikoshBAN" pitchFamily="2" charset="0"/>
              </a:rPr>
              <a:t/>
            </a:r>
            <a:br>
              <a:rPr lang="bn-BD" dirty="0" smtClean="0">
                <a:cs typeface="NikoshBAN" pitchFamily="2" charset="0"/>
              </a:rPr>
            </a:br>
            <a:r>
              <a:rPr lang="en-US" dirty="0" smtClean="0">
                <a:cs typeface="NikoshBAN" pitchFamily="2" charset="0"/>
              </a:rPr>
              <a:t>email: mr_mahim@yahoo.com</a:t>
            </a:r>
            <a:br>
              <a:rPr lang="en-US" dirty="0" smtClean="0">
                <a:cs typeface="NikoshBAN" pitchFamily="2" charset="0"/>
              </a:rPr>
            </a:br>
            <a:endParaRPr lang="en-US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6200" y="1905000"/>
            <a:ext cx="9067800" cy="40386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4400" dirty="0" smtClean="0">
                <a:cs typeface="NikoshBAN" pitchFamily="2" charset="0"/>
              </a:rPr>
              <a:t>শ্রেণিঃ দশম</a:t>
            </a:r>
            <a:endParaRPr lang="en-US" sz="4400" dirty="0" smtClean="0"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BD" sz="4400" dirty="0" smtClean="0">
                <a:cs typeface="NikoshBAN" pitchFamily="2" charset="0"/>
              </a:rPr>
              <a:t>বিষয়ঃ পরিমিতি</a:t>
            </a:r>
            <a:endParaRPr lang="en-US" sz="4400" dirty="0" smtClean="0"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BD" sz="4400" dirty="0" smtClean="0">
                <a:cs typeface="NikoshBAN" pitchFamily="2" charset="0"/>
              </a:rPr>
              <a:t>সময়ঃ ৪০ মিনিট</a:t>
            </a:r>
            <a:endParaRPr lang="en-US" sz="4400" dirty="0" smtClean="0"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BD" sz="4400" dirty="0" smtClean="0">
                <a:cs typeface="NikoshBAN" pitchFamily="2" charset="0"/>
              </a:rPr>
              <a:t>তারিখঃ ২৬-০৫-২০১৩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0800" y="304800"/>
            <a:ext cx="3666388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bn-BD" sz="6600" dirty="0" smtClean="0">
                <a:cs typeface="NikoshBAN" pitchFamily="2" charset="0"/>
              </a:rPr>
              <a:t>আজকের পাঠ</a:t>
            </a:r>
            <a:endParaRPr lang="en-US" sz="66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08610"/>
            <a:ext cx="4495800" cy="519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28600"/>
            <a:ext cx="7543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Kalpurush" pitchFamily="2" charset="0"/>
                <a:cs typeface="Kalpurush" pitchFamily="2" charset="0"/>
              </a:rPr>
              <a:t>নিচের ছবিটি ও ভিডিও চিত্রটি লক্ষ্য কর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গোলক ও এর আয়তন</a:t>
            </a:r>
            <a:endParaRPr lang="en-US" sz="44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31" y="1592990"/>
            <a:ext cx="5431738" cy="534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latin typeface="Kalpurush" pitchFamily="2" charset="0"/>
                <a:cs typeface="Kalpurush" pitchFamily="2" charset="0"/>
              </a:rPr>
              <a:t>শিখন ফল</a:t>
            </a:r>
            <a:endParaRPr lang="en-US" sz="6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BD" sz="4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এই পাঠ শেষে শিক্ষার্থীরা</a:t>
            </a:r>
            <a:r>
              <a:rPr lang="en-US" sz="4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-</a:t>
            </a:r>
            <a:endParaRPr lang="en-US" sz="48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গোলক কী তা বলতে পারবে।</a:t>
            </a:r>
            <a:endParaRPr lang="en-US" sz="36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গোলক আকৃতি বস্তু সনাক্ত করতে পারবে। </a:t>
            </a:r>
            <a:endParaRPr lang="en-US" sz="36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বাস্তব উপকরণ ব্যবহার করে গোলকের আয়তন ও এর সমগ্র পৃষ্ঠের ক্ষেত্রফল নির্ণয় করতে পারবে। </a:t>
            </a:r>
            <a:endParaRPr lang="en-US" sz="36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86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8" t="29630" r="51391" b="32934"/>
          <a:stretch/>
        </p:blipFill>
        <p:spPr>
          <a:xfrm>
            <a:off x="304800" y="1813560"/>
            <a:ext cx="4127089" cy="3977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95400" y="444543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ছবিগুলো দেখতে কীসের মত?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28995" r="37088" b="22307"/>
          <a:stretch/>
        </p:blipFill>
        <p:spPr>
          <a:xfrm>
            <a:off x="4953000" y="1840353"/>
            <a:ext cx="3810000" cy="3997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379524" y="1793895"/>
            <a:ext cx="3977640" cy="397764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192"/>
            <a:ext cx="8229600" cy="949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গোলক কী?</a:t>
            </a:r>
            <a:endParaRPr lang="en-US" sz="54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09" y="2175099"/>
            <a:ext cx="6096496" cy="35399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79410"/>
            <a:ext cx="4931278" cy="493127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1270" y="1359361"/>
            <a:ext cx="3801635" cy="4183886"/>
            <a:chOff x="111270" y="1359361"/>
            <a:chExt cx="3801635" cy="4183886"/>
          </a:xfrm>
        </p:grpSpPr>
        <p:sp>
          <p:nvSpPr>
            <p:cNvPr id="19" name="Chord 18"/>
            <p:cNvSpPr/>
            <p:nvPr/>
          </p:nvSpPr>
          <p:spPr>
            <a:xfrm rot="827847">
              <a:off x="111270" y="1764931"/>
              <a:ext cx="3801635" cy="3310146"/>
            </a:xfrm>
            <a:prstGeom prst="chord">
              <a:avLst>
                <a:gd name="adj1" fmla="val 5052505"/>
                <a:gd name="adj2" fmla="val 14920620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43225" y="135936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43225" y="517391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50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14" y="152400"/>
            <a:ext cx="4443186" cy="914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গোলক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81200" y="1600200"/>
            <a:ext cx="3733800" cy="3733800"/>
            <a:chOff x="1981200" y="1600200"/>
            <a:chExt cx="3733800" cy="3733800"/>
          </a:xfrm>
        </p:grpSpPr>
        <p:sp>
          <p:nvSpPr>
            <p:cNvPr id="5" name="Oval 4"/>
            <p:cNvSpPr/>
            <p:nvPr/>
          </p:nvSpPr>
          <p:spPr>
            <a:xfrm>
              <a:off x="1981200" y="1600200"/>
              <a:ext cx="3733800" cy="373380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438400" y="1600200"/>
              <a:ext cx="2819400" cy="3733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95600" y="1600200"/>
              <a:ext cx="1981200" cy="3733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505200" y="1600200"/>
              <a:ext cx="738414" cy="37338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Connector 9"/>
            <p:cNvCxnSpPr>
              <a:endCxn id="5" idx="6"/>
            </p:cNvCxnSpPr>
            <p:nvPr/>
          </p:nvCxnSpPr>
          <p:spPr>
            <a:xfrm>
              <a:off x="3848100" y="3467100"/>
              <a:ext cx="18669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7719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5791200" y="3456214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0" y="3505200"/>
            <a:ext cx="1024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ব্যাসার্ধ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86200" y="567871"/>
            <a:ext cx="3390900" cy="2819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0" y="1066800"/>
            <a:ext cx="793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399</Words>
  <Application>Microsoft Office PowerPoint</Application>
  <PresentationFormat>On-screen Show (4:3)</PresentationFormat>
  <Paragraphs>81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উপস্থাপনায়  মহিম চন্দ্র বিশ্বাস সিনিয়র শিক্ষক ইস্পাহানী পাবলিক স্কুল ও কলেজ Mobile: 01716056550 email: mr_mahim@yahoo.com </vt:lpstr>
      <vt:lpstr>PowerPoint Presentation</vt:lpstr>
      <vt:lpstr>PowerPoint Presentation</vt:lpstr>
      <vt:lpstr>PowerPoint Presentation</vt:lpstr>
      <vt:lpstr>শিখন ফল</vt:lpstr>
      <vt:lpstr>PowerPoint Presentation</vt:lpstr>
      <vt:lpstr>গোলক কী?</vt:lpstr>
      <vt:lpstr>গোলক</vt:lpstr>
      <vt:lpstr>নিচের ভিডিও দেখ</vt:lpstr>
      <vt:lpstr>PowerPoint Presentation</vt:lpstr>
      <vt:lpstr>PowerPoint Presentation</vt:lpstr>
      <vt:lpstr>PowerPoint Presentation</vt:lpstr>
      <vt:lpstr>গোলকের আয়তন</vt:lpstr>
      <vt:lpstr>PowerPoint Presentation</vt:lpstr>
      <vt:lpstr>PowerPoint Presentation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Mahim</cp:lastModifiedBy>
  <cp:revision>98</cp:revision>
  <dcterms:created xsi:type="dcterms:W3CDTF">2012-12-03T03:53:05Z</dcterms:created>
  <dcterms:modified xsi:type="dcterms:W3CDTF">2013-06-02T16:52:36Z</dcterms:modified>
</cp:coreProperties>
</file>