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0" r:id="rId4"/>
    <p:sldId id="265" r:id="rId5"/>
    <p:sldId id="259" r:id="rId6"/>
    <p:sldId id="268" r:id="rId7"/>
    <p:sldId id="266" r:id="rId8"/>
    <p:sldId id="271" r:id="rId9"/>
    <p:sldId id="272" r:id="rId10"/>
    <p:sldId id="261" r:id="rId11"/>
    <p:sldId id="263" r:id="rId12"/>
    <p:sldId id="262" r:id="rId13"/>
    <p:sldId id="264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1295401" y="152400"/>
            <a:ext cx="6248400" cy="1752600"/>
          </a:xfr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endParaRPr lang="en-US" sz="166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16600" dirty="0" smtClean="0">
              <a:solidFill>
                <a:schemeClr val="tx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16600" dirty="0">
              <a:solidFill>
                <a:schemeClr val="tx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16600" dirty="0" smtClean="0">
              <a:solidFill>
                <a:schemeClr val="tx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115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8800" dirty="0">
              <a:solidFill>
                <a:schemeClr val="tx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362200"/>
            <a:ext cx="5791200" cy="38862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1137871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bn-BD" sz="7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7200" b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blipFill>
                <a:blip r:embed="rId2"/>
                <a:tile tx="0" ty="0" sx="100000" sy="100000" flip="none" algn="tl"/>
              </a:blipFill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>
                <a:normAutofit/>
              </a:bodyPr>
              <a:lstStyle/>
              <a:p>
                <a:r>
                  <a:rPr lang="bn-BD" sz="3600" b="1" dirty="0" smtClean="0">
                    <a:cs typeface="NikoshBAN" pitchFamily="2" charset="0"/>
                  </a:rPr>
                  <a:t>দল(০১-০৪) </a:t>
                </a:r>
                <a:r>
                  <a:rPr lang="en-US" sz="3600" b="1" dirty="0" smtClean="0">
                    <a:latin typeface="NikoshBAN" pitchFamily="2" charset="0"/>
                    <a:cs typeface="NikoshBAN" pitchFamily="2" charset="0"/>
                  </a:rPr>
                  <a:t>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b="1" i="1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600" b="1" i="1" smtClean="0">
                            <a:latin typeface="Cambria Math"/>
                            <a:cs typeface="NikoshBAN" pitchFamily="2" charset="0"/>
                          </a:rPr>
                          <m:t>𝟏𝟔</m:t>
                        </m:r>
                        <m:r>
                          <a:rPr lang="en-US" sz="3600" b="1" i="1" smtClean="0">
                            <a:latin typeface="Cambria Math"/>
                            <a:cs typeface="NikoshBAN" pitchFamily="2" charset="0"/>
                          </a:rPr>
                          <m:t>𝒙</m:t>
                        </m:r>
                      </m:e>
                      <m:sup>
                        <m:r>
                          <a:rPr lang="en-US" sz="3600" b="1" i="1" smtClean="0">
                            <a:latin typeface="Cambria Math"/>
                            <a:cs typeface="NikoshBAN" pitchFamily="2" charset="0"/>
                          </a:rPr>
                          <m:t>𝟐</m:t>
                        </m:r>
                      </m:sup>
                    </m:sSup>
                    <m:r>
                      <a:rPr lang="en-US" sz="3600" b="1" i="1" smtClean="0">
                        <a:latin typeface="Cambria Math"/>
                        <a:cs typeface="NikoshBAN" pitchFamily="2" charset="0"/>
                      </a:rPr>
                      <m:t>+</m:t>
                    </m:r>
                    <m:r>
                      <a:rPr lang="en-US" sz="3600" b="1" i="1" smtClean="0">
                        <a:latin typeface="Cambria Math"/>
                        <a:cs typeface="NikoshBAN" pitchFamily="2" charset="0"/>
                      </a:rPr>
                      <m:t>𝟐𝟓</m:t>
                    </m:r>
                    <m:sSup>
                      <m:sSupPr>
                        <m:ctrlPr>
                          <a:rPr lang="en-US" sz="3600" b="1" i="1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600" b="1" i="1" smtClean="0">
                            <a:latin typeface="Cambria Math"/>
                            <a:cs typeface="NikoshBAN" pitchFamily="2" charset="0"/>
                          </a:rPr>
                          <m:t>𝒚</m:t>
                        </m:r>
                      </m:e>
                      <m:sup>
                        <m:r>
                          <a:rPr lang="en-US" sz="3600" b="1" i="1" smtClean="0">
                            <a:latin typeface="Cambria Math"/>
                            <a:cs typeface="NikoshBAN" pitchFamily="2" charset="0"/>
                          </a:rPr>
                          <m:t>𝟐</m:t>
                        </m:r>
                      </m:sup>
                    </m:sSup>
                    <m:r>
                      <a:rPr lang="en-US" sz="3600" b="1" i="1" smtClean="0">
                        <a:latin typeface="Cambria Math"/>
                        <a:cs typeface="NikoshBAN" pitchFamily="2" charset="0"/>
                      </a:rPr>
                      <m:t>=</m:t>
                    </m:r>
                    <m:r>
                      <a:rPr lang="en-US" sz="3600" b="1" i="1" smtClean="0">
                        <a:latin typeface="Cambria Math"/>
                        <a:cs typeface="NikoshBAN" pitchFamily="2" charset="0"/>
                      </a:rPr>
                      <m:t>𝟒𝟎𝟎</m:t>
                    </m:r>
                  </m:oMath>
                </a14:m>
                <a:r>
                  <a:rPr lang="en-US" sz="3600" b="1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bn-BD" sz="3600" b="1" dirty="0" smtClean="0">
                    <a:latin typeface="NikoshBAN" pitchFamily="2" charset="0"/>
                    <a:cs typeface="NikoshBAN" pitchFamily="2" charset="0"/>
                  </a:rPr>
                  <a:t>উপবৃত্তের উৎকেন্দ্রিকতা নির্ণয় কর।</a:t>
                </a:r>
                <a:endParaRPr lang="en-US" sz="3600" b="1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bn-BD" sz="3600" b="1" dirty="0" smtClean="0">
                    <a:latin typeface="NikoshBAN" pitchFamily="2" charset="0"/>
                    <a:cs typeface="NikoshBAN" pitchFamily="2" charset="0"/>
                  </a:rPr>
                  <a:t>দল(০৫-০৮) </a:t>
                </a:r>
                <a14:m>
                  <m:oMath xmlns:m="http://schemas.openxmlformats.org/officeDocument/2006/math">
                    <m:r>
                      <a:rPr lang="en-US" sz="3600" b="1">
                        <a:latin typeface="Cambria Math"/>
                        <a:cs typeface="NikoshBAN" pitchFamily="2" charset="0"/>
                      </a:rPr>
                      <m:t>:</m:t>
                    </m:r>
                    <m:r>
                      <a:rPr lang="en-US" sz="3600" b="1" i="1" smtClean="0">
                        <a:latin typeface="Cambria Math"/>
                        <a:cs typeface="NikoshBAN" pitchFamily="2" charset="0"/>
                      </a:rPr>
                      <m:t>𝟗</m:t>
                    </m:r>
                    <m:sSup>
                      <m:sSupPr>
                        <m:ctrlPr>
                          <a:rPr lang="en-US" sz="3600" b="1" i="1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600" b="1" i="1" smtClean="0">
                            <a:latin typeface="Cambria Math"/>
                            <a:cs typeface="NikoshBAN" pitchFamily="2" charset="0"/>
                          </a:rPr>
                          <m:t>𝒙</m:t>
                        </m:r>
                      </m:e>
                      <m:sup>
                        <m:r>
                          <a:rPr lang="en-US" sz="3600" b="1" i="1" smtClean="0">
                            <a:latin typeface="Cambria Math"/>
                            <a:cs typeface="NikoshBAN" pitchFamily="2" charset="0"/>
                          </a:rPr>
                          <m:t>𝟐</m:t>
                        </m:r>
                      </m:sup>
                    </m:sSup>
                    <m:r>
                      <a:rPr lang="en-US" sz="3600" b="1" i="1" smtClean="0">
                        <a:latin typeface="Cambria Math"/>
                        <a:cs typeface="NikoshBAN" pitchFamily="2" charset="0"/>
                      </a:rPr>
                      <m:t>+</m:t>
                    </m:r>
                    <m:r>
                      <a:rPr lang="en-US" sz="3600" b="1" i="1" smtClean="0">
                        <a:latin typeface="Cambria Math"/>
                        <a:cs typeface="NikoshBAN" pitchFamily="2" charset="0"/>
                      </a:rPr>
                      <m:t>𝟏𝟔</m:t>
                    </m:r>
                    <m:sSup>
                      <m:sSupPr>
                        <m:ctrlPr>
                          <a:rPr lang="en-US" sz="3600" b="1" i="1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600" b="1" i="1" smtClean="0">
                            <a:latin typeface="Cambria Math"/>
                            <a:cs typeface="NikoshBAN" pitchFamily="2" charset="0"/>
                          </a:rPr>
                          <m:t>𝒚</m:t>
                        </m:r>
                      </m:e>
                      <m:sup>
                        <m:r>
                          <a:rPr lang="en-US" sz="3600" b="1" i="1" smtClean="0">
                            <a:latin typeface="Cambria Math"/>
                            <a:cs typeface="NikoshBAN" pitchFamily="2" charset="0"/>
                          </a:rPr>
                          <m:t>𝟐</m:t>
                        </m:r>
                      </m:sup>
                    </m:sSup>
                    <m:r>
                      <a:rPr lang="en-US" sz="3600" b="1" i="1" smtClean="0">
                        <a:latin typeface="Cambria Math"/>
                        <a:cs typeface="NikoshBAN" pitchFamily="2" charset="0"/>
                      </a:rPr>
                      <m:t>=</m:t>
                    </m:r>
                    <m:r>
                      <a:rPr lang="en-US" sz="3600" b="1" i="1" smtClean="0">
                        <a:latin typeface="Cambria Math"/>
                        <a:cs typeface="NikoshBAN" pitchFamily="2" charset="0"/>
                      </a:rPr>
                      <m:t>𝟏𝟒𝟒</m:t>
                    </m:r>
                    <m:r>
                      <a:rPr lang="en-US" sz="3600" b="1" i="1" smtClean="0">
                        <a:latin typeface="Cambria Math"/>
                        <a:cs typeface="NikoshBAN" pitchFamily="2" charset="0"/>
                      </a:rPr>
                      <m:t> </m:t>
                    </m:r>
                  </m:oMath>
                </a14:m>
                <a:r>
                  <a:rPr lang="bn-BD" sz="3600" b="1" dirty="0" smtClean="0">
                    <a:latin typeface="NikoshBAN" pitchFamily="2" charset="0"/>
                    <a:cs typeface="NikoshBAN" pitchFamily="2" charset="0"/>
                  </a:rPr>
                  <a:t> উপবৃত্তের উপকেন্দ্র দুইটির স্থানাঙ্ক নির্ণয় কর।</a:t>
                </a:r>
              </a:p>
              <a:p>
                <a:r>
                  <a:rPr lang="bn-BD" sz="3600" b="1" dirty="0" smtClean="0">
                    <a:latin typeface="NikoshBAN" pitchFamily="2" charset="0"/>
                    <a:cs typeface="NikoshBAN" pitchFamily="2" charset="0"/>
                  </a:rPr>
                  <a:t>দল(০৯-১২)</a:t>
                </a:r>
                <a14:m>
                  <m:oMath xmlns:m="http://schemas.openxmlformats.org/officeDocument/2006/math">
                    <m:r>
                      <a:rPr lang="bn-BD" sz="3600" b="1" dirty="0">
                        <a:latin typeface="Cambria Math"/>
                        <a:cs typeface="NikoshBAN" pitchFamily="2" charset="0"/>
                      </a:rPr>
                      <m:t> </m:t>
                    </m:r>
                  </m:oMath>
                </a14:m>
                <a:r>
                  <a:rPr lang="en-US" sz="3600" b="1" dirty="0" smtClean="0">
                    <a:latin typeface="Times New Roman" pitchFamily="18" charset="0"/>
                    <a:cs typeface="Times New Roman" pitchFamily="18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3600" b="1" i="0" dirty="0" smtClean="0">
                        <a:latin typeface="Cambria Math"/>
                        <a:cs typeface="NikoshBAN" pitchFamily="2" charset="0"/>
                      </a:rPr>
                      <m:t>𝟐</m:t>
                    </m:r>
                    <m:sSup>
                      <m:sSupPr>
                        <m:ctrlPr>
                          <a:rPr lang="en-US" sz="3600" b="1" i="1" dirty="0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600" b="1" i="1" dirty="0" smtClean="0">
                            <a:latin typeface="Cambria Math"/>
                            <a:cs typeface="NikoshBAN" pitchFamily="2" charset="0"/>
                          </a:rPr>
                          <m:t>𝒙</m:t>
                        </m:r>
                      </m:e>
                      <m:sup>
                        <m:r>
                          <a:rPr lang="en-US" sz="3600" b="1" i="1" dirty="0" smtClean="0">
                            <a:latin typeface="Cambria Math"/>
                            <a:cs typeface="NikoshBAN" pitchFamily="2" charset="0"/>
                          </a:rPr>
                          <m:t>𝟐</m:t>
                        </m:r>
                      </m:sup>
                    </m:sSup>
                    <m:r>
                      <a:rPr lang="en-US" sz="3600" b="1" i="1" dirty="0" smtClean="0">
                        <a:latin typeface="Cambria Math"/>
                        <a:cs typeface="NikoshBAN" pitchFamily="2" charset="0"/>
                      </a:rPr>
                      <m:t>+</m:t>
                    </m:r>
                    <m:r>
                      <a:rPr lang="en-US" sz="3600" b="1" i="1" dirty="0" smtClean="0">
                        <a:latin typeface="Cambria Math"/>
                        <a:cs typeface="NikoshBAN" pitchFamily="2" charset="0"/>
                      </a:rPr>
                      <m:t>𝟑</m:t>
                    </m:r>
                    <m:r>
                      <a:rPr lang="en-US" sz="3600" b="1" i="0" dirty="0" smtClean="0">
                        <a:latin typeface="Cambria Math"/>
                        <a:cs typeface="NikoshBAN" pitchFamily="2" charset="0"/>
                      </a:rPr>
                      <m:t> </m:t>
                    </m:r>
                    <m:sSup>
                      <m:sSupPr>
                        <m:ctrlPr>
                          <a:rPr lang="en-US" sz="3600" b="1" i="1" dirty="0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600" b="1" i="1" dirty="0" smtClean="0">
                            <a:latin typeface="Cambria Math"/>
                            <a:cs typeface="NikoshBAN" pitchFamily="2" charset="0"/>
                          </a:rPr>
                          <m:t>𝒚</m:t>
                        </m:r>
                      </m:e>
                      <m:sup>
                        <m:r>
                          <a:rPr lang="en-US" sz="3600" b="1" i="1" dirty="0" smtClean="0">
                            <a:latin typeface="Cambria Math"/>
                            <a:cs typeface="NikoshBAN" pitchFamily="2" charset="0"/>
                          </a:rPr>
                          <m:t>𝟐</m:t>
                        </m:r>
                      </m:sup>
                    </m:sSup>
                    <m:r>
                      <a:rPr lang="en-US" sz="3600" b="1" i="1" dirty="0" smtClean="0">
                        <a:latin typeface="Cambria Math"/>
                        <a:cs typeface="NikoshBAN" pitchFamily="2" charset="0"/>
                      </a:rPr>
                      <m:t>=</m:t>
                    </m:r>
                    <m:r>
                      <a:rPr lang="en-US" sz="3600" b="1" i="1" dirty="0" smtClean="0">
                        <a:latin typeface="Cambria Math"/>
                        <a:cs typeface="NikoshBAN" pitchFamily="2" charset="0"/>
                      </a:rPr>
                      <m:t>𝟏</m:t>
                    </m:r>
                  </m:oMath>
                </a14:m>
                <a:r>
                  <a:rPr lang="en-US" sz="3600" b="1" dirty="0" smtClean="0">
                    <a:latin typeface="Times New Roman" pitchFamily="18" charset="0"/>
                    <a:cs typeface="NikoshBAN" pitchFamily="2" charset="0"/>
                  </a:rPr>
                  <a:t> </a:t>
                </a:r>
                <a:r>
                  <a:rPr lang="bn-BD" sz="3600" b="1" dirty="0" smtClean="0">
                    <a:latin typeface="Times New Roman" pitchFamily="18" charset="0"/>
                    <a:cs typeface="NikoshBAN" pitchFamily="2" charset="0"/>
                  </a:rPr>
                  <a:t>উপবৃত্তের বৃহৎ ও ক্ষুদ্র অক্ষের দৈর্ঘ্য নির্ণয় কর।</a:t>
                </a:r>
              </a:p>
              <a:p>
                <a:endParaRPr lang="en-US" sz="3600" b="1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846" t="-1340" r="-4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57040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bn-BD" sz="72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b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Font typeface="Arial" charset="0"/>
              <a:buChar char="•"/>
            </a:pP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উপবৃত্তের সাধারণ সমীকরণ বল ?</a:t>
            </a:r>
          </a:p>
          <a:p>
            <a:pPr>
              <a:buFont typeface="Arial" charset="0"/>
              <a:buChar char="•"/>
            </a:pP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উপবৃত্তের দিকাক্ষের সমীকরণ বল ? 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  <a:p>
            <a:pPr>
              <a:buFont typeface="Arial" charset="0"/>
              <a:buChar char="•"/>
            </a:pP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বৃহৎ অক্ষের দৈর্ঘ্য কত ?</a:t>
            </a:r>
          </a:p>
          <a:p>
            <a:pPr>
              <a:buFont typeface="Arial" charset="0"/>
              <a:buChar char="•"/>
            </a:pP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ক্ষুদ্র অক্ষের দৈর্ঘ্য কত ?</a:t>
            </a:r>
            <a:endParaRPr lang="bn-BD" sz="4000" dirty="0">
              <a:latin typeface="NikoshBAN" pitchFamily="2" charset="0"/>
              <a:cs typeface="NikoshBAN" pitchFamily="2" charset="0"/>
            </a:endParaRPr>
          </a:p>
          <a:p>
            <a:pPr>
              <a:buFont typeface="Arial" charset="0"/>
              <a:buChar char="•"/>
            </a:pP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8037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bn-BD" sz="7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NikoshBAN" pitchFamily="2" charset="0"/>
                <a:cs typeface="NikoshBAN" pitchFamily="2" charset="0"/>
              </a:rPr>
              <a:t>বাড়ির</a:t>
            </a:r>
            <a:r>
              <a:rPr lang="bn-BD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7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NikoshBAN" pitchFamily="2" charset="0"/>
                <a:cs typeface="NikoshBAN" pitchFamily="2" charset="0"/>
              </a:rPr>
              <a:t>কাজ</a:t>
            </a:r>
            <a:endParaRPr lang="en-US" sz="7200" b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solidFill>
                <a:schemeClr val="accent3">
                  <a:lumMod val="20000"/>
                  <a:lumOff val="80000"/>
                </a:schemeClr>
              </a:solidFill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/>
              <a:lstStyle/>
              <a:p>
                <a:pPr marL="0" indent="0">
                  <a:buNone/>
                </a:pPr>
                <a:r>
                  <a:rPr lang="en-US" sz="4400" b="1" dirty="0" smtClean="0">
                    <a:cs typeface="NikoshBAN" pitchFamily="2" charset="0"/>
                  </a:rPr>
                  <a:t>*</a:t>
                </a:r>
                <a:r>
                  <a:rPr lang="bn-BD" sz="4400" b="1" dirty="0" smtClean="0">
                    <a:cs typeface="NikoshBAN" pitchFamily="2" charset="0"/>
                  </a:rPr>
                  <a:t> </a:t>
                </a:r>
                <a:r>
                  <a:rPr lang="en-US" sz="4400" b="1" dirty="0" smtClean="0">
                    <a:cs typeface="NikoshBAN" pitchFamily="2" charset="0"/>
                  </a:rPr>
                  <a:t> </a:t>
                </a:r>
                <a:r>
                  <a:rPr lang="bn-BD" sz="4400" b="1" dirty="0" smtClean="0"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b="1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4400" b="1" i="1" smtClean="0">
                            <a:latin typeface="Cambria Math"/>
                            <a:cs typeface="NikoshBAN" pitchFamily="2" charset="0"/>
                          </a:rPr>
                          <m:t>𝟐𝟓</m:t>
                        </m:r>
                        <m:r>
                          <a:rPr lang="en-US" sz="4400" b="1" i="1">
                            <a:latin typeface="Cambria Math"/>
                            <a:cs typeface="NikoshBAN" pitchFamily="2" charset="0"/>
                          </a:rPr>
                          <m:t>𝒙</m:t>
                        </m:r>
                      </m:e>
                      <m:sup>
                        <m:r>
                          <a:rPr lang="en-US" sz="4400" b="1" i="1">
                            <a:latin typeface="Cambria Math"/>
                            <a:cs typeface="NikoshBAN" pitchFamily="2" charset="0"/>
                          </a:rPr>
                          <m:t>𝟐</m:t>
                        </m:r>
                      </m:sup>
                    </m:sSup>
                    <m:r>
                      <a:rPr lang="en-US" sz="4400" b="1" i="1">
                        <a:latin typeface="Cambria Math"/>
                        <a:cs typeface="NikoshBAN" pitchFamily="2" charset="0"/>
                      </a:rPr>
                      <m:t>+</m:t>
                    </m:r>
                    <m:r>
                      <a:rPr lang="en-US" sz="4400" b="1" i="1" smtClean="0">
                        <a:latin typeface="Cambria Math"/>
                        <a:cs typeface="NikoshBAN" pitchFamily="2" charset="0"/>
                      </a:rPr>
                      <m:t>𝟏𝟔</m:t>
                    </m:r>
                    <m:sSup>
                      <m:sSupPr>
                        <m:ctrlPr>
                          <a:rPr lang="en-US" sz="4400" b="1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4400" b="1" i="1">
                            <a:latin typeface="Cambria Math"/>
                            <a:cs typeface="NikoshBAN" pitchFamily="2" charset="0"/>
                          </a:rPr>
                          <m:t>𝒚</m:t>
                        </m:r>
                      </m:e>
                      <m:sup>
                        <m:r>
                          <a:rPr lang="en-US" sz="4400" b="1" i="1">
                            <a:latin typeface="Cambria Math"/>
                            <a:cs typeface="NikoshBAN" pitchFamily="2" charset="0"/>
                          </a:rPr>
                          <m:t>𝟐</m:t>
                        </m:r>
                      </m:sup>
                    </m:sSup>
                    <m:r>
                      <a:rPr lang="en-US" sz="4400" b="1" i="1">
                        <a:latin typeface="Cambria Math"/>
                        <a:cs typeface="NikoshBAN" pitchFamily="2" charset="0"/>
                      </a:rPr>
                      <m:t>=</m:t>
                    </m:r>
                    <m:r>
                      <a:rPr lang="en-US" sz="4400" b="1" i="1">
                        <a:latin typeface="Cambria Math"/>
                        <a:cs typeface="NikoshBAN" pitchFamily="2" charset="0"/>
                      </a:rPr>
                      <m:t>𝟒𝟎𝟎</m:t>
                    </m:r>
                  </m:oMath>
                </a14:m>
                <a:r>
                  <a:rPr lang="en-US" sz="4400" b="1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bn-BD" sz="4400" b="1" dirty="0">
                    <a:latin typeface="NikoshBAN" pitchFamily="2" charset="0"/>
                    <a:cs typeface="NikoshBAN" pitchFamily="2" charset="0"/>
                  </a:rPr>
                  <a:t>উপবৃত্তের উৎকেন্দ্রিকতা </a:t>
                </a:r>
                <a:r>
                  <a:rPr lang="en-US" sz="4400" b="1" dirty="0" smtClean="0">
                    <a:latin typeface="NikoshBAN" pitchFamily="2" charset="0"/>
                    <a:cs typeface="NikoshBAN" pitchFamily="2" charset="0"/>
                  </a:rPr>
                  <a:t>,</a:t>
                </a:r>
                <a:r>
                  <a:rPr lang="bn-BD" sz="4400" b="1" dirty="0" smtClean="0">
                    <a:latin typeface="NikoshBAN" pitchFamily="2" charset="0"/>
                    <a:cs typeface="NikoshBAN" pitchFamily="2" charset="0"/>
                  </a:rPr>
                  <a:t> উপকেন্দ্র, উপকেন্দ্রিক লম্বের দৈর্ঘ্য</a:t>
                </a:r>
                <a:r>
                  <a:rPr lang="en-US" sz="4400" b="1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bn-BD" sz="4400" b="1" dirty="0" smtClean="0">
                    <a:latin typeface="NikoshBAN" pitchFamily="2" charset="0"/>
                    <a:cs typeface="NikoshBAN" pitchFamily="2" charset="0"/>
                  </a:rPr>
                  <a:t>নির্ণয় </a:t>
                </a:r>
                <a:r>
                  <a:rPr lang="bn-BD" sz="4400" b="1" dirty="0">
                    <a:latin typeface="NikoshBAN" pitchFamily="2" charset="0"/>
                    <a:cs typeface="NikoshBAN" pitchFamily="2" charset="0"/>
                  </a:rPr>
                  <a:t>কর।</a:t>
                </a:r>
                <a:endParaRPr lang="en-US" sz="4000" b="1" dirty="0">
                  <a:latin typeface="NikoshBAN" pitchFamily="2" charset="0"/>
                  <a:cs typeface="NikoshBAN" pitchFamily="2" charset="0"/>
                </a:endParaRPr>
              </a:p>
              <a:p>
                <a:pPr marL="0" indent="0">
                  <a:buNone/>
                </a:pPr>
                <a:r>
                  <a:rPr lang="bn-BD" sz="4400" b="1" dirty="0" smtClean="0">
                    <a:cs typeface="NikoshBAN" pitchFamily="2" charset="0"/>
                  </a:rPr>
                  <a:t> 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2806" t="-24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31706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52400"/>
            <a:ext cx="8839200" cy="1143000"/>
          </a:xfr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bn-BD" sz="8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8000" b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600200"/>
            <a:ext cx="8381999" cy="48768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252134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bn-BD" sz="7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7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BD" sz="44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শিক্ষক পরিচিতি</a:t>
            </a:r>
          </a:p>
          <a:p>
            <a:r>
              <a:rPr lang="bn-BD" sz="32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শামছুল হক</a:t>
            </a:r>
          </a:p>
          <a:p>
            <a:r>
              <a:rPr lang="bn-BD" sz="3200" b="1" i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সহকারী অধ্যাপক , গণিত</a:t>
            </a:r>
          </a:p>
          <a:p>
            <a:pPr marL="0" indent="0">
              <a:buNone/>
            </a:pPr>
            <a:r>
              <a:rPr lang="en-US" sz="32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bn-BD" sz="32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কাওরাইদ-গয়েশপুর কলেজ</a:t>
            </a:r>
          </a:p>
          <a:p>
            <a:pPr marL="0" indent="0">
              <a:buNone/>
            </a:pPr>
            <a:r>
              <a:rPr lang="en-US" sz="32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bn-BD" sz="32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গফরগাঁও , ময়মনসিংহ।</a:t>
            </a:r>
          </a:p>
          <a:p>
            <a:endParaRPr lang="bn-BD" b="1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bn-BD" sz="44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পাঠ পরিচিতি</a:t>
            </a:r>
          </a:p>
          <a:p>
            <a:r>
              <a:rPr lang="bn-BD" sz="32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শ্রেণী- একাদশ</a:t>
            </a:r>
          </a:p>
          <a:p>
            <a:r>
              <a:rPr lang="bn-BD" sz="32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বিষয়- গণিত</a:t>
            </a:r>
          </a:p>
          <a:p>
            <a:r>
              <a:rPr lang="bn-BD" sz="32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অধ্যায়- ষষ্ঠ</a:t>
            </a:r>
          </a:p>
          <a:p>
            <a:r>
              <a:rPr lang="bn-BD" sz="32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পাঠ- উপবৃত্ত</a:t>
            </a:r>
          </a:p>
          <a:p>
            <a:r>
              <a:rPr lang="bn-BD" sz="32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সময়- ৬০ মিনিট</a:t>
            </a:r>
          </a:p>
          <a:p>
            <a:endParaRPr lang="bn-BD" sz="3200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8119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build="p" animBg="1"/>
      <p:bldP spid="6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95550"/>
            <a:ext cx="5867400" cy="4286250"/>
          </a:xfrm>
          <a:prstGeom prst="rect">
            <a:avLst/>
          </a:prstGeom>
        </p:spPr>
      </p:pic>
      <p:pic>
        <p:nvPicPr>
          <p:cNvPr id="5" name="Content Placeholder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4905" y="76200"/>
            <a:ext cx="4912895" cy="3267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610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262592"/>
            <a:ext cx="7162800" cy="4526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1740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401"/>
            <a:ext cx="7772400" cy="2686050"/>
          </a:xfr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bn-BD" sz="9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উপবৃত্ত</a:t>
            </a:r>
            <a:r>
              <a:rPr lang="bn-BD" sz="115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(</a:t>
            </a:r>
            <a:r>
              <a:rPr lang="en-US" sz="115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Ellipse</a:t>
            </a:r>
            <a:r>
              <a:rPr lang="bn-BD" sz="115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)</a:t>
            </a:r>
            <a:r>
              <a:rPr lang="en-US" sz="11500" b="1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11500" b="1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1458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bn-BD" sz="7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শিখন ফল</a:t>
            </a:r>
            <a:endParaRPr lang="en-US" sz="7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bn-BD" sz="4000" b="1" dirty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*</a:t>
            </a:r>
            <a:r>
              <a:rPr lang="bn-BD" sz="40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b="1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উপবৃত্তের প্রমিত সমীকরণ সনাক্ত </a:t>
            </a:r>
            <a:r>
              <a:rPr lang="bn-BD" sz="4000" b="1" dirty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করতে পারবে।</a:t>
            </a:r>
          </a:p>
          <a:p>
            <a:pPr marL="0" indent="0">
              <a:buNone/>
            </a:pPr>
            <a:r>
              <a:rPr lang="bn-BD" sz="4000" b="1" dirty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* </a:t>
            </a:r>
            <a:r>
              <a:rPr lang="bn-BD" sz="4000" b="1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উপবৃত্তের সমীকরণ থেকে উৎকেন্দ্রিকতা </a:t>
            </a:r>
            <a:r>
              <a:rPr lang="bn-BD" sz="4000" b="1" dirty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নির্ণয় করতে পারবে।</a:t>
            </a:r>
          </a:p>
          <a:p>
            <a:pPr marL="0" indent="0">
              <a:buNone/>
            </a:pPr>
            <a:r>
              <a:rPr lang="bn-BD" sz="4000" b="1" dirty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* </a:t>
            </a:r>
            <a:r>
              <a:rPr lang="bn-BD" sz="4000" b="1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উপবৃত্তের লেখচিত্রে উপকেন্দ্র (ফোকাস) ও নিয়ামকরেখা চিহ্নিত করতে </a:t>
            </a:r>
            <a:r>
              <a:rPr lang="bn-BD" sz="4000" b="1" dirty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পারবে।</a:t>
            </a:r>
          </a:p>
          <a:p>
            <a:pPr marL="0" indent="0">
              <a:buNone/>
            </a:pPr>
            <a:r>
              <a:rPr lang="bn-BD" sz="4000" b="1" dirty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* </a:t>
            </a:r>
            <a:r>
              <a:rPr lang="bn-BD" sz="4000" b="1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উপবৃত্তের বৃহদাক্ষ ও ক্ষুদ্রাক্ষের দৈর্ঘ্য নির্ণয় </a:t>
            </a:r>
            <a:r>
              <a:rPr lang="bn-BD" sz="4000" b="1" dirty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করতে পারবে।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9086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509" y="1295400"/>
            <a:ext cx="7955869" cy="3886200"/>
          </a:xfrm>
        </p:spPr>
      </p:pic>
    </p:spTree>
    <p:extLst>
      <p:ext uri="{BB962C8B-B14F-4D97-AF65-F5344CB8AC3E}">
        <p14:creationId xmlns:p14="http://schemas.microsoft.com/office/powerpoint/2010/main" val="1871531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50" y="2143919"/>
            <a:ext cx="4591050" cy="3438525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0625" y="809625"/>
            <a:ext cx="3457575" cy="5743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627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457200" y="533400"/>
                <a:ext cx="4040188" cy="803275"/>
              </a:xfrm>
              <a:solidFill>
                <a:schemeClr val="accent6">
                  <a:lumMod val="40000"/>
                  <a:lumOff val="60000"/>
                </a:schemeClr>
              </a:solidFill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>
                <a:no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20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200" b="1" i="1" smtClean="0"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en-US" sz="3200" b="1" i="1" smtClean="0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320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200" b="1" i="1" smtClean="0">
                                <a:latin typeface="Cambria Math"/>
                              </a:rPr>
                              <m:t>𝒂</m:t>
                            </m:r>
                          </m:e>
                          <m:sup>
                            <m:r>
                              <a:rPr lang="en-US" sz="3200" b="1" i="1" smtClean="0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200" dirty="0" smtClean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20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200" b="1" i="1" smtClean="0">
                                <a:latin typeface="Cambria Math"/>
                              </a:rPr>
                              <m:t>𝒚</m:t>
                            </m:r>
                          </m:e>
                          <m:sup>
                            <m:r>
                              <a:rPr lang="en-US" sz="3200" b="1" i="1" smtClean="0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320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200" b="1" i="1" smtClean="0">
                                <a:latin typeface="Cambria Math"/>
                              </a:rPr>
                              <m:t>𝒃</m:t>
                            </m:r>
                          </m:e>
                          <m:sup>
                            <m:r>
                              <a:rPr lang="en-US" sz="3200" b="1" i="1" smtClean="0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den>
                    </m:f>
                    <m:r>
                      <a:rPr lang="en-US" sz="3200" b="1" i="1" smtClean="0">
                        <a:latin typeface="Cambria Math"/>
                      </a:rPr>
                      <m:t>=</m:t>
                    </m:r>
                    <m:r>
                      <a:rPr lang="en-US" sz="3200" b="1" i="1" smtClean="0">
                        <a:latin typeface="Cambria Math"/>
                      </a:rPr>
                      <m:t>𝟏</m:t>
                    </m:r>
                    <m:r>
                      <a:rPr lang="en-US" sz="3200" b="1" i="1" smtClean="0">
                        <a:latin typeface="Cambria Math"/>
                      </a:rPr>
                      <m:t>  (</m:t>
                    </m:r>
                    <m:r>
                      <a:rPr lang="en-US" sz="3200" b="1" i="1" smtClean="0">
                        <a:latin typeface="Cambria Math"/>
                      </a:rPr>
                      <m:t>𝒂</m:t>
                    </m:r>
                    <m:r>
                      <a:rPr lang="en-US" sz="3200" b="1" i="1" smtClean="0">
                        <a:latin typeface="Cambria Math"/>
                      </a:rPr>
                      <m:t>&gt;</m:t>
                    </m:r>
                    <m:r>
                      <a:rPr lang="en-US" sz="3200" b="1" i="1" smtClean="0">
                        <a:latin typeface="Cambria Math"/>
                      </a:rPr>
                      <m:t>𝒃</m:t>
                    </m:r>
                    <m:r>
                      <a:rPr lang="en-US" sz="3200" b="1" i="1" smtClean="0">
                        <a:latin typeface="Cambria Math"/>
                      </a:rPr>
                      <m:t>)</m:t>
                    </m:r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57200" y="533400"/>
                <a:ext cx="4040188" cy="803275"/>
              </a:xfrm>
              <a:blipFill rotWithShape="1">
                <a:blip r:embed="rId2"/>
                <a:stretch>
                  <a:fillRect b="-118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9" name="Content Placeholder 8"/>
              <p:cNvGraphicFramePr>
                <a:graphicFrameLocks noGrp="1"/>
              </p:cNvGraphicFramePr>
              <p:nvPr>
                <p:ph sz="half" idx="2"/>
                <p:extLst>
                  <p:ext uri="{D42A27DB-BD31-4B8C-83A1-F6EECF244321}">
                    <p14:modId xmlns:p14="http://schemas.microsoft.com/office/powerpoint/2010/main" val="2780514622"/>
                  </p:ext>
                </p:extLst>
              </p:nvPr>
            </p:nvGraphicFramePr>
            <p:xfrm>
              <a:off x="457200" y="1447800"/>
              <a:ext cx="4040188" cy="452107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040188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bn-BD" sz="2400" dirty="0" smtClean="0">
                              <a:latin typeface="NikoshBAN" pitchFamily="2" charset="0"/>
                              <a:cs typeface="NikoshBAN" pitchFamily="2" charset="0"/>
                            </a:rPr>
                            <a:t>উপবৃত্তের কেন্দ্রের  স্থানাঙ্ক</a:t>
                          </a:r>
                          <a:r>
                            <a:rPr lang="bn-BD" sz="2400" baseline="0" dirty="0" smtClean="0">
                              <a:latin typeface="NikoshBAN" pitchFamily="2" charset="0"/>
                              <a:cs typeface="NikoshBAN" pitchFamily="2" charset="0"/>
                            </a:rPr>
                            <a:t>  </a:t>
                          </a:r>
                          <a:r>
                            <a:rPr lang="bn-BD" sz="2400" baseline="0" dirty="0" smtClean="0">
                              <a:latin typeface="Times New Roman" pitchFamily="18" charset="0"/>
                              <a:cs typeface="NikoshBAN" pitchFamily="2" charset="0"/>
                            </a:rPr>
                            <a:t>(০,০)</a:t>
                          </a:r>
                          <a:endParaRPr lang="en-US" sz="24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bn-BD" sz="2000" dirty="0" smtClean="0">
                              <a:latin typeface="NikoshBAN" pitchFamily="2" charset="0"/>
                              <a:cs typeface="NikoshBAN" pitchFamily="2" charset="0"/>
                            </a:rPr>
                            <a:t>বৃহৎ</a:t>
                          </a:r>
                          <a:r>
                            <a:rPr lang="bn-BD" sz="2000" baseline="0" dirty="0" smtClean="0">
                              <a:latin typeface="NikoshBAN" pitchFamily="2" charset="0"/>
                              <a:cs typeface="NikoshBAN" pitchFamily="2" charset="0"/>
                            </a:rPr>
                            <a:t> অক্ষের দৈর্ঘ্য</a:t>
                          </a:r>
                          <a:r>
                            <a:rPr lang="bn-BD" sz="2000" baseline="0" dirty="0" smtClean="0"/>
                            <a:t> = </a:t>
                          </a:r>
                          <a:r>
                            <a:rPr lang="en-US" sz="2000" baseline="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2a</a:t>
                          </a:r>
                          <a:endParaRPr lang="en-US" sz="20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bn-BD" sz="2000" dirty="0" smtClean="0">
                              <a:latin typeface="NikoshBAN" pitchFamily="2" charset="0"/>
                              <a:cs typeface="NikoshBAN" pitchFamily="2" charset="0"/>
                            </a:rPr>
                            <a:t>ক্ষুদ্র</a:t>
                          </a:r>
                          <a:r>
                            <a:rPr lang="bn-BD" sz="2000" baseline="0" dirty="0" smtClean="0">
                              <a:latin typeface="NikoshBAN" pitchFamily="2" charset="0"/>
                              <a:cs typeface="NikoshBAN" pitchFamily="2" charset="0"/>
                            </a:rPr>
                            <a:t> অক্ষের দৈর্ঘ্য </a:t>
                          </a:r>
                          <a:r>
                            <a:rPr lang="bn-BD" sz="2000" baseline="0" dirty="0" smtClean="0"/>
                            <a:t>=</a:t>
                          </a:r>
                          <a:r>
                            <a:rPr lang="en-US" sz="2000" baseline="0" dirty="0" smtClean="0"/>
                            <a:t> </a:t>
                          </a:r>
                          <a:r>
                            <a:rPr lang="en-US" sz="2000" baseline="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2b</a:t>
                          </a:r>
                          <a:endParaRPr lang="en-US" sz="20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bn-BD" sz="2000" dirty="0" smtClean="0">
                              <a:latin typeface="NikoshBAN" pitchFamily="2" charset="0"/>
                              <a:cs typeface="NikoshBAN" pitchFamily="2" charset="0"/>
                            </a:rPr>
                            <a:t>উৎ</a:t>
                          </a:r>
                          <a:r>
                            <a:rPr lang="bn-BD" sz="2000" baseline="0" dirty="0" smtClean="0">
                              <a:latin typeface="NikoshBAN" pitchFamily="2" charset="0"/>
                              <a:cs typeface="NikoshBAN" pitchFamily="2" charset="0"/>
                            </a:rPr>
                            <a:t>কেন্দ্রিকতা </a:t>
                          </a:r>
                          <a:r>
                            <a:rPr lang="en-US" sz="2000" baseline="0" dirty="0" smtClean="0">
                              <a:latin typeface="NikoshBAN" pitchFamily="2" charset="0"/>
                              <a:cs typeface="NikoshBAN" pitchFamily="2" charset="0"/>
                            </a:rPr>
                            <a:t>, </a:t>
                          </a:r>
                          <a:r>
                            <a:rPr lang="en-US" sz="2000" dirty="0" smtClean="0">
                              <a:latin typeface="NikoshBAN" pitchFamily="2" charset="0"/>
                              <a:cs typeface="NikoshBAN" pitchFamily="2" charset="0"/>
                            </a:rPr>
                            <a:t>e = 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US" sz="2000" i="1" smtClean="0">
                                      <a:latin typeface="Cambria Math"/>
                                      <a:cs typeface="NikoshBAN" pitchFamily="2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000" b="0" i="1" smtClean="0">
                                      <a:latin typeface="Cambria Math"/>
                                      <a:cs typeface="NikoshBAN" pitchFamily="2" charset="0"/>
                                    </a:rPr>
                                    <m:t>1</m:t>
                                  </m:r>
                                  <m:r>
                                    <a:rPr lang="en-US" sz="2000" b="0" i="1" smtClean="0">
                                      <a:latin typeface="Cambria Math"/>
                                      <a:cs typeface="NikoshBAN" pitchFamily="2" charset="0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lang="en-US" sz="2000" b="0" i="1" smtClean="0">
                                          <a:latin typeface="Cambria Math"/>
                                          <a:cs typeface="NikoshBAN" pitchFamily="2" charset="0"/>
                                        </a:rPr>
                                      </m:ctrlPr>
                                    </m:fPr>
                                    <m:num>
                                      <m:sSup>
                                        <m:sSupPr>
                                          <m:ctrlPr>
                                            <a:rPr lang="en-US" sz="2000" b="0" i="1" smtClean="0">
                                              <a:latin typeface="Cambria Math"/>
                                              <a:cs typeface="NikoshBAN" pitchFamily="2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2000" b="0" i="1" smtClean="0">
                                              <a:latin typeface="Cambria Math"/>
                                              <a:cs typeface="NikoshBAN" pitchFamily="2" charset="0"/>
                                            </a:rPr>
                                            <m:t>𝑏</m:t>
                                          </m:r>
                                        </m:e>
                                        <m:sup>
                                          <m:r>
                                            <a:rPr lang="en-US" sz="2000" b="0" i="1" smtClean="0">
                                              <a:latin typeface="Cambria Math"/>
                                              <a:cs typeface="NikoshBAN" pitchFamily="2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num>
                                    <m:den>
                                      <m:sSup>
                                        <m:sSupPr>
                                          <m:ctrlPr>
                                            <a:rPr lang="en-US" sz="2000" b="0" i="1" smtClean="0">
                                              <a:latin typeface="Cambria Math"/>
                                              <a:cs typeface="NikoshBAN" pitchFamily="2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2000" b="0" i="1" smtClean="0">
                                              <a:latin typeface="Cambria Math"/>
                                              <a:cs typeface="NikoshBAN" pitchFamily="2" charset="0"/>
                                            </a:rPr>
                                            <m:t>𝑎</m:t>
                                          </m:r>
                                        </m:e>
                                        <m:sup>
                                          <m:r>
                                            <a:rPr lang="en-US" sz="2000" b="0" i="1" smtClean="0">
                                              <a:latin typeface="Cambria Math"/>
                                              <a:cs typeface="NikoshBAN" pitchFamily="2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den>
                                  </m:f>
                                </m:e>
                              </m:rad>
                            </m:oMath>
                          </a14:m>
                          <a:endParaRPr lang="en-US" sz="2000" dirty="0">
                            <a:latin typeface="NikoshBAN" pitchFamily="2" charset="0"/>
                            <a:cs typeface="NikoshBAN" pitchFamily="2" charset="0"/>
                          </a:endParaRPr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bn-BD" sz="2000" dirty="0" smtClean="0">
                              <a:latin typeface="NikoshBAN" pitchFamily="2" charset="0"/>
                              <a:cs typeface="NikoshBAN" pitchFamily="2" charset="0"/>
                            </a:rPr>
                            <a:t>উপকেন্দ্রের স্থানাঙ্ক</a:t>
                          </a:r>
                          <a:r>
                            <a:rPr lang="bn-BD" sz="2000" baseline="0" dirty="0" smtClean="0">
                              <a:latin typeface="NikoshBAN" pitchFamily="2" charset="0"/>
                              <a:cs typeface="NikoshBAN" pitchFamily="2" charset="0"/>
                            </a:rPr>
                            <a:t> </a:t>
                          </a:r>
                          <a:r>
                            <a:rPr lang="en-US" sz="2000" baseline="0" dirty="0" smtClean="0">
                              <a:latin typeface="NikoshBAN" pitchFamily="2" charset="0"/>
                              <a:cs typeface="NikoshBAN" pitchFamily="2" charset="0"/>
                            </a:rPr>
                            <a:t>(</a:t>
                          </a:r>
                          <a14:m>
                            <m:oMath xmlns:m="http://schemas.openxmlformats.org/officeDocument/2006/math">
                              <m:r>
                                <a:rPr lang="en-US" sz="2000" i="1" baseline="0" smtClean="0">
                                  <a:latin typeface="Cambria Math"/>
                                  <a:ea typeface="Cambria Math"/>
                                  <a:cs typeface="NikoshBAN" pitchFamily="2" charset="0"/>
                                </a:rPr>
                                <m:t>±</m:t>
                              </m:r>
                              <m:r>
                                <a:rPr lang="en-US" sz="2000" b="0" i="1" baseline="0" smtClean="0">
                                  <a:latin typeface="Cambria Math"/>
                                  <a:ea typeface="Cambria Math"/>
                                  <a:cs typeface="NikoshBAN" pitchFamily="2" charset="0"/>
                                </a:rPr>
                                <m:t>𝑎𝑒</m:t>
                              </m:r>
                              <m:r>
                                <a:rPr lang="en-US" sz="2000" b="0" i="1" baseline="0" smtClean="0">
                                  <a:latin typeface="Cambria Math"/>
                                  <a:ea typeface="Cambria Math"/>
                                  <a:cs typeface="NikoshBAN" pitchFamily="2" charset="0"/>
                                </a:rPr>
                                <m:t>,</m:t>
                              </m:r>
                              <m:r>
                                <a:rPr lang="en-US" sz="2000" b="0" i="1" baseline="0" smtClean="0">
                                  <a:latin typeface="Cambria Math"/>
                                  <a:ea typeface="Cambria Math"/>
                                  <a:cs typeface="NikoshBAN" pitchFamily="2" charset="0"/>
                                </a:rPr>
                                <m:t>0</m:t>
                              </m:r>
                              <m:r>
                                <a:rPr lang="en-US" sz="2000" b="0" i="1" baseline="0" smtClean="0">
                                  <a:latin typeface="Cambria Math"/>
                                  <a:ea typeface="Cambria Math"/>
                                  <a:cs typeface="NikoshBAN" pitchFamily="2" charset="0"/>
                                </a:rPr>
                                <m:t>)</m:t>
                              </m:r>
                            </m:oMath>
                          </a14:m>
                          <a:endParaRPr lang="en-US" sz="2000" dirty="0">
                            <a:latin typeface="NikoshBAN" pitchFamily="2" charset="0"/>
                            <a:cs typeface="NikoshBAN" pitchFamily="2" charset="0"/>
                          </a:endParaRPr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bn-BD" sz="2000" dirty="0" smtClean="0">
                              <a:latin typeface="NikoshBAN" pitchFamily="2" charset="0"/>
                              <a:cs typeface="NikoshBAN" pitchFamily="2" charset="0"/>
                            </a:rPr>
                            <a:t>বৃহৎ</a:t>
                          </a:r>
                          <a:r>
                            <a:rPr lang="bn-BD" sz="2000" baseline="0" dirty="0" smtClean="0">
                              <a:latin typeface="NikoshBAN" pitchFamily="2" charset="0"/>
                              <a:cs typeface="NikoshBAN" pitchFamily="2" charset="0"/>
                            </a:rPr>
                            <a:t> অক্ষের সমীকরণ  ,</a:t>
                          </a:r>
                          <a:r>
                            <a:rPr lang="en-US" sz="2000" baseline="0" dirty="0" smtClean="0">
                              <a:latin typeface="NikoshBAN" pitchFamily="2" charset="0"/>
                              <a:cs typeface="NikoshBAN" pitchFamily="2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000" b="0" i="1" baseline="0" smtClean="0">
                                  <a:latin typeface="Cambria Math"/>
                                  <a:cs typeface="NikoshBAN" pitchFamily="2" charset="0"/>
                                </a:rPr>
                                <m:t>𝑦</m:t>
                              </m:r>
                              <m:r>
                                <a:rPr lang="en-US" sz="2000" b="0" i="1" baseline="0" smtClean="0">
                                  <a:latin typeface="Cambria Math"/>
                                  <a:cs typeface="NikoshBAN" pitchFamily="2" charset="0"/>
                                </a:rPr>
                                <m:t>=</m:t>
                              </m:r>
                              <m:r>
                                <a:rPr lang="en-US" sz="2000" b="0" i="1" baseline="0" smtClean="0">
                                  <a:latin typeface="Cambria Math"/>
                                  <a:cs typeface="NikoshBAN" pitchFamily="2" charset="0"/>
                                </a:rPr>
                                <m:t>0</m:t>
                              </m:r>
                            </m:oMath>
                          </a14:m>
                          <a:endParaRPr lang="en-US" sz="2000" dirty="0">
                            <a:latin typeface="NikoshBAN" pitchFamily="2" charset="0"/>
                            <a:cs typeface="NikoshBAN" pitchFamily="2" charset="0"/>
                          </a:endParaRPr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bn-BD" sz="2000" dirty="0" smtClean="0">
                              <a:latin typeface="NikoshBAN" pitchFamily="2" charset="0"/>
                              <a:cs typeface="NikoshBAN" pitchFamily="2" charset="0"/>
                            </a:rPr>
                            <a:t>ক্ষুদ্র</a:t>
                          </a:r>
                          <a:r>
                            <a:rPr lang="bn-BD" sz="2000" baseline="0" dirty="0" smtClean="0">
                              <a:latin typeface="NikoshBAN" pitchFamily="2" charset="0"/>
                              <a:cs typeface="NikoshBAN" pitchFamily="2" charset="0"/>
                            </a:rPr>
                            <a:t> অক্ষের সমীকরণ ,</a:t>
                          </a:r>
                          <a:r>
                            <a:rPr lang="en-US" sz="2000" baseline="0" dirty="0" smtClean="0">
                              <a:latin typeface="NikoshBAN" pitchFamily="2" charset="0"/>
                              <a:cs typeface="NikoshBAN" pitchFamily="2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000" b="0" i="1" baseline="0" smtClean="0">
                                  <a:latin typeface="Cambria Math"/>
                                  <a:cs typeface="NikoshBAN" pitchFamily="2" charset="0"/>
                                </a:rPr>
                                <m:t>𝑥</m:t>
                              </m:r>
                              <m:r>
                                <a:rPr lang="en-US" sz="2000" b="0" i="1" baseline="0" smtClean="0">
                                  <a:latin typeface="Cambria Math"/>
                                  <a:cs typeface="NikoshBAN" pitchFamily="2" charset="0"/>
                                </a:rPr>
                                <m:t>=</m:t>
                              </m:r>
                              <m:r>
                                <a:rPr lang="en-US" sz="2000" b="0" i="1" baseline="0" smtClean="0">
                                  <a:latin typeface="Cambria Math"/>
                                  <a:cs typeface="NikoshBAN" pitchFamily="2" charset="0"/>
                                </a:rPr>
                                <m:t>0</m:t>
                              </m:r>
                            </m:oMath>
                          </a14:m>
                          <a:endParaRPr lang="en-US" sz="2000" dirty="0">
                            <a:latin typeface="NikoshBAN" pitchFamily="2" charset="0"/>
                            <a:cs typeface="NikoshBAN" pitchFamily="2" charset="0"/>
                          </a:endParaRPr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bn-BD" sz="2000" dirty="0" smtClean="0">
                              <a:latin typeface="NikoshBAN" pitchFamily="2" charset="0"/>
                              <a:cs typeface="NikoshBAN" pitchFamily="2" charset="0"/>
                            </a:rPr>
                            <a:t>দিকাক্ষের</a:t>
                          </a:r>
                          <a:r>
                            <a:rPr lang="bn-BD" sz="2000" baseline="0" dirty="0" smtClean="0">
                              <a:latin typeface="NikoshBAN" pitchFamily="2" charset="0"/>
                              <a:cs typeface="NikoshBAN" pitchFamily="2" charset="0"/>
                            </a:rPr>
                            <a:t> সমীকরণ ,</a:t>
                          </a:r>
                          <a:r>
                            <a:rPr lang="en-US" sz="2000" baseline="0" dirty="0" smtClean="0">
                              <a:latin typeface="NikoshBAN" pitchFamily="2" charset="0"/>
                              <a:cs typeface="NikoshBAN" pitchFamily="2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000" b="0" i="1" baseline="0" smtClean="0">
                                  <a:latin typeface="Cambria Math"/>
                                  <a:cs typeface="NikoshBAN" pitchFamily="2" charset="0"/>
                                </a:rPr>
                                <m:t>𝑥</m:t>
                              </m:r>
                              <m:r>
                                <a:rPr lang="en-US" sz="2000" b="0" i="1" baseline="0" smtClean="0">
                                  <a:latin typeface="Cambria Math"/>
                                  <a:cs typeface="NikoshBAN" pitchFamily="2" charset="0"/>
                                </a:rPr>
                                <m:t>=±</m:t>
                              </m:r>
                              <m:f>
                                <m:fPr>
                                  <m:ctrlPr>
                                    <a:rPr lang="en-US" sz="2000" b="0" i="1" baseline="0" smtClean="0">
                                      <a:latin typeface="Cambria Math"/>
                                      <a:ea typeface="Cambria Math"/>
                                      <a:cs typeface="NikoshBAN" pitchFamily="2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0" i="1" baseline="0" smtClean="0">
                                      <a:latin typeface="Cambria Math"/>
                                      <a:ea typeface="Cambria Math"/>
                                      <a:cs typeface="NikoshBAN" pitchFamily="2" charset="0"/>
                                    </a:rPr>
                                    <m:t>𝑎</m:t>
                                  </m:r>
                                </m:num>
                                <m:den>
                                  <m:r>
                                    <a:rPr lang="en-US" sz="2000" b="0" i="1" baseline="0" smtClean="0">
                                      <a:latin typeface="Cambria Math"/>
                                      <a:ea typeface="Cambria Math"/>
                                      <a:cs typeface="NikoshBAN" pitchFamily="2" charset="0"/>
                                    </a:rPr>
                                    <m:t>𝑒</m:t>
                                  </m:r>
                                </m:den>
                              </m:f>
                            </m:oMath>
                          </a14:m>
                          <a:endParaRPr lang="en-US" sz="2000" dirty="0">
                            <a:latin typeface="NikoshBAN" pitchFamily="2" charset="0"/>
                            <a:cs typeface="NikoshBAN" pitchFamily="2" charset="0"/>
                          </a:endParaRPr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bn-BD" sz="2000" dirty="0" smtClean="0">
                              <a:latin typeface="NikoshBAN" pitchFamily="2" charset="0"/>
                              <a:cs typeface="NikoshBAN" pitchFamily="2" charset="0"/>
                            </a:rPr>
                            <a:t>উপকেন্দ্রিক</a:t>
                          </a:r>
                          <a:r>
                            <a:rPr lang="bn-BD" sz="2000" baseline="0" dirty="0" smtClean="0">
                              <a:latin typeface="NikoshBAN" pitchFamily="2" charset="0"/>
                              <a:cs typeface="NikoshBAN" pitchFamily="2" charset="0"/>
                            </a:rPr>
                            <a:t> লম্বের  দৈর্ঘ্য =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bn-BD" sz="2000" i="1" baseline="0" smtClean="0">
                                      <a:latin typeface="Cambria Math"/>
                                      <a:cs typeface="NikoshBAN" pitchFamily="2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0" i="1" baseline="0" smtClean="0">
                                      <a:latin typeface="Cambria Math"/>
                                      <a:cs typeface="NikoshBAN" pitchFamily="2" charset="0"/>
                                    </a:rPr>
                                    <m:t>2</m:t>
                                  </m:r>
                                  <m:sSup>
                                    <m:sSupPr>
                                      <m:ctrlPr>
                                        <a:rPr lang="en-US" sz="2000" b="0" i="1" baseline="0" smtClean="0">
                                          <a:latin typeface="Cambria Math"/>
                                          <a:cs typeface="NikoshBAN" pitchFamily="2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000" b="0" i="1" baseline="0" smtClean="0">
                                          <a:latin typeface="Cambria Math"/>
                                          <a:cs typeface="NikoshBAN" pitchFamily="2" charset="0"/>
                                        </a:rPr>
                                        <m:t>𝑏</m:t>
                                      </m:r>
                                    </m:e>
                                    <m:sup>
                                      <m:r>
                                        <a:rPr lang="en-US" sz="2000" b="0" i="1" baseline="0" smtClean="0">
                                          <a:latin typeface="Cambria Math"/>
                                          <a:cs typeface="NikoshBAN" pitchFamily="2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US" sz="2000" b="0" i="1" baseline="0" smtClean="0">
                                      <a:latin typeface="Cambria Math"/>
                                      <a:cs typeface="NikoshBAN" pitchFamily="2" charset="0"/>
                                    </a:rPr>
                                    <m:t>𝑎</m:t>
                                  </m:r>
                                </m:den>
                              </m:f>
                            </m:oMath>
                          </a14:m>
                          <a:endParaRPr lang="bn-BD" sz="2000" baseline="0" dirty="0" smtClean="0">
                            <a:latin typeface="NikoshBAN" pitchFamily="2" charset="0"/>
                            <a:cs typeface="NikoshBAN" pitchFamily="2" charset="0"/>
                          </a:endParaRPr>
                        </a:p>
                        <a:p>
                          <a:r>
                            <a:rPr lang="bn-BD" sz="2000" baseline="0" dirty="0" smtClean="0">
                              <a:latin typeface="NikoshBAN" pitchFamily="2" charset="0"/>
                              <a:cs typeface="NikoshBAN" pitchFamily="2" charset="0"/>
                            </a:rPr>
                            <a:t>উপকেন্দ্রিক লম্বের সমীকরণ, </a:t>
                          </a:r>
                          <a:r>
                            <a:rPr lang="en-US" sz="2000" baseline="0" dirty="0" smtClean="0">
                              <a:latin typeface="NikoshBAN" pitchFamily="2" charset="0"/>
                              <a:cs typeface="NikoshBAN" pitchFamily="2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000" b="0" i="1" baseline="0" smtClean="0">
                                  <a:latin typeface="Cambria Math"/>
                                  <a:cs typeface="NikoshBAN" pitchFamily="2" charset="0"/>
                                </a:rPr>
                                <m:t>𝑥</m:t>
                              </m:r>
                              <m:r>
                                <a:rPr lang="en-US" sz="2000" b="0" i="1" baseline="0" smtClean="0">
                                  <a:latin typeface="Cambria Math"/>
                                  <a:cs typeface="NikoshBAN" pitchFamily="2" charset="0"/>
                                </a:rPr>
                                <m:t>=±</m:t>
                              </m:r>
                              <m:r>
                                <a:rPr lang="en-US" sz="2000" b="0" i="1" baseline="0" smtClean="0">
                                  <a:latin typeface="Cambria Math"/>
                                  <a:ea typeface="Cambria Math"/>
                                  <a:cs typeface="NikoshBAN" pitchFamily="2" charset="0"/>
                                </a:rPr>
                                <m:t>𝑎𝑒</m:t>
                              </m:r>
                            </m:oMath>
                          </a14:m>
                          <a:endParaRPr lang="en-US" sz="2000" dirty="0">
                            <a:latin typeface="NikoshBAN" pitchFamily="2" charset="0"/>
                            <a:cs typeface="NikoshBAN" pitchFamily="2" charset="0"/>
                          </a:endParaRPr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9" name="Content Placeholder 8"/>
              <p:cNvGraphicFramePr>
                <a:graphicFrameLocks noGrp="1"/>
              </p:cNvGraphicFramePr>
              <p:nvPr>
                <p:ph sz="half" idx="2"/>
                <p:extLst>
                  <p:ext uri="{D42A27DB-BD31-4B8C-83A1-F6EECF244321}">
                    <p14:modId xmlns:p14="http://schemas.microsoft.com/office/powerpoint/2010/main" val="2780514622"/>
                  </p:ext>
                </p:extLst>
              </p:nvPr>
            </p:nvGraphicFramePr>
            <p:xfrm>
              <a:off x="457200" y="1447800"/>
              <a:ext cx="4040188" cy="452107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040188"/>
                  </a:tblGrid>
                  <a:tr h="457200">
                    <a:tc>
                      <a:txBody>
                        <a:bodyPr/>
                        <a:lstStyle/>
                        <a:p>
                          <a:r>
                            <a:rPr lang="bn-BD" sz="2400" dirty="0" smtClean="0">
                              <a:latin typeface="NikoshBAN" pitchFamily="2" charset="0"/>
                              <a:cs typeface="NikoshBAN" pitchFamily="2" charset="0"/>
                            </a:rPr>
                            <a:t>উপবৃত্তের কেন্দ্রের  স্থানাঙ্ক</a:t>
                          </a:r>
                          <a:r>
                            <a:rPr lang="bn-BD" sz="2400" baseline="0" dirty="0" smtClean="0">
                              <a:latin typeface="NikoshBAN" pitchFamily="2" charset="0"/>
                              <a:cs typeface="NikoshBAN" pitchFamily="2" charset="0"/>
                            </a:rPr>
                            <a:t>  </a:t>
                          </a:r>
                          <a:r>
                            <a:rPr lang="bn-BD" sz="2400" baseline="0" dirty="0" smtClean="0">
                              <a:latin typeface="Times New Roman" pitchFamily="18" charset="0"/>
                              <a:cs typeface="NikoshBAN" pitchFamily="2" charset="0"/>
                            </a:rPr>
                            <a:t>(০,০)</a:t>
                          </a:r>
                          <a:endParaRPr lang="en-US" sz="24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r>
                            <a:rPr lang="bn-BD" sz="2000" dirty="0" smtClean="0">
                              <a:latin typeface="NikoshBAN" pitchFamily="2" charset="0"/>
                              <a:cs typeface="NikoshBAN" pitchFamily="2" charset="0"/>
                            </a:rPr>
                            <a:t>বৃহৎ</a:t>
                          </a:r>
                          <a:r>
                            <a:rPr lang="bn-BD" sz="2000" baseline="0" dirty="0" smtClean="0">
                              <a:latin typeface="NikoshBAN" pitchFamily="2" charset="0"/>
                              <a:cs typeface="NikoshBAN" pitchFamily="2" charset="0"/>
                            </a:rPr>
                            <a:t> অক্ষের দৈর্ঘ্য</a:t>
                          </a:r>
                          <a:r>
                            <a:rPr lang="bn-BD" sz="2000" baseline="0" dirty="0" smtClean="0"/>
                            <a:t> = </a:t>
                          </a:r>
                          <a:r>
                            <a:rPr lang="en-US" sz="2000" baseline="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2a</a:t>
                          </a:r>
                          <a:endParaRPr lang="en-US" sz="2000" dirty="0"/>
                        </a:p>
                      </a:txBody>
                      <a:tcPr/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r>
                            <a:rPr lang="bn-BD" sz="2000" dirty="0" smtClean="0">
                              <a:latin typeface="NikoshBAN" pitchFamily="2" charset="0"/>
                              <a:cs typeface="NikoshBAN" pitchFamily="2" charset="0"/>
                            </a:rPr>
                            <a:t>ক্ষুদ্র</a:t>
                          </a:r>
                          <a:r>
                            <a:rPr lang="bn-BD" sz="2000" baseline="0" dirty="0" smtClean="0">
                              <a:latin typeface="NikoshBAN" pitchFamily="2" charset="0"/>
                              <a:cs typeface="NikoshBAN" pitchFamily="2" charset="0"/>
                            </a:rPr>
                            <a:t> অক্ষের দৈর্ঘ্য </a:t>
                          </a:r>
                          <a:r>
                            <a:rPr lang="bn-BD" sz="2000" baseline="0" dirty="0" smtClean="0"/>
                            <a:t>=</a:t>
                          </a:r>
                          <a:r>
                            <a:rPr lang="en-US" sz="2000" baseline="0" dirty="0" smtClean="0"/>
                            <a:t> </a:t>
                          </a:r>
                          <a:r>
                            <a:rPr lang="en-US" sz="2000" baseline="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2b</a:t>
                          </a:r>
                          <a:endParaRPr lang="en-US" sz="2000" dirty="0"/>
                        </a:p>
                      </a:txBody>
                      <a:tcPr/>
                    </a:tc>
                  </a:tr>
                  <a:tr h="71170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t="-182759" b="-378448"/>
                          </a:stretch>
                        </a:blipFill>
                      </a:tcPr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t="-504615" b="-575385"/>
                          </a:stretch>
                        </a:blipFill>
                      </a:tcPr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t="-604615" b="-475385"/>
                          </a:stretch>
                        </a:blipFill>
                      </a:tcPr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t="-704615" b="-375385"/>
                          </a:stretch>
                        </a:blipFill>
                      </a:tcPr>
                    </a:tc>
                  </a:tr>
                  <a:tr h="49930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t="-637805" b="-197561"/>
                          </a:stretch>
                        </a:blipFill>
                      </a:tcPr>
                    </a:tc>
                  </a:tr>
                  <a:tr h="87166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t="-423077" b="-13287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 Placeholder 4"/>
              <p:cNvSpPr>
                <a:spLocks noGrp="1"/>
              </p:cNvSpPr>
              <p:nvPr>
                <p:ph type="body" sz="quarter" idx="3"/>
              </p:nvPr>
            </p:nvSpPr>
            <p:spPr>
              <a:xfrm>
                <a:off x="4648200" y="533400"/>
                <a:ext cx="4041775" cy="838200"/>
              </a:xfrm>
              <a:solidFill>
                <a:schemeClr val="accent3">
                  <a:lumMod val="40000"/>
                  <a:lumOff val="60000"/>
                </a:schemeClr>
              </a:solidFill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>
                <a:noAutofit/>
              </a:bodyPr>
              <a:lstStyle/>
              <a:p>
                <a:pPr algn="ctr"/>
                <a:endParaRPr lang="en-US" sz="600" i="1" dirty="0" smtClean="0">
                  <a:latin typeface="Cambria Math"/>
                </a:endParaRPr>
              </a:p>
              <a:p>
                <a:pPr algn="ctr"/>
                <a:endParaRPr lang="en-US" sz="600" i="1" dirty="0">
                  <a:latin typeface="Cambria Math"/>
                </a:endParaRPr>
              </a:p>
              <a:p>
                <a:pPr algn="ctr"/>
                <a:endParaRPr lang="en-US" sz="32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 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𝒚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𝒃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b="1" i="0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0" smtClean="0">
                          <a:solidFill>
                            <a:schemeClr val="tx1"/>
                          </a:solidFill>
                          <a:latin typeface="Cambria Math"/>
                        </a:rPr>
                        <m:t>𝟏</m:t>
                      </m:r>
                      <m:r>
                        <a:rPr lang="en-US" b="1" i="0" smtClean="0">
                          <a:solidFill>
                            <a:schemeClr val="tx1"/>
                          </a:solidFill>
                          <a:latin typeface="Cambria Math"/>
                        </a:rPr>
                        <m:t>(</m:t>
                      </m:r>
                      <m:r>
                        <a:rPr lang="en-US" b="1" i="0" smtClean="0">
                          <a:solidFill>
                            <a:schemeClr val="tx1"/>
                          </a:solidFill>
                          <a:latin typeface="Cambria Math"/>
                        </a:rPr>
                        <m:t>𝐚</m:t>
                      </m:r>
                      <m:r>
                        <a:rPr lang="en-US" b="1" i="0" smtClean="0">
                          <a:solidFill>
                            <a:schemeClr val="tx1"/>
                          </a:solidFill>
                          <a:latin typeface="Cambria Math"/>
                        </a:rPr>
                        <m:t>&lt;</m:t>
                      </m:r>
                      <m:r>
                        <a:rPr lang="en-US" b="1" i="0" smtClean="0">
                          <a:solidFill>
                            <a:schemeClr val="tx1"/>
                          </a:solidFill>
                          <a:latin typeface="Cambria Math"/>
                        </a:rPr>
                        <m:t>𝐛</m:t>
                      </m:r>
                      <m:r>
                        <a:rPr lang="en-US" b="1" i="0" smtClean="0">
                          <a:solidFill>
                            <a:schemeClr val="tx1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7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Tex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3"/>
              </p:nvPr>
            </p:nvSpPr>
            <p:spPr>
              <a:xfrm>
                <a:off x="4648200" y="533400"/>
                <a:ext cx="4041775" cy="838200"/>
              </a:xfr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Content Placeholder 6"/>
              <p:cNvGraphicFramePr>
                <a:graphicFrameLocks noGrp="1"/>
              </p:cNvGraphicFramePr>
              <p:nvPr>
                <p:ph sz="quarter" idx="4"/>
                <p:extLst>
                  <p:ext uri="{D42A27DB-BD31-4B8C-83A1-F6EECF244321}">
                    <p14:modId xmlns:p14="http://schemas.microsoft.com/office/powerpoint/2010/main" val="1559784172"/>
                  </p:ext>
                </p:extLst>
              </p:nvPr>
            </p:nvGraphicFramePr>
            <p:xfrm>
              <a:off x="4645025" y="1447800"/>
              <a:ext cx="4041775" cy="457200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041775"/>
                  </a:tblGrid>
                  <a:tr h="476333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bn-BD" sz="2400" dirty="0" smtClean="0">
                              <a:latin typeface="NikoshBAN" pitchFamily="2" charset="0"/>
                              <a:cs typeface="NikoshBAN" pitchFamily="2" charset="0"/>
                            </a:rPr>
                            <a:t>উপবৃত্তের কেন্দ্রের  স্থানাঙ্ক</a:t>
                          </a:r>
                          <a:r>
                            <a:rPr lang="bn-BD" sz="2400" baseline="0" dirty="0" smtClean="0">
                              <a:latin typeface="NikoshBAN" pitchFamily="2" charset="0"/>
                              <a:cs typeface="NikoshBAN" pitchFamily="2" charset="0"/>
                            </a:rPr>
                            <a:t>  (০,০)</a:t>
                          </a:r>
                          <a:endParaRPr lang="en-US" sz="2400" dirty="0" smtClean="0">
                            <a:latin typeface="NikoshBAN" pitchFamily="2" charset="0"/>
                            <a:cs typeface="NikoshBAN" pitchFamily="2" charset="0"/>
                          </a:endParaRPr>
                        </a:p>
                      </a:txBody>
                      <a:tcPr/>
                    </a:tc>
                  </a:tr>
                  <a:tr h="412822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bn-BD" sz="2000" dirty="0" smtClean="0">
                              <a:latin typeface="NikoshBAN" pitchFamily="2" charset="0"/>
                              <a:cs typeface="NikoshBAN" pitchFamily="2" charset="0"/>
                            </a:rPr>
                            <a:t>বৃহৎ</a:t>
                          </a:r>
                          <a:r>
                            <a:rPr lang="bn-BD" sz="2000" baseline="0" dirty="0" smtClean="0">
                              <a:latin typeface="NikoshBAN" pitchFamily="2" charset="0"/>
                              <a:cs typeface="NikoshBAN" pitchFamily="2" charset="0"/>
                            </a:rPr>
                            <a:t> অক্ষের দৈর্ঘ্য</a:t>
                          </a:r>
                          <a:r>
                            <a:rPr lang="bn-BD" sz="2000" baseline="0" dirty="0" smtClean="0"/>
                            <a:t> = </a:t>
                          </a:r>
                          <a:r>
                            <a:rPr lang="en-US" sz="2000" baseline="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2b</a:t>
                          </a:r>
                          <a:endParaRPr lang="en-US" sz="2000" dirty="0" smtClean="0"/>
                        </a:p>
                      </a:txBody>
                      <a:tcPr/>
                    </a:tc>
                  </a:tr>
                  <a:tr h="412822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bn-BD" sz="2000" b="0" dirty="0" smtClean="0">
                              <a:latin typeface="NikoshBAN" pitchFamily="2" charset="0"/>
                              <a:cs typeface="NikoshBAN" pitchFamily="2" charset="0"/>
                            </a:rPr>
                            <a:t>ক্ষুদ্র</a:t>
                          </a:r>
                          <a:r>
                            <a:rPr lang="bn-BD" sz="2000" b="0" baseline="0" dirty="0" smtClean="0">
                              <a:latin typeface="NikoshBAN" pitchFamily="2" charset="0"/>
                              <a:cs typeface="NikoshBAN" pitchFamily="2" charset="0"/>
                            </a:rPr>
                            <a:t> অক্ষের দৈর্ঘ্য </a:t>
                          </a:r>
                          <a:r>
                            <a:rPr lang="bn-BD" sz="2000" b="0" baseline="0" dirty="0" smtClean="0"/>
                            <a:t>=</a:t>
                          </a:r>
                          <a:r>
                            <a:rPr lang="en-US" sz="2000" b="0" baseline="0" dirty="0" smtClean="0"/>
                            <a:t> </a:t>
                          </a:r>
                          <a:r>
                            <a:rPr lang="en-US" sz="2000" b="0" baseline="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2a</a:t>
                          </a:r>
                          <a:endParaRPr lang="en-US" sz="2000" b="0" dirty="0" smtClean="0"/>
                        </a:p>
                      </a:txBody>
                      <a:tcPr/>
                    </a:tc>
                  </a:tr>
                  <a:tr h="676856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bn-BD" sz="1800" dirty="0" smtClean="0">
                              <a:latin typeface="NikoshBAN" pitchFamily="2" charset="0"/>
                              <a:cs typeface="NikoshBAN" pitchFamily="2" charset="0"/>
                            </a:rPr>
                            <a:t>উৎ</a:t>
                          </a:r>
                          <a:r>
                            <a:rPr lang="bn-BD" sz="1800" baseline="0" dirty="0" smtClean="0">
                              <a:latin typeface="NikoshBAN" pitchFamily="2" charset="0"/>
                              <a:cs typeface="NikoshBAN" pitchFamily="2" charset="0"/>
                            </a:rPr>
                            <a:t>কেন্দ্রিকতা </a:t>
                          </a:r>
                          <a:r>
                            <a:rPr lang="en-US" sz="1800" baseline="0" dirty="0" smtClean="0">
                              <a:latin typeface="NikoshBAN" pitchFamily="2" charset="0"/>
                              <a:cs typeface="NikoshBAN" pitchFamily="2" charset="0"/>
                            </a:rPr>
                            <a:t>, </a:t>
                          </a:r>
                          <a:r>
                            <a:rPr lang="en-US" sz="1800" dirty="0" smtClean="0">
                              <a:latin typeface="NikoshBAN" pitchFamily="2" charset="0"/>
                              <a:cs typeface="NikoshBAN" pitchFamily="2" charset="0"/>
                            </a:rPr>
                            <a:t>e = 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US" sz="1800" i="1" smtClean="0">
                                      <a:latin typeface="Cambria Math"/>
                                      <a:cs typeface="NikoshBAN" pitchFamily="2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1800" b="0" i="1" smtClean="0">
                                      <a:latin typeface="Cambria Math"/>
                                      <a:cs typeface="NikoshBAN" pitchFamily="2" charset="0"/>
                                    </a:rPr>
                                    <m:t>1</m:t>
                                  </m:r>
                                  <m:r>
                                    <a:rPr lang="en-US" sz="1800" b="0" i="1" smtClean="0">
                                      <a:latin typeface="Cambria Math"/>
                                      <a:cs typeface="NikoshBAN" pitchFamily="2" charset="0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lang="en-US" sz="1800" b="0" i="1" smtClean="0">
                                          <a:latin typeface="Cambria Math"/>
                                          <a:cs typeface="NikoshBAN" pitchFamily="2" charset="0"/>
                                        </a:rPr>
                                      </m:ctrlPr>
                                    </m:fPr>
                                    <m:num>
                                      <m:sSup>
                                        <m:sSupPr>
                                          <m:ctrlPr>
                                            <a:rPr lang="en-US" sz="1800" b="0" i="1" smtClean="0">
                                              <a:latin typeface="Cambria Math"/>
                                              <a:cs typeface="NikoshBAN" pitchFamily="2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1800" b="0" i="1" smtClean="0">
                                              <a:latin typeface="Cambria Math"/>
                                              <a:cs typeface="NikoshBAN" pitchFamily="2" charset="0"/>
                                            </a:rPr>
                                            <m:t>𝑎</m:t>
                                          </m:r>
                                        </m:e>
                                        <m:sup>
                                          <m:r>
                                            <a:rPr lang="en-US" sz="1800" b="0" i="1" smtClean="0">
                                              <a:latin typeface="Cambria Math"/>
                                              <a:cs typeface="NikoshBAN" pitchFamily="2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num>
                                    <m:den>
                                      <m:sSup>
                                        <m:sSupPr>
                                          <m:ctrlPr>
                                            <a:rPr lang="en-US" sz="1800" b="0" i="1" smtClean="0">
                                              <a:latin typeface="Cambria Math"/>
                                              <a:cs typeface="NikoshBAN" pitchFamily="2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1800" b="0" i="1" smtClean="0">
                                              <a:latin typeface="Cambria Math"/>
                                              <a:cs typeface="NikoshBAN" pitchFamily="2" charset="0"/>
                                            </a:rPr>
                                            <m:t>𝑏</m:t>
                                          </m:r>
                                        </m:e>
                                        <m:sup>
                                          <m:r>
                                            <a:rPr lang="en-US" sz="1800" b="0" i="1" smtClean="0">
                                              <a:latin typeface="Cambria Math"/>
                                              <a:cs typeface="NikoshBAN" pitchFamily="2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den>
                                  </m:f>
                                </m:e>
                              </m:rad>
                            </m:oMath>
                          </a14:m>
                          <a:endParaRPr lang="en-US" sz="1800" dirty="0">
                            <a:latin typeface="NikoshBAN" pitchFamily="2" charset="0"/>
                            <a:cs typeface="NikoshBAN" pitchFamily="2" charset="0"/>
                          </a:endParaRPr>
                        </a:p>
                      </a:txBody>
                      <a:tcPr/>
                    </a:tc>
                  </a:tr>
                  <a:tr h="386359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bn-BD" sz="1800" dirty="0" smtClean="0">
                              <a:latin typeface="NikoshBAN" pitchFamily="2" charset="0"/>
                              <a:cs typeface="NikoshBAN" pitchFamily="2" charset="0"/>
                            </a:rPr>
                            <a:t>উপকেন্দ্রের স্থানাঙ্ক</a:t>
                          </a:r>
                          <a:r>
                            <a:rPr lang="bn-BD" sz="1800" baseline="0" dirty="0" smtClean="0">
                              <a:latin typeface="NikoshBAN" pitchFamily="2" charset="0"/>
                              <a:cs typeface="NikoshBAN" pitchFamily="2" charset="0"/>
                            </a:rPr>
                            <a:t> </a:t>
                          </a:r>
                          <a:r>
                            <a:rPr lang="en-US" sz="1800" baseline="0" dirty="0" smtClean="0">
                              <a:latin typeface="NikoshBAN" pitchFamily="2" charset="0"/>
                              <a:cs typeface="NikoshBAN" pitchFamily="2" charset="0"/>
                            </a:rPr>
                            <a:t>(</a:t>
                          </a:r>
                          <a14:m>
                            <m:oMath xmlns:m="http://schemas.openxmlformats.org/officeDocument/2006/math">
                              <m:r>
                                <a:rPr lang="en-US" sz="1800" b="0" i="1" baseline="0" smtClean="0">
                                  <a:latin typeface="Cambria Math"/>
                                  <a:ea typeface="Cambria Math"/>
                                  <a:cs typeface="NikoshBAN" pitchFamily="2" charset="0"/>
                                </a:rPr>
                                <m:t>0</m:t>
                              </m:r>
                              <m:r>
                                <a:rPr lang="en-US" sz="1800" b="0" i="1" baseline="0" smtClean="0">
                                  <a:latin typeface="Cambria Math"/>
                                  <a:ea typeface="Cambria Math"/>
                                  <a:cs typeface="NikoshBAN" pitchFamily="2" charset="0"/>
                                </a:rPr>
                                <m:t>,±</m:t>
                              </m:r>
                              <m:r>
                                <a:rPr lang="en-US" sz="1800" b="0" i="1" baseline="0" smtClean="0">
                                  <a:latin typeface="Cambria Math"/>
                                  <a:ea typeface="Cambria Math"/>
                                  <a:cs typeface="NikoshBAN" pitchFamily="2" charset="0"/>
                                </a:rPr>
                                <m:t>𝑏𝑒</m:t>
                              </m:r>
                              <m:r>
                                <a:rPr lang="en-US" sz="1800" b="0" i="1" baseline="0" smtClean="0">
                                  <a:latin typeface="Cambria Math"/>
                                  <a:ea typeface="Cambria Math"/>
                                  <a:cs typeface="NikoshBAN" pitchFamily="2" charset="0"/>
                                </a:rPr>
                                <m:t>)</m:t>
                              </m:r>
                            </m:oMath>
                          </a14:m>
                          <a:endParaRPr lang="en-US" sz="1800" dirty="0">
                            <a:latin typeface="NikoshBAN" pitchFamily="2" charset="0"/>
                            <a:cs typeface="NikoshBAN" pitchFamily="2" charset="0"/>
                          </a:endParaRPr>
                        </a:p>
                      </a:txBody>
                      <a:tcPr/>
                    </a:tc>
                  </a:tr>
                  <a:tr h="386359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bn-BD" sz="1800" dirty="0" smtClean="0">
                              <a:latin typeface="NikoshBAN" pitchFamily="2" charset="0"/>
                              <a:cs typeface="NikoshBAN" pitchFamily="2" charset="0"/>
                            </a:rPr>
                            <a:t>বৃহৎ</a:t>
                          </a:r>
                          <a:r>
                            <a:rPr lang="bn-BD" sz="1800" baseline="0" dirty="0" smtClean="0">
                              <a:latin typeface="NikoshBAN" pitchFamily="2" charset="0"/>
                              <a:cs typeface="NikoshBAN" pitchFamily="2" charset="0"/>
                            </a:rPr>
                            <a:t> অক্ষের সমীকরণ  ,</a:t>
                          </a:r>
                          <a:r>
                            <a:rPr lang="en-US" sz="1800" baseline="0" dirty="0" smtClean="0">
                              <a:latin typeface="NikoshBAN" pitchFamily="2" charset="0"/>
                              <a:cs typeface="NikoshBAN" pitchFamily="2" charset="0"/>
                            </a:rPr>
                            <a:t> x</a:t>
                          </a:r>
                          <a14:m>
                            <m:oMath xmlns:m="http://schemas.openxmlformats.org/officeDocument/2006/math">
                              <m:r>
                                <a:rPr lang="en-US" sz="1800" b="0" i="1" baseline="0" smtClean="0">
                                  <a:latin typeface="Cambria Math"/>
                                  <a:cs typeface="NikoshBAN" pitchFamily="2" charset="0"/>
                                </a:rPr>
                                <m:t>=</m:t>
                              </m:r>
                              <m:r>
                                <a:rPr lang="en-US" sz="1800" b="0" i="1" baseline="0" smtClean="0">
                                  <a:latin typeface="Cambria Math"/>
                                  <a:cs typeface="NikoshBAN" pitchFamily="2" charset="0"/>
                                </a:rPr>
                                <m:t>0</m:t>
                              </m:r>
                            </m:oMath>
                          </a14:m>
                          <a:endParaRPr lang="en-US" sz="1800" dirty="0">
                            <a:latin typeface="NikoshBAN" pitchFamily="2" charset="0"/>
                            <a:cs typeface="NikoshBAN" pitchFamily="2" charset="0"/>
                          </a:endParaRPr>
                        </a:p>
                      </a:txBody>
                      <a:tcPr/>
                    </a:tc>
                  </a:tr>
                  <a:tr h="386359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bn-BD" sz="1800" dirty="0" smtClean="0">
                              <a:latin typeface="NikoshBAN" pitchFamily="2" charset="0"/>
                              <a:cs typeface="NikoshBAN" pitchFamily="2" charset="0"/>
                            </a:rPr>
                            <a:t>ক্ষুদ্র</a:t>
                          </a:r>
                          <a:r>
                            <a:rPr lang="bn-BD" sz="1800" baseline="0" dirty="0" smtClean="0">
                              <a:latin typeface="NikoshBAN" pitchFamily="2" charset="0"/>
                              <a:cs typeface="NikoshBAN" pitchFamily="2" charset="0"/>
                            </a:rPr>
                            <a:t> অক্ষের সমীকরণ ,</a:t>
                          </a:r>
                          <a:r>
                            <a:rPr lang="en-US" sz="1800" baseline="0" dirty="0" smtClean="0">
                              <a:latin typeface="NikoshBAN" pitchFamily="2" charset="0"/>
                              <a:cs typeface="NikoshBAN" pitchFamily="2" charset="0"/>
                            </a:rPr>
                            <a:t> y</a:t>
                          </a:r>
                          <a14:m>
                            <m:oMath xmlns:m="http://schemas.openxmlformats.org/officeDocument/2006/math">
                              <m:r>
                                <a:rPr lang="en-US" sz="1800" b="0" i="1" baseline="0" smtClean="0">
                                  <a:latin typeface="Cambria Math"/>
                                  <a:cs typeface="NikoshBAN" pitchFamily="2" charset="0"/>
                                </a:rPr>
                                <m:t>=</m:t>
                              </m:r>
                              <m:r>
                                <a:rPr lang="en-US" sz="1800" b="0" i="1" baseline="0" smtClean="0">
                                  <a:latin typeface="Cambria Math"/>
                                  <a:cs typeface="NikoshBAN" pitchFamily="2" charset="0"/>
                                </a:rPr>
                                <m:t>0</m:t>
                              </m:r>
                            </m:oMath>
                          </a14:m>
                          <a:endParaRPr lang="en-US" sz="1800" dirty="0">
                            <a:latin typeface="NikoshBAN" pitchFamily="2" charset="0"/>
                            <a:cs typeface="NikoshBAN" pitchFamily="2" charset="0"/>
                          </a:endParaRPr>
                        </a:p>
                      </a:txBody>
                      <a:tcPr/>
                    </a:tc>
                  </a:tr>
                  <a:tr h="506897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bn-BD" sz="1800" dirty="0" smtClean="0">
                              <a:latin typeface="NikoshBAN" pitchFamily="2" charset="0"/>
                              <a:cs typeface="NikoshBAN" pitchFamily="2" charset="0"/>
                            </a:rPr>
                            <a:t>দিকাক্ষের</a:t>
                          </a:r>
                          <a:r>
                            <a:rPr lang="bn-BD" sz="1800" baseline="0" dirty="0" smtClean="0">
                              <a:latin typeface="NikoshBAN" pitchFamily="2" charset="0"/>
                              <a:cs typeface="NikoshBAN" pitchFamily="2" charset="0"/>
                            </a:rPr>
                            <a:t> সমীকরণ ,</a:t>
                          </a:r>
                          <a:r>
                            <a:rPr lang="en-US" sz="1800" baseline="0" dirty="0" smtClean="0">
                              <a:latin typeface="NikoshBAN" pitchFamily="2" charset="0"/>
                              <a:cs typeface="NikoshBAN" pitchFamily="2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b="0" i="1" baseline="0" smtClean="0">
                                  <a:latin typeface="Cambria Math"/>
                                  <a:cs typeface="NikoshBAN" pitchFamily="2" charset="0"/>
                                </a:rPr>
                                <m:t>𝑥</m:t>
                              </m:r>
                              <m:r>
                                <a:rPr lang="en-US" sz="1800" b="0" i="1" baseline="0" smtClean="0">
                                  <a:latin typeface="Cambria Math"/>
                                  <a:cs typeface="NikoshBAN" pitchFamily="2" charset="0"/>
                                </a:rPr>
                                <m:t>=±</m:t>
                              </m:r>
                              <m:f>
                                <m:fPr>
                                  <m:ctrlPr>
                                    <a:rPr lang="en-US" sz="1800" b="0" i="1" baseline="0" smtClean="0">
                                      <a:latin typeface="Cambria Math"/>
                                      <a:ea typeface="Cambria Math"/>
                                      <a:cs typeface="NikoshBAN" pitchFamily="2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b="0" i="1" baseline="0" smtClean="0">
                                      <a:latin typeface="Cambria Math"/>
                                      <a:ea typeface="Cambria Math"/>
                                      <a:cs typeface="NikoshBAN" pitchFamily="2" charset="0"/>
                                    </a:rPr>
                                    <m:t>𝑏</m:t>
                                  </m:r>
                                </m:num>
                                <m:den>
                                  <m:r>
                                    <a:rPr lang="en-US" sz="1800" b="0" i="1" baseline="0" smtClean="0">
                                      <a:latin typeface="Cambria Math"/>
                                      <a:ea typeface="Cambria Math"/>
                                      <a:cs typeface="NikoshBAN" pitchFamily="2" charset="0"/>
                                    </a:rPr>
                                    <m:t>𝑒</m:t>
                                  </m:r>
                                </m:den>
                              </m:f>
                            </m:oMath>
                          </a14:m>
                          <a:endParaRPr lang="en-US" sz="1800" dirty="0">
                            <a:latin typeface="NikoshBAN" pitchFamily="2" charset="0"/>
                            <a:cs typeface="NikoshBAN" pitchFamily="2" charset="0"/>
                          </a:endParaRPr>
                        </a:p>
                      </a:txBody>
                      <a:tcPr/>
                    </a:tc>
                  </a:tr>
                  <a:tr h="540836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bn-BD" sz="1800" dirty="0" smtClean="0">
                              <a:latin typeface="NikoshBAN" pitchFamily="2" charset="0"/>
                              <a:cs typeface="NikoshBAN" pitchFamily="2" charset="0"/>
                            </a:rPr>
                            <a:t>উপকেন্দ্রিক</a:t>
                          </a:r>
                          <a:r>
                            <a:rPr lang="bn-BD" sz="1800" baseline="0" dirty="0" smtClean="0">
                              <a:latin typeface="NikoshBAN" pitchFamily="2" charset="0"/>
                              <a:cs typeface="NikoshBAN" pitchFamily="2" charset="0"/>
                            </a:rPr>
                            <a:t> লম্বের  দৈর্ঘ্য =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bn-BD" sz="1800" i="1" baseline="0" smtClean="0">
                                      <a:latin typeface="Cambria Math"/>
                                      <a:cs typeface="NikoshBAN" pitchFamily="2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b="0" i="1" baseline="0" smtClean="0">
                                      <a:latin typeface="Cambria Math"/>
                                      <a:cs typeface="NikoshBAN" pitchFamily="2" charset="0"/>
                                    </a:rPr>
                                    <m:t>2</m:t>
                                  </m:r>
                                  <m:sSup>
                                    <m:sSupPr>
                                      <m:ctrlPr>
                                        <a:rPr lang="en-US" sz="1800" b="0" i="1" baseline="0" smtClean="0">
                                          <a:latin typeface="Cambria Math"/>
                                          <a:cs typeface="NikoshBAN" pitchFamily="2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800" b="0" i="1" baseline="0" smtClean="0">
                                          <a:latin typeface="Cambria Math"/>
                                          <a:cs typeface="NikoshBAN" pitchFamily="2" charset="0"/>
                                        </a:rPr>
                                        <m:t>𝑎</m:t>
                                      </m:r>
                                    </m:e>
                                    <m:sup>
                                      <m:r>
                                        <a:rPr lang="en-US" sz="1800" b="0" i="1" baseline="0" smtClean="0">
                                          <a:latin typeface="Cambria Math"/>
                                          <a:cs typeface="NikoshBAN" pitchFamily="2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US" sz="1800" b="0" i="1" baseline="0" smtClean="0">
                                      <a:latin typeface="Cambria Math"/>
                                      <a:cs typeface="NikoshBAN" pitchFamily="2" charset="0"/>
                                    </a:rPr>
                                    <m:t>𝑏</m:t>
                                  </m:r>
                                </m:den>
                              </m:f>
                            </m:oMath>
                          </a14:m>
                          <a:endParaRPr lang="bn-BD" sz="1800" baseline="0" dirty="0" smtClean="0">
                            <a:latin typeface="NikoshBAN" pitchFamily="2" charset="0"/>
                            <a:cs typeface="NikoshBAN" pitchFamily="2" charset="0"/>
                          </a:endParaRPr>
                        </a:p>
                      </a:txBody>
                      <a:tcPr/>
                    </a:tc>
                  </a:tr>
                  <a:tr h="386359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bn-BD" sz="1800" baseline="0" dirty="0" smtClean="0">
                              <a:latin typeface="NikoshBAN" pitchFamily="2" charset="0"/>
                              <a:cs typeface="NikoshBAN" pitchFamily="2" charset="0"/>
                            </a:rPr>
                            <a:t>উপকেন্দ্রিক লম্বের সমীকরণ, </a:t>
                          </a:r>
                          <a:r>
                            <a:rPr lang="en-US" sz="1800" baseline="0" dirty="0" smtClean="0">
                              <a:latin typeface="NikoshBAN" pitchFamily="2" charset="0"/>
                              <a:cs typeface="NikoshBAN" pitchFamily="2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b="0" i="1" baseline="0" smtClean="0">
                                  <a:latin typeface="Cambria Math"/>
                                  <a:cs typeface="NikoshBAN" pitchFamily="2" charset="0"/>
                                </a:rPr>
                                <m:t>𝑥</m:t>
                              </m:r>
                              <m:r>
                                <a:rPr lang="en-US" sz="1800" b="0" i="1" baseline="0" smtClean="0">
                                  <a:latin typeface="Cambria Math"/>
                                  <a:cs typeface="NikoshBAN" pitchFamily="2" charset="0"/>
                                </a:rPr>
                                <m:t>=±</m:t>
                              </m:r>
                              <m:r>
                                <a:rPr lang="en-US" sz="1800" b="0" i="1" baseline="0" smtClean="0">
                                  <a:latin typeface="Cambria Math"/>
                                  <a:cs typeface="NikoshBAN" pitchFamily="2" charset="0"/>
                                </a:rPr>
                                <m:t>𝑏𝑒</m:t>
                              </m:r>
                            </m:oMath>
                          </a14:m>
                          <a:endParaRPr lang="en-US" sz="1800" dirty="0">
                            <a:latin typeface="NikoshBAN" pitchFamily="2" charset="0"/>
                            <a:cs typeface="NikoshBAN" pitchFamily="2" charset="0"/>
                          </a:endParaRPr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Content Placeholder 6"/>
              <p:cNvGraphicFramePr>
                <a:graphicFrameLocks noGrp="1"/>
              </p:cNvGraphicFramePr>
              <p:nvPr>
                <p:ph sz="quarter" idx="4"/>
                <p:extLst>
                  <p:ext uri="{D42A27DB-BD31-4B8C-83A1-F6EECF244321}">
                    <p14:modId xmlns:p14="http://schemas.microsoft.com/office/powerpoint/2010/main" val="1559784172"/>
                  </p:ext>
                </p:extLst>
              </p:nvPr>
            </p:nvGraphicFramePr>
            <p:xfrm>
              <a:off x="4645025" y="1447800"/>
              <a:ext cx="4041775" cy="457200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041775"/>
                  </a:tblGrid>
                  <a:tr h="476333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bn-BD" sz="2400" dirty="0" smtClean="0">
                              <a:latin typeface="NikoshBAN" pitchFamily="2" charset="0"/>
                              <a:cs typeface="NikoshBAN" pitchFamily="2" charset="0"/>
                            </a:rPr>
                            <a:t>উপবৃত্তের কেন্দ্রের  স্থানাঙ্ক</a:t>
                          </a:r>
                          <a:r>
                            <a:rPr lang="bn-BD" sz="2400" baseline="0" dirty="0" smtClean="0">
                              <a:latin typeface="NikoshBAN" pitchFamily="2" charset="0"/>
                              <a:cs typeface="NikoshBAN" pitchFamily="2" charset="0"/>
                            </a:rPr>
                            <a:t>  (০,০)</a:t>
                          </a:r>
                          <a:endParaRPr lang="en-US" sz="2400" dirty="0" smtClean="0">
                            <a:latin typeface="NikoshBAN" pitchFamily="2" charset="0"/>
                            <a:cs typeface="NikoshBAN" pitchFamily="2" charset="0"/>
                          </a:endParaRPr>
                        </a:p>
                      </a:txBody>
                      <a:tcPr/>
                    </a:tc>
                  </a:tr>
                  <a:tr h="412822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bn-BD" sz="2000" dirty="0" smtClean="0">
                              <a:latin typeface="NikoshBAN" pitchFamily="2" charset="0"/>
                              <a:cs typeface="NikoshBAN" pitchFamily="2" charset="0"/>
                            </a:rPr>
                            <a:t>বৃহৎ</a:t>
                          </a:r>
                          <a:r>
                            <a:rPr lang="bn-BD" sz="2000" baseline="0" dirty="0" smtClean="0">
                              <a:latin typeface="NikoshBAN" pitchFamily="2" charset="0"/>
                              <a:cs typeface="NikoshBAN" pitchFamily="2" charset="0"/>
                            </a:rPr>
                            <a:t> অক্ষের দৈর্ঘ্য</a:t>
                          </a:r>
                          <a:r>
                            <a:rPr lang="bn-BD" sz="2000" baseline="0" dirty="0" smtClean="0"/>
                            <a:t> = </a:t>
                          </a:r>
                          <a:r>
                            <a:rPr lang="en-US" sz="2000" baseline="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2b</a:t>
                          </a:r>
                          <a:endParaRPr lang="en-US" sz="2000" dirty="0" smtClean="0"/>
                        </a:p>
                      </a:txBody>
                      <a:tcPr/>
                    </a:tc>
                  </a:tr>
                  <a:tr h="412822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bn-BD" sz="2000" b="0" dirty="0" smtClean="0">
                              <a:latin typeface="NikoshBAN" pitchFamily="2" charset="0"/>
                              <a:cs typeface="NikoshBAN" pitchFamily="2" charset="0"/>
                            </a:rPr>
                            <a:t>ক্ষুদ্র</a:t>
                          </a:r>
                          <a:r>
                            <a:rPr lang="bn-BD" sz="2000" b="0" baseline="0" dirty="0" smtClean="0">
                              <a:latin typeface="NikoshBAN" pitchFamily="2" charset="0"/>
                              <a:cs typeface="NikoshBAN" pitchFamily="2" charset="0"/>
                            </a:rPr>
                            <a:t> অক্ষের দৈর্ঘ্য </a:t>
                          </a:r>
                          <a:r>
                            <a:rPr lang="bn-BD" sz="2000" b="0" baseline="0" dirty="0" smtClean="0"/>
                            <a:t>=</a:t>
                          </a:r>
                          <a:r>
                            <a:rPr lang="en-US" sz="2000" b="0" baseline="0" dirty="0" smtClean="0"/>
                            <a:t> </a:t>
                          </a:r>
                          <a:r>
                            <a:rPr lang="en-US" sz="2000" b="0" baseline="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2a</a:t>
                          </a:r>
                          <a:endParaRPr lang="en-US" sz="2000" b="0" dirty="0" smtClean="0"/>
                        </a:p>
                      </a:txBody>
                      <a:tcPr/>
                    </a:tc>
                  </a:tr>
                  <a:tr h="67685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5"/>
                          <a:stretch>
                            <a:fillRect l="-151" t="-200000" b="-394595"/>
                          </a:stretch>
                        </a:blipFill>
                      </a:tcPr>
                    </a:tc>
                  </a:tr>
                  <a:tr h="38635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5"/>
                          <a:stretch>
                            <a:fillRect l="-151" t="-528571" b="-595238"/>
                          </a:stretch>
                        </a:blipFill>
                      </a:tcPr>
                    </a:tc>
                  </a:tr>
                  <a:tr h="38635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5"/>
                          <a:stretch>
                            <a:fillRect l="-151" t="-628571" b="-495238"/>
                          </a:stretch>
                        </a:blipFill>
                      </a:tcPr>
                    </a:tc>
                  </a:tr>
                  <a:tr h="38635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5"/>
                          <a:stretch>
                            <a:fillRect l="-151" t="-717188" b="-387500"/>
                          </a:stretch>
                        </a:blipFill>
                      </a:tcPr>
                    </a:tc>
                  </a:tr>
                  <a:tr h="50689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5"/>
                          <a:stretch>
                            <a:fillRect l="-151" t="-630120" b="-198795"/>
                          </a:stretch>
                        </a:blipFill>
                      </a:tcPr>
                    </a:tc>
                  </a:tr>
                  <a:tr h="54083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5"/>
                          <a:stretch>
                            <a:fillRect l="-151" t="-680899" b="-85393"/>
                          </a:stretch>
                        </a:blipFill>
                      </a:tcPr>
                    </a:tc>
                  </a:tr>
                  <a:tr h="38635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5"/>
                          <a:stretch>
                            <a:fillRect l="-151" t="-1103175" b="-20635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010470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build="p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696</TotalTime>
  <Words>406</Words>
  <Application>Microsoft Office PowerPoint</Application>
  <PresentationFormat>On-screen Show (4:3)</PresentationFormat>
  <Paragraphs>62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  </vt:lpstr>
      <vt:lpstr>পরিচিতি</vt:lpstr>
      <vt:lpstr>PowerPoint Presentation</vt:lpstr>
      <vt:lpstr>PowerPoint Presentation</vt:lpstr>
      <vt:lpstr>উপবৃত্ত (Ellipse) </vt:lpstr>
      <vt:lpstr>শিখন ফল</vt:lpstr>
      <vt:lpstr>PowerPoint Presentation</vt:lpstr>
      <vt:lpstr>PowerPoint Presentation</vt:lpstr>
      <vt:lpstr>PowerPoint Presentation</vt:lpstr>
      <vt:lpstr>দলীয় কাজ</vt:lpstr>
      <vt:lpstr>মূল্যায়ন</vt:lpstr>
      <vt:lpstr>বাড়ির কাজ</vt:lpstr>
      <vt:lpstr>ধন্যবাদ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আমার</dc:title>
  <dc:creator>Doel-1612i3</dc:creator>
  <cp:lastModifiedBy>Doel-1612i3</cp:lastModifiedBy>
  <cp:revision>96</cp:revision>
  <dcterms:created xsi:type="dcterms:W3CDTF">2006-08-16T00:00:00Z</dcterms:created>
  <dcterms:modified xsi:type="dcterms:W3CDTF">2013-06-22T10:38:11Z</dcterms:modified>
</cp:coreProperties>
</file>