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9" r:id="rId3"/>
    <p:sldId id="260" r:id="rId4"/>
    <p:sldId id="263" r:id="rId5"/>
    <p:sldId id="280" r:id="rId6"/>
    <p:sldId id="274" r:id="rId7"/>
    <p:sldId id="275" r:id="rId8"/>
    <p:sldId id="276" r:id="rId9"/>
    <p:sldId id="277" r:id="rId10"/>
    <p:sldId id="264" r:id="rId11"/>
    <p:sldId id="281" r:id="rId12"/>
    <p:sldId id="282" r:id="rId13"/>
    <p:sldId id="267" r:id="rId14"/>
    <p:sldId id="268" r:id="rId15"/>
    <p:sldId id="269" r:id="rId16"/>
    <p:sldId id="270" r:id="rId17"/>
    <p:sldId id="28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0F51"/>
    <a:srgbClr val="E51909"/>
    <a:srgbClr val="E10DA4"/>
    <a:srgbClr val="FFFFFF"/>
    <a:srgbClr val="0066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625" autoAdjust="0"/>
  </p:normalViewPr>
  <p:slideViewPr>
    <p:cSldViewPr>
      <p:cViewPr>
        <p:scale>
          <a:sx n="70" d="100"/>
          <a:sy n="70" d="100"/>
        </p:scale>
        <p:origin x="-1386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0" y="76200"/>
            <a:ext cx="3276600" cy="1371600"/>
          </a:xfrm>
          <a:solidFill>
            <a:srgbClr val="FFFF00"/>
          </a:solidFill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bn-BD" sz="9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Doel-1612i3\Desktop\PF_13_00000000T220_VA0607_W1_P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00200"/>
            <a:ext cx="6934200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065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76200"/>
            <a:ext cx="8534400" cy="132343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FFFFFF"/>
                </a:solidFill>
                <a:latin typeface="NikoshBAN" pitchFamily="2" charset="0"/>
                <a:cs typeface="NikoshBAN" pitchFamily="2" charset="0"/>
              </a:rPr>
              <a:t>পাঠ ঘোষণাঃ কংকালতন্ত্র</a:t>
            </a:r>
            <a:endParaRPr lang="en-US" sz="8000" dirty="0">
              <a:solidFill>
                <a:srgbClr val="FFFF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62600" y="22860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76200" y="2667000"/>
            <a:ext cx="2590800" cy="1219200"/>
          </a:xfrm>
          <a:prstGeom prst="rightArrow">
            <a:avLst>
              <a:gd name="adj1" fmla="val 78161"/>
              <a:gd name="adj2" fmla="val 50000"/>
            </a:avLst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4600" y="2474655"/>
            <a:ext cx="8001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এই পাঠ শেষে শিক্ষার্থীরা-</a:t>
            </a:r>
          </a:p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1.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কংকাল কী বলতে পারবে।</a:t>
            </a:r>
          </a:p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2.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কংকালতন্ত্রের বিভিন্ন অংশ চিহ্নিত করতে পারবে।</a:t>
            </a:r>
          </a:p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3.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কংকালতন্ত্রের কাজ বর্ণনা করতে পারবে।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334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" b="-118"/>
          <a:stretch/>
        </p:blipFill>
        <p:spPr>
          <a:xfrm>
            <a:off x="3219718" y="76200"/>
            <a:ext cx="2704563" cy="6073014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429000" y="76200"/>
            <a:ext cx="914400" cy="914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429000" y="1828800"/>
            <a:ext cx="914400" cy="914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505200" y="35052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429000" y="4419600"/>
            <a:ext cx="914400" cy="914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3276600" y="4419600"/>
            <a:ext cx="914400" cy="914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3276600" y="4419600"/>
            <a:ext cx="914400" cy="914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3352800" y="5029200"/>
            <a:ext cx="914400" cy="914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3429000" y="5105400"/>
            <a:ext cx="914400" cy="914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3276600" y="5029200"/>
            <a:ext cx="914400" cy="914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286000" y="773668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৭টি গ্রীবাদেশীয় কশেরুকা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95600" y="2450068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১২টি বক্ষীয় কশেরুকা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67000" y="4202668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৫টি ঊদরদেশীয় কশেরুকা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90800" y="5040868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৫টি শ্রোনীদেশীয় কশেরুকা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76282" y="5726668"/>
            <a:ext cx="2686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পুচ্ছদেশীয় কশেরুকা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71959" y="6248400"/>
            <a:ext cx="26954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মানুষের মেরুদন্ডের অস্থিসমূহ</a:t>
            </a:r>
            <a:endParaRPr lang="en-US" sz="2000" dirty="0">
              <a:solidFill>
                <a:srgbClr val="0066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Right Arrow 23"/>
          <p:cNvSpPr/>
          <p:nvPr/>
        </p:nvSpPr>
        <p:spPr>
          <a:xfrm>
            <a:off x="76200" y="152400"/>
            <a:ext cx="2209800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অক্ষীয় কংকাল</a:t>
            </a:r>
            <a:endParaRPr lang="en-US" sz="2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84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0" y="-76200"/>
            <a:ext cx="3505200" cy="101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4C0F51"/>
                </a:solidFill>
                <a:latin typeface="NikoshBAN" pitchFamily="2" charset="0"/>
                <a:cs typeface="NikoshBAN" pitchFamily="2" charset="0"/>
              </a:rPr>
              <a:t>উপাংগীয়  কংকাল</a:t>
            </a:r>
            <a:endParaRPr lang="en-US" sz="3600" dirty="0">
              <a:solidFill>
                <a:srgbClr val="4C0F5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20"/>
          <a:stretch/>
        </p:blipFill>
        <p:spPr>
          <a:xfrm>
            <a:off x="2179093" y="931596"/>
            <a:ext cx="6984242" cy="51846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447800" y="22214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ইলিয়াম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383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স্যাক্রাম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434340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অ্যাসিটাবুলাম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31242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পিঊবিস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47800" y="53340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ইশ্চিয়াম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232814" y="2221468"/>
            <a:ext cx="2438400" cy="1390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090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87573" y="252484"/>
            <a:ext cx="5410200" cy="2114266"/>
          </a:xfrm>
          <a:prstGeom prst="cloud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5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2719" y="2743200"/>
            <a:ext cx="8915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1.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মেরুদন্ডের অস্থিগুলোর নাম </a:t>
            </a:r>
            <a:r>
              <a:rPr lang="bn-BD" sz="5400" dirty="0">
                <a:latin typeface="NikoshBAN" pitchFamily="2" charset="0"/>
                <a:cs typeface="NikoshBAN" pitchFamily="2" charset="0"/>
              </a:rPr>
              <a:t/>
            </a:r>
            <a:br>
              <a:rPr lang="bn-BD" sz="5400" dirty="0">
                <a:latin typeface="NikoshBAN" pitchFamily="2" charset="0"/>
                <a:cs typeface="NikoshBAN" pitchFamily="2" charset="0"/>
              </a:rPr>
            </a:br>
            <a:r>
              <a:rPr lang="bn-BD" sz="5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  বলতে পারবে।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2.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করোটির অস্থির নাম বলতে পারবে।</a:t>
            </a:r>
          </a:p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741246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xplosion 2 3"/>
          <p:cNvSpPr/>
          <p:nvPr/>
        </p:nvSpPr>
        <p:spPr>
          <a:xfrm>
            <a:off x="76200" y="0"/>
            <a:ext cx="6553200" cy="2209800"/>
          </a:xfrm>
          <a:prstGeom prst="irregularSeal2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4000" dirty="0">
              <a:solidFill>
                <a:srgbClr val="0066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76952" y="2819400"/>
            <a:ext cx="7315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1.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কংকাল কত প্রকার ও কী কী ?</a:t>
            </a: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2.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অক্ষীয় কংকালের বিভিন্ন অংশের গঠন ও কাজ </a:t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বলতে পারবে।</a:t>
            </a: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3.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মেরুদন্ডের কাজ কী 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519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76200" y="152400"/>
            <a:ext cx="3276600" cy="1676400"/>
          </a:xfrm>
          <a:prstGeom prst="fram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685800"/>
            <a:ext cx="281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বাড়ির কাজ</a:t>
            </a:r>
            <a:endParaRPr lang="en-US" sz="5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92155" y="2667000"/>
            <a:ext cx="6781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1.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একটি আদর্শ কশেরুকার </a:t>
            </a:r>
            <a:br>
              <a:rPr lang="bn-BD" sz="4000" dirty="0" smtClean="0">
                <a:latin typeface="NikoshBAN" pitchFamily="2" charset="0"/>
                <a:cs typeface="NikoshBAN" pitchFamily="2" charset="0"/>
              </a:rPr>
            </a:br>
            <a:r>
              <a:rPr lang="bn-BD" sz="4000" smtClean="0">
                <a:latin typeface="NikoshBAN" pitchFamily="2" charset="0"/>
                <a:cs typeface="NikoshBAN" pitchFamily="2" charset="0"/>
              </a:rPr>
              <a:t>    চিহ্নিত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চিত্র আকোঁ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86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447800" y="2438400"/>
            <a:ext cx="57912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dirty="0" smtClean="0">
                <a:solidFill>
                  <a:srgbClr val="FFFFFF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dirty="0">
              <a:solidFill>
                <a:srgbClr val="FFFFFF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744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05200" y="3119497"/>
            <a:ext cx="5257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dirty="0" smtClean="0">
                <a:solidFill>
                  <a:srgbClr val="00B050"/>
                </a:solidFill>
              </a:rPr>
              <a:t>  </a:t>
            </a:r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মোঃ </a:t>
            </a:r>
            <a:r>
              <a:rPr lang="bn-BD" sz="32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সাইফুল ইসলাম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/>
            </a:r>
            <a:br>
              <a:rPr lang="bn-BD" sz="3200" dirty="0">
                <a:latin typeface="NikoshBAN" pitchFamily="2" charset="0"/>
                <a:cs typeface="NikoshBAN" pitchFamily="2" charset="0"/>
              </a:rPr>
            </a:br>
            <a:r>
              <a:rPr lang="bn-BD" sz="3200" dirty="0">
                <a:latin typeface="NikoshBAN" pitchFamily="2" charset="0"/>
                <a:cs typeface="NikoshBAN" pitchFamily="2" charset="0"/>
              </a:rPr>
              <a:t>       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/>
            </a:r>
            <a:br>
              <a:rPr lang="bn-BD" sz="3200" dirty="0">
                <a:latin typeface="NikoshBAN" pitchFamily="2" charset="0"/>
                <a:cs typeface="NikoshBAN" pitchFamily="2" charset="0"/>
              </a:rPr>
            </a:br>
            <a:r>
              <a:rPr lang="bn-BD" sz="3200" dirty="0">
                <a:solidFill>
                  <a:srgbClr val="A50021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3200" dirty="0" smtClean="0">
                <a:solidFill>
                  <a:srgbClr val="A50021"/>
                </a:solidFill>
                <a:latin typeface="NikoshBAN" pitchFamily="2" charset="0"/>
                <a:cs typeface="NikoshBAN" pitchFamily="2" charset="0"/>
              </a:rPr>
              <a:t>কম্পিঊটার </a:t>
            </a:r>
            <a:r>
              <a:rPr lang="bn-BD" sz="3200" dirty="0">
                <a:solidFill>
                  <a:srgbClr val="A50021"/>
                </a:solidFill>
                <a:latin typeface="NikoshBAN" pitchFamily="2" charset="0"/>
                <a:cs typeface="NikoshBAN" pitchFamily="2" charset="0"/>
              </a:rPr>
              <a:t>শিক্ষা</a:t>
            </a:r>
            <a:br>
              <a:rPr lang="bn-BD" sz="3200" dirty="0">
                <a:solidFill>
                  <a:srgbClr val="A50021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3200" dirty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খানসামা </a:t>
            </a:r>
            <a:r>
              <a:rPr lang="bn-BD" sz="3200" dirty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ডিগ্রী কলেজ</a:t>
            </a:r>
            <a:r>
              <a:rPr lang="bn-BD" sz="32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403"/>
          <a:stretch/>
        </p:blipFill>
        <p:spPr>
          <a:xfrm>
            <a:off x="304800" y="2400373"/>
            <a:ext cx="3048000" cy="278122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50409" y="495827"/>
            <a:ext cx="5943600" cy="101566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arkisim" pitchFamily="34" charset="-79"/>
                <a:cs typeface="Narkisim" pitchFamily="34" charset="-79"/>
              </a:rPr>
              <a:t>পরিচিতি</a:t>
            </a:r>
            <a:endParaRPr lang="en-US" sz="6000" dirty="0">
              <a:latin typeface="Narkisim" pitchFamily="34" charset="-79"/>
              <a:cs typeface="Narkisim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81775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458200" cy="64008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bn-BD" sz="4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</a:t>
            </a:r>
          </a:p>
          <a:p>
            <a:pPr marL="0" indent="0">
              <a:buNone/>
            </a:pPr>
            <a:endParaRPr lang="bn-BD" sz="4400" dirty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     </a:t>
            </a:r>
            <a:r>
              <a:rPr lang="bn-BD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শ্রেণিঃ </a:t>
            </a:r>
            <a:r>
              <a:rPr lang="bn-BD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একাদশ</a:t>
            </a:r>
            <a:br>
              <a:rPr lang="bn-BD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    বিষয়ঃ জীববিজ্ঞান</a:t>
            </a:r>
            <a:r>
              <a:rPr lang="bn-BD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    সময়ঃ </a:t>
            </a:r>
            <a:r>
              <a:rPr lang="bn-BD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৬০মিনিট</a:t>
            </a:r>
            <a:br>
              <a:rPr lang="bn-BD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4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তারিখঃ২৪/০৬/২০১৩খ্রিঃ</a:t>
            </a:r>
            <a:r>
              <a:rPr lang="bn-BD" sz="4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bn-BD" sz="4800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469272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oel-1612i3\Desktop\s-Content\skeleton_front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66" r="23235"/>
          <a:stretch/>
        </p:blipFill>
        <p:spPr bwMode="auto">
          <a:xfrm>
            <a:off x="2920621" y="152400"/>
            <a:ext cx="3084394" cy="6299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334000" y="457200"/>
            <a:ext cx="8382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752601" y="152400"/>
            <a:ext cx="1828800" cy="571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819400" y="4191000"/>
            <a:ext cx="762000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67200" y="3505200"/>
            <a:ext cx="5334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800600" y="3429000"/>
            <a:ext cx="2743200" cy="1600200"/>
          </a:xfrm>
          <a:prstGeom prst="straightConnector1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778189" y="1640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প্যারাইটাল অস্থি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72100" y="304800"/>
            <a:ext cx="2019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ফ্রন্টাল অস্থি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0" y="533400"/>
            <a:ext cx="2514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ম্যাক্সিলা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10200" y="7736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ম্যান্ডিবল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43600" y="1002268"/>
            <a:ext cx="240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হিঊমেরাসের মস্তক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66950" y="1447800"/>
            <a:ext cx="2533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স্টার্নাম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56179" y="1676400"/>
            <a:ext cx="2158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রিব/পরশুকা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43600" y="2602468"/>
            <a:ext cx="2457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রেডিয়াস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98979" y="2450068"/>
            <a:ext cx="2463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পেলভিক গার্ডেল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19800" y="30480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কার্পাল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19800" y="3276600"/>
            <a:ext cx="2533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মেটাকার্পাল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81750" y="3733800"/>
            <a:ext cx="2762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ফ্যালাঞ্জেস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172200" y="41148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ফিমার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19800" y="4495800"/>
            <a:ext cx="2762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প্যাটেলা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19800" y="5193268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ফিবুলা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019800" y="4888468"/>
            <a:ext cx="2914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টিবিয়া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19800" y="5574268"/>
            <a:ext cx="240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টার্সাল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96000" y="5867400"/>
            <a:ext cx="2609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মেটাটার্সাল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019800" y="6107668"/>
            <a:ext cx="2581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ফ্যালাঞ্জেস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4953000" y="1779896"/>
            <a:ext cx="1143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8" name="Straight Connector 2047"/>
          <p:cNvCxnSpPr/>
          <p:nvPr/>
        </p:nvCxnSpPr>
        <p:spPr>
          <a:xfrm>
            <a:off x="4533900" y="2032084"/>
            <a:ext cx="16383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4" name="TextBox 2053"/>
          <p:cNvSpPr txBox="1"/>
          <p:nvPr/>
        </p:nvSpPr>
        <p:spPr>
          <a:xfrm>
            <a:off x="6019800" y="2373868"/>
            <a:ext cx="255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আলনা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55" name="TextBox 2054"/>
          <p:cNvSpPr txBox="1"/>
          <p:nvPr/>
        </p:nvSpPr>
        <p:spPr>
          <a:xfrm>
            <a:off x="5943600" y="2032084"/>
            <a:ext cx="308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হিঊমেরাস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56" name="TextBox 2055"/>
          <p:cNvSpPr txBox="1"/>
          <p:nvPr/>
        </p:nvSpPr>
        <p:spPr>
          <a:xfrm>
            <a:off x="3810000" y="6396335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মানব দেহের কংকাল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04028" y="1317367"/>
            <a:ext cx="685800" cy="2608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249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75" r="23047"/>
          <a:stretch/>
        </p:blipFill>
        <p:spPr>
          <a:xfrm>
            <a:off x="2933130" y="279779"/>
            <a:ext cx="3360762" cy="6354763"/>
          </a:xfrm>
        </p:spPr>
      </p:pic>
      <p:sp>
        <p:nvSpPr>
          <p:cNvPr id="5" name="Oval 4"/>
          <p:cNvSpPr/>
          <p:nvPr/>
        </p:nvSpPr>
        <p:spPr>
          <a:xfrm>
            <a:off x="6267734" y="304800"/>
            <a:ext cx="914400" cy="1371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201201" y="1185081"/>
            <a:ext cx="1047466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19400" y="3810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410200" y="3048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895600" y="43434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743200" y="5181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52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52400"/>
            <a:ext cx="3429000" cy="6705600"/>
          </a:xfrm>
        </p:spPr>
      </p:pic>
    </p:spTree>
    <p:extLst>
      <p:ext uri="{BB962C8B-B14F-4D97-AF65-F5344CB8AC3E}">
        <p14:creationId xmlns:p14="http://schemas.microsoft.com/office/powerpoint/2010/main" val="2102282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304800"/>
            <a:ext cx="3352800" cy="6096000"/>
          </a:xfrm>
        </p:spPr>
      </p:pic>
    </p:spTree>
    <p:extLst>
      <p:ext uri="{BB962C8B-B14F-4D97-AF65-F5344CB8AC3E}">
        <p14:creationId xmlns:p14="http://schemas.microsoft.com/office/powerpoint/2010/main" val="2697752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228600"/>
            <a:ext cx="2743200" cy="6477000"/>
          </a:xfrm>
        </p:spPr>
      </p:pic>
    </p:spTree>
    <p:extLst>
      <p:ext uri="{BB962C8B-B14F-4D97-AF65-F5344CB8AC3E}">
        <p14:creationId xmlns:p14="http://schemas.microsoft.com/office/powerpoint/2010/main" val="2383977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533400"/>
            <a:ext cx="5486400" cy="5943600"/>
          </a:xfrm>
        </p:spPr>
      </p:pic>
    </p:spTree>
    <p:extLst>
      <p:ext uri="{BB962C8B-B14F-4D97-AF65-F5344CB8AC3E}">
        <p14:creationId xmlns:p14="http://schemas.microsoft.com/office/powerpoint/2010/main" val="202998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133</Words>
  <Application>Microsoft Office PowerPoint</Application>
  <PresentationFormat>On-screen Show (4:3)</PresentationFormat>
  <Paragraphs>58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</dc:title>
  <dc:creator>Doel-1612i3</dc:creator>
  <cp:lastModifiedBy>Doel-1612i3</cp:lastModifiedBy>
  <cp:revision>152</cp:revision>
  <dcterms:created xsi:type="dcterms:W3CDTF">2006-08-16T00:00:00Z</dcterms:created>
  <dcterms:modified xsi:type="dcterms:W3CDTF">2013-06-28T03:55:28Z</dcterms:modified>
</cp:coreProperties>
</file>