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693920-B611-4316-85CF-6B0972DAD801}" type="datetimeFigureOut">
              <a:rPr lang="en-US" smtClean="0"/>
              <a:pPr/>
              <a:t>6/3/2013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B64381-B71C-401B-AA7F-0A9C7F88443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B64381-B71C-401B-AA7F-0A9C7F88443C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723FB-1889-472F-AB40-A903FA6C4A61}" type="datetimeFigureOut">
              <a:rPr lang="en-US" smtClean="0"/>
              <a:pPr/>
              <a:t>6/3/2013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D10E5-4E5D-490F-81FB-12721C822C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723FB-1889-472F-AB40-A903FA6C4A61}" type="datetimeFigureOut">
              <a:rPr lang="en-US" smtClean="0"/>
              <a:pPr/>
              <a:t>6/3/2013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D10E5-4E5D-490F-81FB-12721C822C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723FB-1889-472F-AB40-A903FA6C4A61}" type="datetimeFigureOut">
              <a:rPr lang="en-US" smtClean="0"/>
              <a:pPr/>
              <a:t>6/3/2013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D10E5-4E5D-490F-81FB-12721C822C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723FB-1889-472F-AB40-A903FA6C4A61}" type="datetimeFigureOut">
              <a:rPr lang="en-US" smtClean="0"/>
              <a:pPr/>
              <a:t>6/3/2013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D10E5-4E5D-490F-81FB-12721C822C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723FB-1889-472F-AB40-A903FA6C4A61}" type="datetimeFigureOut">
              <a:rPr lang="en-US" smtClean="0"/>
              <a:pPr/>
              <a:t>6/3/2013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D10E5-4E5D-490F-81FB-12721C822C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723FB-1889-472F-AB40-A903FA6C4A61}" type="datetimeFigureOut">
              <a:rPr lang="en-US" smtClean="0"/>
              <a:pPr/>
              <a:t>6/3/2013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D10E5-4E5D-490F-81FB-12721C822C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723FB-1889-472F-AB40-A903FA6C4A61}" type="datetimeFigureOut">
              <a:rPr lang="en-US" smtClean="0"/>
              <a:pPr/>
              <a:t>6/3/2013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D10E5-4E5D-490F-81FB-12721C822C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723FB-1889-472F-AB40-A903FA6C4A61}" type="datetimeFigureOut">
              <a:rPr lang="en-US" smtClean="0"/>
              <a:pPr/>
              <a:t>6/3/2013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D10E5-4E5D-490F-81FB-12721C822C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723FB-1889-472F-AB40-A903FA6C4A61}" type="datetimeFigureOut">
              <a:rPr lang="en-US" smtClean="0"/>
              <a:pPr/>
              <a:t>6/3/2013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D10E5-4E5D-490F-81FB-12721C822C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723FB-1889-472F-AB40-A903FA6C4A61}" type="datetimeFigureOut">
              <a:rPr lang="en-US" smtClean="0"/>
              <a:pPr/>
              <a:t>6/3/2013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D10E5-4E5D-490F-81FB-12721C822C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723FB-1889-472F-AB40-A903FA6C4A61}" type="datetimeFigureOut">
              <a:rPr lang="en-US" smtClean="0"/>
              <a:pPr/>
              <a:t>6/3/2013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AAD10E5-4E5D-490F-81FB-12721C822C1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78723FB-1889-472F-AB40-A903FA6C4A61}" type="datetimeFigureOut">
              <a:rPr lang="en-US" smtClean="0"/>
              <a:pPr/>
              <a:t>6/3/2013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AAD10E5-4E5D-490F-81FB-12721C822C1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838200"/>
            <a:ext cx="7772400" cy="3047999"/>
          </a:xfrm>
        </p:spPr>
        <p:txBody>
          <a:bodyPr>
            <a:noAutofit/>
          </a:bodyPr>
          <a:lstStyle/>
          <a:p>
            <a:r>
              <a:rPr lang="en-US" sz="13800" dirty="0" smtClean="0">
                <a:solidFill>
                  <a:srgbClr val="FF0000"/>
                </a:solidFill>
              </a:rPr>
              <a:t/>
            </a:r>
            <a:br>
              <a:rPr lang="en-US" sz="13800" dirty="0" smtClean="0">
                <a:solidFill>
                  <a:srgbClr val="FF0000"/>
                </a:solidFill>
              </a:rPr>
            </a:br>
            <a:r>
              <a:rPr lang="en-US" sz="13800" dirty="0" smtClean="0">
                <a:solidFill>
                  <a:srgbClr val="FF0000"/>
                </a:solidFill>
              </a:rPr>
              <a:t>WELCOME</a:t>
            </a:r>
            <a:br>
              <a:rPr lang="en-US" sz="13800" dirty="0" smtClean="0">
                <a:solidFill>
                  <a:srgbClr val="FF0000"/>
                </a:solidFill>
              </a:rPr>
            </a:br>
            <a:endParaRPr lang="en-US" sz="13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2" descr="D:\Images\Album\ros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743200"/>
            <a:ext cx="9144000" cy="411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95400" y="304800"/>
            <a:ext cx="6324600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IN" dirty="0" smtClean="0"/>
              <a:t> </a:t>
            </a:r>
            <a:r>
              <a:rPr lang="bn-IN" sz="5400" dirty="0" smtClean="0">
                <a:solidFill>
                  <a:schemeClr val="tx2">
                    <a:lumMod val="50000"/>
                  </a:schemeClr>
                </a:solidFill>
                <a:latin typeface="SolaimanLipi" pitchFamily="65" charset="0"/>
                <a:cs typeface="SolaimanLipi" pitchFamily="65" charset="0"/>
              </a:rPr>
              <a:t>একক কাজ </a:t>
            </a:r>
            <a:r>
              <a:rPr lang="bn-IN" sz="2800" dirty="0" smtClean="0"/>
              <a:t/>
            </a:r>
            <a:br>
              <a:rPr lang="bn-IN" sz="2800" dirty="0" smtClean="0"/>
            </a:br>
            <a:r>
              <a:rPr lang="en-US" sz="3200" dirty="0" smtClean="0"/>
              <a:t>Find verb in the following list:</a:t>
            </a:r>
            <a:br>
              <a:rPr lang="en-US" sz="3200" dirty="0" smtClean="0"/>
            </a:br>
            <a:r>
              <a:rPr lang="en-US" sz="3200" dirty="0" smtClean="0"/>
              <a:t>Write your answer on your paper.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 Create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smtClean="0"/>
              <a:t> ,   education  ,   draw</a:t>
            </a:r>
            <a:r>
              <a:rPr lang="en-US" sz="32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 fly     ,   computer    ,   know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 butterfly ,   help    ,    on   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 sing</a:t>
            </a:r>
            <a:r>
              <a:rPr lang="en-US" sz="3200" dirty="0" smtClean="0">
                <a:solidFill>
                  <a:schemeClr val="accent3">
                    <a:lumMod val="75000"/>
                  </a:schemeClr>
                </a:solidFill>
              </a:rPr>
              <a:t>  </a:t>
            </a:r>
            <a:r>
              <a:rPr lang="en-US" sz="3200" dirty="0" smtClean="0"/>
              <a:t>   ,    very   ,     learn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600200" y="457200"/>
            <a:ext cx="5029200" cy="1295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rgbClr val="FF0000"/>
                </a:solidFill>
              </a:rPr>
              <a:t>একক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কাজের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সমাধান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228600" y="2362200"/>
            <a:ext cx="2057400" cy="16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0000"/>
                </a:solidFill>
              </a:rPr>
              <a:t>Create</a:t>
            </a:r>
            <a:endParaRPr lang="en-US" sz="3200" dirty="0"/>
          </a:p>
        </p:txBody>
      </p:sp>
      <p:sp>
        <p:nvSpPr>
          <p:cNvPr id="5" name="Oval 4"/>
          <p:cNvSpPr/>
          <p:nvPr/>
        </p:nvSpPr>
        <p:spPr>
          <a:xfrm>
            <a:off x="2438400" y="2362200"/>
            <a:ext cx="1676400" cy="1676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Education</a:t>
            </a:r>
            <a:r>
              <a:rPr lang="bn-IN" dirty="0" smtClean="0">
                <a:solidFill>
                  <a:schemeClr val="tx1"/>
                </a:solidFill>
              </a:rPr>
              <a:t> 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4191000" y="2209800"/>
            <a:ext cx="1600200" cy="16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solidFill>
                  <a:srgbClr val="FF0000"/>
                </a:solidFill>
              </a:rPr>
              <a:t>fly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5867400" y="2286000"/>
            <a:ext cx="2133600" cy="1371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computer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152400" y="4191000"/>
            <a:ext cx="1828800" cy="1219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FF0000"/>
                </a:solidFill>
              </a:rPr>
              <a:t>know</a:t>
            </a:r>
            <a:br>
              <a:rPr lang="en-US" sz="3600" dirty="0" smtClean="0">
                <a:solidFill>
                  <a:srgbClr val="FF0000"/>
                </a:solidFill>
              </a:rPr>
            </a:br>
            <a:endParaRPr lang="en-US" sz="3600" dirty="0"/>
          </a:p>
        </p:txBody>
      </p:sp>
      <p:sp>
        <p:nvSpPr>
          <p:cNvPr id="9" name="Oval 8"/>
          <p:cNvSpPr/>
          <p:nvPr/>
        </p:nvSpPr>
        <p:spPr>
          <a:xfrm>
            <a:off x="2133600" y="4114800"/>
            <a:ext cx="1524000" cy="1295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butterfly 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4419600" y="3962400"/>
            <a:ext cx="1981200" cy="1447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rgbClr val="FF0000"/>
                </a:solidFill>
              </a:rPr>
              <a:t>draw</a:t>
            </a:r>
            <a:endParaRPr lang="en-US" sz="4400" dirty="0"/>
          </a:p>
        </p:txBody>
      </p:sp>
      <p:sp>
        <p:nvSpPr>
          <p:cNvPr id="11" name="Oval 10"/>
          <p:cNvSpPr/>
          <p:nvPr/>
        </p:nvSpPr>
        <p:spPr>
          <a:xfrm>
            <a:off x="6629400" y="3733800"/>
            <a:ext cx="1905000" cy="1752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solidFill>
                  <a:srgbClr val="FF0000"/>
                </a:solidFill>
              </a:rPr>
              <a:t>sing</a:t>
            </a:r>
            <a:r>
              <a:rPr lang="en-US" sz="480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endParaRPr lang="en-US" sz="4800" dirty="0"/>
          </a:p>
        </p:txBody>
      </p:sp>
      <p:sp>
        <p:nvSpPr>
          <p:cNvPr id="12" name="Oval 11"/>
          <p:cNvSpPr/>
          <p:nvPr/>
        </p:nvSpPr>
        <p:spPr>
          <a:xfrm>
            <a:off x="1219200" y="5410200"/>
            <a:ext cx="1752600" cy="1295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rgbClr val="FF0000"/>
                </a:solidFill>
              </a:rPr>
              <a:t>help</a:t>
            </a:r>
            <a:r>
              <a:rPr lang="en-US" sz="4400" dirty="0" smtClean="0"/>
              <a:t> </a:t>
            </a:r>
            <a:endParaRPr lang="en-US" sz="4400" dirty="0"/>
          </a:p>
        </p:txBody>
      </p:sp>
      <p:sp>
        <p:nvSpPr>
          <p:cNvPr id="13" name="Oval 12"/>
          <p:cNvSpPr/>
          <p:nvPr/>
        </p:nvSpPr>
        <p:spPr>
          <a:xfrm>
            <a:off x="3429000" y="5257800"/>
            <a:ext cx="1524000" cy="1295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on </a:t>
            </a:r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5715000" y="5410200"/>
            <a:ext cx="2057400" cy="1143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FF0000"/>
                </a:solidFill>
              </a:rPr>
              <a:t>Learn</a:t>
            </a:r>
            <a:r>
              <a:rPr lang="bn-IN" sz="2800" dirty="0" smtClean="0">
                <a:solidFill>
                  <a:srgbClr val="FF0000"/>
                </a:solidFill>
              </a:rPr>
              <a:t>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2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77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770" decel="100000"/>
                                        <p:tgtEl>
                                          <p:spTgt spid="1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9" dur="77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1" dur="77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6" grpId="0" animBg="1"/>
      <p:bldP spid="8" grpId="0" animBg="1"/>
      <p:bldP spid="10" grpId="0" animBg="1"/>
      <p:bldP spid="11" grpId="0" animBg="1"/>
      <p:bldP spid="12" grpId="0" animBg="1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IN" dirty="0" smtClean="0">
                <a:latin typeface="SolaimanLipi" pitchFamily="65" charset="0"/>
                <a:cs typeface="SolaimanLipi" pitchFamily="65" charset="0"/>
              </a:rPr>
              <a:t>দলীয় কাজ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chemeClr val="tx1">
                    <a:lumMod val="95000"/>
                  </a:schemeClr>
                </a:solidFill>
              </a:rPr>
              <a:t>A </a:t>
            </a:r>
            <a:r>
              <a:rPr lang="en-US" sz="3600" dirty="0" err="1" smtClean="0">
                <a:solidFill>
                  <a:schemeClr val="tx1">
                    <a:lumMod val="95000"/>
                  </a:schemeClr>
                </a:solidFill>
              </a:rPr>
              <a:t>Grou</a:t>
            </a:r>
            <a:r>
              <a:rPr lang="en-US" sz="3600" dirty="0" smtClean="0">
                <a:solidFill>
                  <a:schemeClr val="tx1">
                    <a:lumMod val="95000"/>
                  </a:schemeClr>
                </a:solidFill>
              </a:rPr>
              <a:t> p</a:t>
            </a:r>
            <a:endParaRPr lang="en-US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724400" y="1524000"/>
            <a:ext cx="4041775" cy="955675"/>
          </a:xfrm>
        </p:spPr>
        <p:txBody>
          <a:bodyPr>
            <a:normAutofit fontScale="55000" lnSpcReduction="20000"/>
          </a:bodyPr>
          <a:lstStyle/>
          <a:p>
            <a:endParaRPr lang="en-US" dirty="0" smtClean="0">
              <a:solidFill>
                <a:schemeClr val="tx1">
                  <a:lumMod val="95000"/>
                </a:schemeClr>
              </a:solidFill>
            </a:endParaRPr>
          </a:p>
          <a:p>
            <a:endParaRPr lang="en-US" dirty="0" smtClean="0">
              <a:solidFill>
                <a:schemeClr val="tx1">
                  <a:lumMod val="95000"/>
                </a:schemeClr>
              </a:solidFill>
            </a:endParaRPr>
          </a:p>
          <a:p>
            <a:r>
              <a:rPr lang="en-US" sz="6500" dirty="0" smtClean="0">
                <a:solidFill>
                  <a:schemeClr val="tx1">
                    <a:lumMod val="95000"/>
                  </a:schemeClr>
                </a:solidFill>
              </a:rPr>
              <a:t> B  Group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sz="2800" dirty="0" smtClean="0"/>
              <a:t>Underline the finite verb in the following sentences: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1.The boy broke the glass.</a:t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2.She wants to sing a song.</a:t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3.The moon gives us light at night.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Underline the non finite verb in the following sentence:</a:t>
            </a:r>
          </a:p>
          <a:p>
            <a:r>
              <a:rPr lang="en-US" dirty="0" smtClean="0"/>
              <a:t>1.The boy wants to break the glass.</a:t>
            </a:r>
          </a:p>
          <a:p>
            <a:r>
              <a:rPr lang="en-US" dirty="0" smtClean="0"/>
              <a:t>2.We eat to live.</a:t>
            </a:r>
          </a:p>
          <a:p>
            <a:r>
              <a:rPr lang="en-US" dirty="0" smtClean="0"/>
              <a:t>3.She began to sing a song</a:t>
            </a:r>
            <a:endParaRPr lang="en-US" dirty="0"/>
          </a:p>
        </p:txBody>
      </p:sp>
      <p:cxnSp>
        <p:nvCxnSpPr>
          <p:cNvPr id="8" name="Straight Connector 7"/>
          <p:cNvCxnSpPr>
            <a:stCxn id="3" idx="3"/>
          </p:cNvCxnSpPr>
          <p:nvPr/>
        </p:nvCxnSpPr>
        <p:spPr>
          <a:xfrm flipH="1">
            <a:off x="4495800" y="2184924"/>
            <a:ext cx="1588" cy="33014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770" decel="100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770" decel="100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9" dur="77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1" dur="77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0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2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770" decel="100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770" decel="100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7" dur="77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9" dur="77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1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770" decel="100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4" dur="770" decel="100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6" dur="77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8" dur="77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0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770" decel="100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3" dur="770" decel="100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5" dur="77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7" dur="77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9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770" decel="100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2" dur="770" decel="100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4" dur="77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6" dur="77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IN" dirty="0" smtClean="0">
                <a:latin typeface="SolaimanLipi" pitchFamily="65" charset="0"/>
                <a:cs typeface="SolaimanLipi" pitchFamily="65" charset="0"/>
              </a:rPr>
              <a:t>দলীয় কাজের সমাধানঃ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32500" lnSpcReduction="20000"/>
          </a:bodyPr>
          <a:lstStyle/>
          <a:p>
            <a:endParaRPr lang="en-US" sz="4000" dirty="0" smtClean="0">
              <a:solidFill>
                <a:srgbClr val="FF0000"/>
              </a:solidFill>
            </a:endParaRPr>
          </a:p>
          <a:p>
            <a:r>
              <a:rPr lang="en-US" sz="8600" dirty="0" smtClean="0">
                <a:solidFill>
                  <a:srgbClr val="FF0000"/>
                </a:solidFill>
              </a:rPr>
              <a:t> A  Group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             B  Group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sz="2800" dirty="0" smtClean="0"/>
              <a:t>Underline the finite verb in the following sentences: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1.The boy </a:t>
            </a:r>
            <a:r>
              <a:rPr lang="en-US" u="sng" dirty="0" smtClean="0">
                <a:solidFill>
                  <a:srgbClr val="FF0000"/>
                </a:solidFill>
              </a:rPr>
              <a:t>break a</a:t>
            </a:r>
            <a:r>
              <a:rPr lang="en-US" dirty="0" smtClean="0"/>
              <a:t> glass.</a:t>
            </a:r>
            <a:br>
              <a:rPr lang="en-US" dirty="0" smtClean="0"/>
            </a:br>
            <a:r>
              <a:rPr lang="en-US" dirty="0" smtClean="0"/>
              <a:t> 2.She </a:t>
            </a:r>
            <a:r>
              <a:rPr lang="en-US" dirty="0" smtClean="0">
                <a:solidFill>
                  <a:srgbClr val="FF0000"/>
                </a:solidFill>
              </a:rPr>
              <a:t>wants </a:t>
            </a:r>
            <a:r>
              <a:rPr lang="en-US" dirty="0" smtClean="0"/>
              <a:t>to sing a song.</a:t>
            </a:r>
          </a:p>
          <a:p>
            <a:r>
              <a:rPr lang="en-US" dirty="0" smtClean="0"/>
              <a:t>3.She  </a:t>
            </a:r>
            <a:r>
              <a:rPr lang="en-US" u="sng" dirty="0" smtClean="0">
                <a:solidFill>
                  <a:srgbClr val="FF0000"/>
                </a:solidFill>
              </a:rPr>
              <a:t>gives</a:t>
            </a:r>
            <a:r>
              <a:rPr lang="en-US" dirty="0" smtClean="0"/>
              <a:t> me a book.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z="2800" dirty="0" smtClean="0"/>
              <a:t>Underline the finite verb in the following sentences: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1.The boy wants </a:t>
            </a:r>
            <a:r>
              <a:rPr lang="en-US" u="sng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u="sng" dirty="0" smtClean="0">
                <a:solidFill>
                  <a:srgbClr val="FF0000"/>
                </a:solidFill>
              </a:rPr>
              <a:t>to break  </a:t>
            </a:r>
            <a:r>
              <a:rPr lang="en-US" u="sng" dirty="0" smtClean="0"/>
              <a:t>t</a:t>
            </a:r>
            <a:r>
              <a:rPr lang="en-US" dirty="0" smtClean="0"/>
              <a:t>he glass.</a:t>
            </a:r>
          </a:p>
          <a:p>
            <a:r>
              <a:rPr lang="en-US" dirty="0" smtClean="0"/>
              <a:t>2.We eat </a:t>
            </a:r>
            <a:r>
              <a:rPr lang="en-US" u="sng" dirty="0" smtClean="0">
                <a:solidFill>
                  <a:srgbClr val="FF0000"/>
                </a:solidFill>
              </a:rPr>
              <a:t>to live</a:t>
            </a:r>
            <a:r>
              <a:rPr lang="en-US" u="sng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r>
              <a:rPr lang="en-US" dirty="0" smtClean="0"/>
              <a:t>3.She began </a:t>
            </a:r>
            <a:r>
              <a:rPr lang="en-US" u="sng" dirty="0" smtClean="0">
                <a:solidFill>
                  <a:srgbClr val="FF0000"/>
                </a:solidFill>
              </a:rPr>
              <a:t>to sing </a:t>
            </a:r>
            <a:r>
              <a:rPr lang="en-US" dirty="0" smtClean="0"/>
              <a:t>a song </a:t>
            </a:r>
          </a:p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85800" y="4800600"/>
            <a:ext cx="152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70" decel="100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770" decel="100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n-IN" sz="6600" dirty="0" smtClean="0">
                <a:solidFill>
                  <a:schemeClr val="tx2">
                    <a:lumMod val="50000"/>
                  </a:schemeClr>
                </a:solidFill>
                <a:latin typeface="SolaimanLipi" pitchFamily="65" charset="0"/>
                <a:cs typeface="SolaimanLipi" pitchFamily="65" charset="0"/>
              </a:rPr>
              <a:t>সার সংক্ষেপঃ</a:t>
            </a:r>
            <a:r>
              <a:rPr lang="bn-IN" dirty="0" smtClean="0">
                <a:latin typeface="SolaimanLipi" pitchFamily="65" charset="0"/>
                <a:cs typeface="SolaimanLipi" pitchFamily="65" charset="0"/>
              </a:rPr>
              <a:t/>
            </a:r>
            <a:br>
              <a:rPr lang="bn-IN" dirty="0" smtClean="0">
                <a:latin typeface="SolaimanLipi" pitchFamily="65" charset="0"/>
                <a:cs typeface="SolaimanLipi" pitchFamily="65" charset="0"/>
              </a:rPr>
            </a:br>
            <a:r>
              <a:rPr lang="en-US" dirty="0" err="1" smtClean="0">
                <a:solidFill>
                  <a:srgbClr val="FF0000"/>
                </a:solidFill>
                <a:latin typeface="SolaimanLipi" pitchFamily="65" charset="0"/>
                <a:cs typeface="SolaimanLipi" pitchFamily="65" charset="0"/>
              </a:rPr>
              <a:t>আজ</a:t>
            </a:r>
            <a:r>
              <a:rPr lang="en-US" dirty="0" smtClean="0">
                <a:solidFill>
                  <a:srgbClr val="FF0000"/>
                </a:solidFill>
                <a:latin typeface="SolaimanLipi" pitchFamily="65" charset="0"/>
                <a:cs typeface="SolaimanLipi" pitchFamily="65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SolaimanLipi" pitchFamily="65" charset="0"/>
                <a:cs typeface="SolaimanLipi" pitchFamily="65" charset="0"/>
              </a:rPr>
              <a:t>যা</a:t>
            </a:r>
            <a:r>
              <a:rPr lang="en-US" dirty="0" smtClean="0">
                <a:solidFill>
                  <a:srgbClr val="FF0000"/>
                </a:solidFill>
                <a:latin typeface="SolaimanLipi" pitchFamily="65" charset="0"/>
                <a:cs typeface="SolaimanLipi" pitchFamily="65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SolaimanLipi" pitchFamily="65" charset="0"/>
                <a:cs typeface="SolaimanLipi" pitchFamily="65" charset="0"/>
              </a:rPr>
              <a:t>শিখলাম</a:t>
            </a:r>
            <a:r>
              <a:rPr lang="en-US" dirty="0" smtClean="0">
                <a:solidFill>
                  <a:srgbClr val="FF0000"/>
                </a:solidFill>
                <a:latin typeface="SolaimanLipi" pitchFamily="65" charset="0"/>
                <a:cs typeface="SolaimanLipi" pitchFamily="65" charset="0"/>
              </a:rPr>
              <a:t>-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800" dirty="0" smtClean="0">
                <a:solidFill>
                  <a:schemeClr val="tx2">
                    <a:lumMod val="50000"/>
                  </a:schemeClr>
                </a:solidFill>
                <a:latin typeface="SolaimanLipi" pitchFamily="65" charset="0"/>
                <a:cs typeface="SolaimanLipi" pitchFamily="65" charset="0"/>
              </a:rPr>
              <a:t>Verb  </a:t>
            </a:r>
            <a:r>
              <a:rPr lang="en-US" sz="4800" dirty="0" err="1" smtClean="0">
                <a:solidFill>
                  <a:schemeClr val="tx2">
                    <a:lumMod val="50000"/>
                  </a:schemeClr>
                </a:solidFill>
                <a:latin typeface="SolaimanLipi" pitchFamily="65" charset="0"/>
                <a:cs typeface="SolaimanLipi" pitchFamily="65" charset="0"/>
              </a:rPr>
              <a:t>কি</a:t>
            </a:r>
            <a:r>
              <a:rPr lang="en-US" sz="4800" dirty="0" smtClean="0">
                <a:solidFill>
                  <a:schemeClr val="tx2">
                    <a:lumMod val="50000"/>
                  </a:schemeClr>
                </a:solidFill>
                <a:latin typeface="SolaimanLipi" pitchFamily="65" charset="0"/>
                <a:cs typeface="SolaimanLipi" pitchFamily="65" charset="0"/>
              </a:rPr>
              <a:t> ?</a:t>
            </a:r>
          </a:p>
          <a:p>
            <a:r>
              <a:rPr lang="en-US" sz="3600" dirty="0" smtClean="0">
                <a:solidFill>
                  <a:schemeClr val="tx2"/>
                </a:solidFill>
                <a:latin typeface="SolaimanLipi" pitchFamily="65" charset="0"/>
                <a:cs typeface="SolaimanLipi" pitchFamily="65" charset="0"/>
              </a:rPr>
              <a:t>Verb  </a:t>
            </a:r>
            <a:r>
              <a:rPr lang="en-US" sz="3600" dirty="0" err="1" smtClean="0">
                <a:solidFill>
                  <a:schemeClr val="tx2"/>
                </a:solidFill>
                <a:latin typeface="SolaimanLipi" pitchFamily="65" charset="0"/>
                <a:cs typeface="SolaimanLipi" pitchFamily="65" charset="0"/>
              </a:rPr>
              <a:t>এর</a:t>
            </a:r>
            <a:r>
              <a:rPr lang="en-US" sz="3600" dirty="0" smtClean="0">
                <a:solidFill>
                  <a:schemeClr val="tx2"/>
                </a:solidFill>
                <a:latin typeface="SolaimanLipi" pitchFamily="65" charset="0"/>
                <a:cs typeface="SolaimanLipi" pitchFamily="65" charset="0"/>
              </a:rPr>
              <a:t> </a:t>
            </a:r>
            <a:r>
              <a:rPr lang="en-US" sz="3600" dirty="0" err="1" smtClean="0">
                <a:solidFill>
                  <a:schemeClr val="tx2"/>
                </a:solidFill>
                <a:latin typeface="SolaimanLipi" pitchFamily="65" charset="0"/>
                <a:cs typeface="SolaimanLipi" pitchFamily="65" charset="0"/>
              </a:rPr>
              <a:t>প্রকারভেদ</a:t>
            </a:r>
            <a:r>
              <a:rPr lang="en-US" sz="3600" dirty="0" smtClean="0">
                <a:solidFill>
                  <a:schemeClr val="tx2"/>
                </a:solidFill>
                <a:latin typeface="SolaimanLipi" pitchFamily="65" charset="0"/>
                <a:cs typeface="SolaimanLipi" pitchFamily="65" charset="0"/>
              </a:rPr>
              <a:t> </a:t>
            </a:r>
            <a:r>
              <a:rPr lang="bn-IN" sz="3600" dirty="0" smtClean="0">
                <a:solidFill>
                  <a:schemeClr val="tx2"/>
                </a:solidFill>
                <a:latin typeface="SolaimanLipi" pitchFamily="65" charset="0"/>
                <a:cs typeface="SolaimanLipi" pitchFamily="65" charset="0"/>
              </a:rPr>
              <a:t>(</a:t>
            </a:r>
            <a:r>
              <a:rPr lang="en-US" sz="3600" dirty="0" err="1" smtClean="0">
                <a:solidFill>
                  <a:schemeClr val="tx2"/>
                </a:solidFill>
                <a:latin typeface="SolaimanLipi" pitchFamily="65" charset="0"/>
                <a:cs typeface="SolaimanLipi" pitchFamily="65" charset="0"/>
              </a:rPr>
              <a:t>Finite,Non</a:t>
            </a:r>
            <a:r>
              <a:rPr lang="en-US" sz="3600" dirty="0" smtClean="0">
                <a:solidFill>
                  <a:schemeClr val="tx2"/>
                </a:solidFill>
                <a:latin typeface="SolaimanLipi" pitchFamily="65" charset="0"/>
                <a:cs typeface="SolaimanLipi" pitchFamily="65" charset="0"/>
              </a:rPr>
              <a:t> Finite)</a:t>
            </a:r>
          </a:p>
          <a:p>
            <a:r>
              <a:rPr lang="en-US" sz="4800" dirty="0" smtClean="0">
                <a:solidFill>
                  <a:srgbClr val="00B050"/>
                </a:solidFill>
                <a:latin typeface="SolaimanLipi" pitchFamily="65" charset="0"/>
                <a:cs typeface="SolaimanLipi" pitchFamily="65" charset="0"/>
              </a:rPr>
              <a:t>Verb </a:t>
            </a:r>
            <a:r>
              <a:rPr lang="en-US" sz="4800" dirty="0" err="1" smtClean="0">
                <a:solidFill>
                  <a:srgbClr val="00B050"/>
                </a:solidFill>
                <a:latin typeface="SolaimanLipi" pitchFamily="65" charset="0"/>
                <a:cs typeface="SolaimanLipi" pitchFamily="65" charset="0"/>
              </a:rPr>
              <a:t>এর</a:t>
            </a:r>
            <a:r>
              <a:rPr lang="en-US" sz="4800" dirty="0" smtClean="0">
                <a:solidFill>
                  <a:srgbClr val="00B050"/>
                </a:solidFill>
                <a:latin typeface="SolaimanLipi" pitchFamily="65" charset="0"/>
                <a:cs typeface="SolaimanLipi" pitchFamily="65" charset="0"/>
              </a:rPr>
              <a:t> </a:t>
            </a:r>
            <a:r>
              <a:rPr lang="en-US" sz="4800" dirty="0" err="1" smtClean="0">
                <a:solidFill>
                  <a:srgbClr val="00B050"/>
                </a:solidFill>
                <a:latin typeface="SolaimanLipi" pitchFamily="65" charset="0"/>
                <a:cs typeface="SolaimanLipi" pitchFamily="65" charset="0"/>
              </a:rPr>
              <a:t>ব্যবহার</a:t>
            </a:r>
            <a:r>
              <a:rPr lang="en-US" sz="4800" dirty="0" smtClean="0">
                <a:solidFill>
                  <a:srgbClr val="00B050"/>
                </a:solidFill>
                <a:latin typeface="SolaimanLipi" pitchFamily="65" charset="0"/>
                <a:cs typeface="SolaimanLipi" pitchFamily="65" charset="0"/>
              </a:rPr>
              <a:t> ।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228600"/>
            <a:ext cx="7851648" cy="1828800"/>
          </a:xfrm>
        </p:spPr>
        <p:txBody>
          <a:bodyPr>
            <a:normAutofit/>
          </a:bodyPr>
          <a:lstStyle/>
          <a:p>
            <a:pPr algn="l"/>
            <a:r>
              <a:rPr lang="en-US" sz="9600" dirty="0" smtClean="0">
                <a:solidFill>
                  <a:srgbClr val="FF0000"/>
                </a:solidFill>
                <a:latin typeface="SolaimanLipi" pitchFamily="65" charset="0"/>
                <a:cs typeface="SolaimanLipi" pitchFamily="65" charset="0"/>
              </a:rPr>
              <a:t>    </a:t>
            </a:r>
            <a:r>
              <a:rPr lang="bn-IN" sz="9600" dirty="0" smtClean="0">
                <a:solidFill>
                  <a:srgbClr val="FF0000"/>
                </a:solidFill>
                <a:latin typeface="SolaimanLipi" pitchFamily="65" charset="0"/>
                <a:cs typeface="SolaimanLipi" pitchFamily="65" charset="0"/>
              </a:rPr>
              <a:t>মূল্যায়ন</a:t>
            </a:r>
            <a:endParaRPr lang="en-US" sz="96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pPr algn="l"/>
            <a:r>
              <a:rPr lang="en-US" sz="43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5600" dirty="0" smtClean="0">
                <a:solidFill>
                  <a:srgbClr val="FF0000"/>
                </a:solidFill>
              </a:rPr>
              <a:t>Draw  </a:t>
            </a:r>
            <a:r>
              <a:rPr lang="en-US" sz="5600" dirty="0" err="1" smtClean="0">
                <a:solidFill>
                  <a:srgbClr val="FF0000"/>
                </a:solidFill>
                <a:latin typeface="SolaimanLipi" pitchFamily="65" charset="0"/>
                <a:cs typeface="SolaimanLipi" pitchFamily="65" charset="0"/>
              </a:rPr>
              <a:t>দিয়ে</a:t>
            </a:r>
            <a:r>
              <a:rPr lang="en-US" sz="5600" dirty="0" smtClean="0">
                <a:solidFill>
                  <a:srgbClr val="FF0000"/>
                </a:solidFill>
                <a:latin typeface="SolaimanLipi" pitchFamily="65" charset="0"/>
                <a:cs typeface="SolaimanLipi" pitchFamily="65" charset="0"/>
              </a:rPr>
              <a:t>  sentence ত</a:t>
            </a:r>
            <a:r>
              <a:rPr lang="bn-IN" sz="5600" dirty="0" smtClean="0">
                <a:solidFill>
                  <a:srgbClr val="FF0000"/>
                </a:solidFill>
                <a:latin typeface="SolaimanLipi" pitchFamily="65" charset="0"/>
                <a:cs typeface="SolaimanLipi" pitchFamily="65" charset="0"/>
              </a:rPr>
              <a:t>ৈরী কর।</a:t>
            </a:r>
            <a:endParaRPr lang="en-US" sz="4300" dirty="0" smtClean="0">
              <a:solidFill>
                <a:srgbClr val="FF0000"/>
              </a:solidFill>
              <a:latin typeface="SolaimanLipi" pitchFamily="65" charset="0"/>
              <a:cs typeface="SolaimanLipi" pitchFamily="65" charset="0"/>
            </a:endParaRPr>
          </a:p>
          <a:p>
            <a:pPr algn="l"/>
            <a:r>
              <a:rPr lang="en-US" sz="6500" dirty="0" smtClean="0">
                <a:solidFill>
                  <a:srgbClr val="FF0000"/>
                </a:solidFill>
                <a:latin typeface="SolaimanLipi" pitchFamily="65" charset="0"/>
                <a:cs typeface="SolaimanLipi" pitchFamily="65" charset="0"/>
              </a:rPr>
              <a:t> </a:t>
            </a:r>
            <a:r>
              <a:rPr lang="en-US" sz="6500" dirty="0" err="1" smtClean="0">
                <a:solidFill>
                  <a:srgbClr val="FF0000"/>
                </a:solidFill>
                <a:latin typeface="SolaimanLipi" pitchFamily="65" charset="0"/>
                <a:cs typeface="SolaimanLipi" pitchFamily="65" charset="0"/>
              </a:rPr>
              <a:t>কয়েকটি</a:t>
            </a:r>
            <a:r>
              <a:rPr lang="en-US" sz="6500" dirty="0" smtClean="0">
                <a:solidFill>
                  <a:srgbClr val="FF0000"/>
                </a:solidFill>
                <a:latin typeface="SolaimanLipi" pitchFamily="65" charset="0"/>
                <a:cs typeface="SolaimanLipi" pitchFamily="65" charset="0"/>
              </a:rPr>
              <a:t> verb </a:t>
            </a:r>
            <a:r>
              <a:rPr lang="en-US" sz="6500" dirty="0" err="1" smtClean="0">
                <a:solidFill>
                  <a:srgbClr val="FF0000"/>
                </a:solidFill>
                <a:latin typeface="SolaimanLipi" pitchFamily="65" charset="0"/>
                <a:cs typeface="SolaimanLipi" pitchFamily="65" charset="0"/>
              </a:rPr>
              <a:t>এর</a:t>
            </a:r>
            <a:r>
              <a:rPr lang="en-US" sz="6500" dirty="0" smtClean="0">
                <a:solidFill>
                  <a:srgbClr val="FF0000"/>
                </a:solidFill>
                <a:latin typeface="SolaimanLipi" pitchFamily="65" charset="0"/>
                <a:cs typeface="SolaimanLipi" pitchFamily="65" charset="0"/>
              </a:rPr>
              <a:t> </a:t>
            </a:r>
            <a:r>
              <a:rPr lang="en-US" sz="6500" dirty="0" err="1" smtClean="0">
                <a:solidFill>
                  <a:srgbClr val="FF0000"/>
                </a:solidFill>
                <a:latin typeface="SolaimanLipi" pitchFamily="65" charset="0"/>
                <a:cs typeface="SolaimanLipi" pitchFamily="65" charset="0"/>
              </a:rPr>
              <a:t>নাম</a:t>
            </a:r>
            <a:r>
              <a:rPr lang="en-US" sz="6500" dirty="0" smtClean="0">
                <a:solidFill>
                  <a:srgbClr val="FF0000"/>
                </a:solidFill>
                <a:latin typeface="SolaimanLipi" pitchFamily="65" charset="0"/>
                <a:cs typeface="SolaimanLipi" pitchFamily="65" charset="0"/>
              </a:rPr>
              <a:t> </a:t>
            </a:r>
            <a:r>
              <a:rPr lang="en-US" sz="6500" dirty="0" err="1" smtClean="0">
                <a:solidFill>
                  <a:srgbClr val="FF0000"/>
                </a:solidFill>
                <a:latin typeface="SolaimanLipi" pitchFamily="65" charset="0"/>
                <a:cs typeface="SolaimanLipi" pitchFamily="65" charset="0"/>
              </a:rPr>
              <a:t>বল</a:t>
            </a:r>
            <a:r>
              <a:rPr lang="en-US" sz="6500" dirty="0" smtClean="0">
                <a:solidFill>
                  <a:srgbClr val="FF0000"/>
                </a:solidFill>
                <a:latin typeface="SolaimanLipi" pitchFamily="65" charset="0"/>
                <a:cs typeface="SolaimanLipi" pitchFamily="65" charset="0"/>
              </a:rPr>
              <a:t> ।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2352" y="0"/>
            <a:ext cx="7851648" cy="1219200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FF0000"/>
                </a:solidFill>
                <a:latin typeface="SolaimanLipi" pitchFamily="65" charset="0"/>
                <a:cs typeface="SolaimanLipi" pitchFamily="65" charset="0"/>
              </a:rPr>
              <a:t>   </a:t>
            </a:r>
            <a:r>
              <a:rPr lang="en-US" dirty="0" err="1" smtClean="0">
                <a:solidFill>
                  <a:srgbClr val="FF0000"/>
                </a:solidFill>
                <a:latin typeface="SolaimanLipi" pitchFamily="65" charset="0"/>
                <a:cs typeface="SolaimanLipi" pitchFamily="65" charset="0"/>
              </a:rPr>
              <a:t>বা</a:t>
            </a:r>
            <a:r>
              <a:rPr lang="bn-IN" dirty="0" smtClean="0">
                <a:solidFill>
                  <a:srgbClr val="FF0000"/>
                </a:solidFill>
                <a:latin typeface="SolaimanLipi" pitchFamily="65" charset="0"/>
                <a:cs typeface="SolaimanLipi" pitchFamily="65" charset="0"/>
              </a:rPr>
              <a:t>ড়ীর কাজঃ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676400"/>
            <a:ext cx="7854696" cy="3304736"/>
          </a:xfrm>
        </p:spPr>
        <p:txBody>
          <a:bodyPr>
            <a:normAutofit/>
          </a:bodyPr>
          <a:lstStyle/>
          <a:p>
            <a:pPr algn="l"/>
            <a:r>
              <a:rPr lang="bn-IN" sz="5700" dirty="0" smtClean="0">
                <a:latin typeface="SolaimanLipi" pitchFamily="65" charset="0"/>
                <a:cs typeface="SolaimanLipi" pitchFamily="65" charset="0"/>
              </a:rPr>
              <a:t>১০ টি</a:t>
            </a:r>
            <a:r>
              <a:rPr lang="en-US" sz="5700" dirty="0" smtClean="0">
                <a:latin typeface="SolaimanLipi" pitchFamily="65" charset="0"/>
                <a:cs typeface="SolaimanLipi" pitchFamily="65" charset="0"/>
              </a:rPr>
              <a:t> Verb</a:t>
            </a:r>
            <a:r>
              <a:rPr lang="bn-IN" sz="5700" dirty="0" smtClean="0">
                <a:latin typeface="SolaimanLipi" pitchFamily="65" charset="0"/>
                <a:cs typeface="SolaimanLipi" pitchFamily="65" charset="0"/>
              </a:rPr>
              <a:t> লিখবে ।</a:t>
            </a:r>
          </a:p>
          <a:p>
            <a:pPr algn="l"/>
            <a:r>
              <a:rPr lang="en-US" sz="5700" dirty="0" smtClean="0">
                <a:solidFill>
                  <a:srgbClr val="FFC000"/>
                </a:solidFill>
                <a:latin typeface="SolaimanLipi" pitchFamily="65" charset="0"/>
                <a:cs typeface="SolaimanLipi" pitchFamily="65" charset="0"/>
              </a:rPr>
              <a:t> Verb </a:t>
            </a:r>
            <a:r>
              <a:rPr lang="bn-IN" sz="5700" dirty="0" smtClean="0">
                <a:solidFill>
                  <a:srgbClr val="FFC000"/>
                </a:solidFill>
                <a:latin typeface="SolaimanLipi" pitchFamily="65" charset="0"/>
                <a:cs typeface="SolaimanLipi" pitchFamily="65" charset="0"/>
              </a:rPr>
              <a:t>গুলি ব্যবহার করে </a:t>
            </a:r>
            <a:r>
              <a:rPr lang="en-US" sz="5700" dirty="0" smtClean="0">
                <a:solidFill>
                  <a:srgbClr val="FFC000"/>
                </a:solidFill>
                <a:latin typeface="SolaimanLipi" pitchFamily="65" charset="0"/>
                <a:cs typeface="SolaimanLipi" pitchFamily="65" charset="0"/>
              </a:rPr>
              <a:t>    Sentence </a:t>
            </a:r>
            <a:r>
              <a:rPr lang="bn-IN" sz="5700" dirty="0" smtClean="0">
                <a:solidFill>
                  <a:srgbClr val="FFC000"/>
                </a:solidFill>
                <a:latin typeface="SolaimanLipi" pitchFamily="65" charset="0"/>
                <a:cs typeface="SolaimanLipi" pitchFamily="65" charset="0"/>
              </a:rPr>
              <a:t>লিখবে।</a:t>
            </a:r>
            <a:endParaRPr lang="en-US" sz="5700" dirty="0" smtClean="0">
              <a:solidFill>
                <a:srgbClr val="FFC000"/>
              </a:solidFill>
              <a:latin typeface="SolaimanLipi" pitchFamily="65" charset="0"/>
              <a:cs typeface="SolaimanLipi" pitchFamily="65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910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12" decel="50000" autoRev="1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72" fill="hold">
                                          <p:stCondLst>
                                            <p:cond delay="172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-228600"/>
            <a:ext cx="7772400" cy="2209800"/>
          </a:xfrm>
        </p:spPr>
        <p:txBody>
          <a:bodyPr>
            <a:noAutofit/>
          </a:bodyPr>
          <a:lstStyle/>
          <a:p>
            <a:r>
              <a:rPr lang="en-US" sz="16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THANKS</a:t>
            </a:r>
            <a:endParaRPr lang="en-US" sz="16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2" descr="D:\vvv\uuu.jpe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 bwMode="auto">
          <a:xfrm>
            <a:off x="0" y="2209800"/>
            <a:ext cx="9144000" cy="4876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5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6" dur="910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12" decel="50000" autoRev="1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72" fill="hold">
                                          <p:stCondLst>
                                            <p:cond delay="172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INTRODUCING(</a:t>
            </a:r>
            <a:r>
              <a:rPr lang="en-US" dirty="0" err="1" smtClean="0">
                <a:latin typeface="SolaimanLipi" pitchFamily="65" charset="0"/>
                <a:cs typeface="SolaimanLipi" pitchFamily="65" charset="0"/>
              </a:rPr>
              <a:t>পরিচিতি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TEACHER </a:t>
            </a:r>
          </a:p>
          <a:p>
            <a:r>
              <a:rPr lang="en-US" dirty="0" smtClean="0"/>
              <a:t>MD.MIZANUR RAHMAN</a:t>
            </a:r>
          </a:p>
          <a:p>
            <a:r>
              <a:rPr lang="en-US" dirty="0" smtClean="0"/>
              <a:t>ASST.TEACHER</a:t>
            </a:r>
          </a:p>
          <a:p>
            <a:r>
              <a:rPr lang="en-US" dirty="0" smtClean="0"/>
              <a:t>NOAGAON  JK HIGH SCHOOL,RAMGONJ,</a:t>
            </a:r>
          </a:p>
          <a:p>
            <a:r>
              <a:rPr lang="en-US" dirty="0" smtClean="0"/>
              <a:t>LAKSHMIPUR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CLASS</a:t>
            </a:r>
          </a:p>
          <a:p>
            <a:r>
              <a:rPr lang="en-US" dirty="0" smtClean="0"/>
              <a:t>CLASS: VIII</a:t>
            </a:r>
          </a:p>
          <a:p>
            <a:r>
              <a:rPr lang="en-US" dirty="0" smtClean="0"/>
              <a:t>SEC. –A</a:t>
            </a:r>
          </a:p>
          <a:p>
            <a:r>
              <a:rPr lang="en-US" dirty="0" smtClean="0"/>
              <a:t>SUB.-ENGLISH </a:t>
            </a:r>
            <a:r>
              <a:rPr lang="en-US" sz="4000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PAPRE</a:t>
            </a:r>
          </a:p>
          <a:p>
            <a:r>
              <a:rPr lang="en-US" dirty="0" smtClean="0"/>
              <a:t>PRESENT STU.-70</a:t>
            </a:r>
          </a:p>
          <a:p>
            <a:r>
              <a:rPr lang="en-US" dirty="0" smtClean="0"/>
              <a:t>TOTAL STUDENT: </a:t>
            </a:r>
            <a:r>
              <a:rPr lang="en-US" sz="3200" dirty="0" smtClean="0"/>
              <a:t>8</a:t>
            </a:r>
            <a:r>
              <a:rPr lang="en-US" sz="4000" dirty="0" smtClean="0"/>
              <a:t>0</a:t>
            </a:r>
            <a:endParaRPr lang="en-US" dirty="0" smtClean="0"/>
          </a:p>
          <a:p>
            <a:r>
              <a:rPr lang="en-US" dirty="0" smtClean="0"/>
              <a:t>DURATION: 45 MIN.</a:t>
            </a:r>
          </a:p>
          <a:p>
            <a:r>
              <a:rPr lang="en-US" dirty="0" smtClean="0"/>
              <a:t>DATE: 01JUNE,2013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77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" dur="77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5" dur="77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7" dur="77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770" decel="100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770" decel="100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9" dur="77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1" dur="77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770" decel="100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8" dur="770" decel="100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0" dur="77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2" dur="77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770" decel="100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9" dur="770" decel="100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1" dur="77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3" dur="77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770" decel="100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0" dur="770" decel="100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92" dur="77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4" dur="77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770" decel="100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1" dur="770" decel="100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0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3" dur="77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0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5" dur="77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0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1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6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1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371600"/>
          </a:xfrm>
        </p:spPr>
        <p:txBody>
          <a:bodyPr>
            <a:normAutofit/>
          </a:bodyPr>
          <a:lstStyle/>
          <a:p>
            <a:r>
              <a:rPr lang="bn-IN" dirty="0" smtClean="0">
                <a:solidFill>
                  <a:srgbClr val="FF0000"/>
                </a:solidFill>
              </a:rPr>
              <a:t> </a:t>
            </a:r>
            <a:r>
              <a:rPr lang="bn-IN" sz="3200" dirty="0" smtClean="0">
                <a:solidFill>
                  <a:schemeClr val="tx1"/>
                </a:solidFill>
                <a:latin typeface="SolaimanLipi" pitchFamily="65" charset="0"/>
                <a:cs typeface="SolaimanLipi" pitchFamily="65" charset="0"/>
              </a:rPr>
              <a:t>পূর্ব জ্ঞান যাচাই </a:t>
            </a:r>
            <a:r>
              <a:rPr lang="bn-IN" sz="2800" dirty="0" smtClean="0">
                <a:solidFill>
                  <a:srgbClr val="FF0000"/>
                </a:solidFill>
              </a:rPr>
              <a:t/>
            </a:r>
            <a:br>
              <a:rPr lang="bn-IN" sz="2800" dirty="0" smtClean="0">
                <a:solidFill>
                  <a:srgbClr val="FF0000"/>
                </a:solidFill>
              </a:rPr>
            </a:br>
            <a:r>
              <a:rPr lang="en-US" sz="2800" dirty="0" smtClean="0">
                <a:solidFill>
                  <a:srgbClr val="FF0000"/>
                </a:solidFill>
              </a:rPr>
              <a:t>Look at these picture. What are the people doing?</a:t>
            </a:r>
            <a:endParaRPr lang="en-US" dirty="0"/>
          </a:p>
        </p:txBody>
      </p:sp>
      <p:pic>
        <p:nvPicPr>
          <p:cNvPr id="4" name="Content Placeholder 3" descr="wewewe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4238625"/>
            <a:ext cx="2743200" cy="2619375"/>
          </a:xfrm>
          <a:prstGeom prst="rect">
            <a:avLst/>
          </a:prstGeom>
        </p:spPr>
      </p:pic>
      <p:pic>
        <p:nvPicPr>
          <p:cNvPr id="5" name="Picture 4" descr="work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1000" y="1676400"/>
            <a:ext cx="2133600" cy="2438400"/>
          </a:xfrm>
          <a:prstGeom prst="rect">
            <a:avLst/>
          </a:prstGeom>
        </p:spPr>
      </p:pic>
      <p:pic>
        <p:nvPicPr>
          <p:cNvPr id="6" name="Picture 5" descr="www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38800" y="4419600"/>
            <a:ext cx="3505200" cy="2438400"/>
          </a:xfrm>
          <a:prstGeom prst="rect">
            <a:avLst/>
          </a:prstGeom>
        </p:spPr>
      </p:pic>
      <p:pic>
        <p:nvPicPr>
          <p:cNvPr id="8" name="Content Placeholder 3" descr="wwwwww.jpe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81800" y="1600200"/>
            <a:ext cx="2143125" cy="2143125"/>
          </a:xfrm>
          <a:prstGeom prst="rect">
            <a:avLst/>
          </a:prstGeom>
        </p:spPr>
      </p:pic>
      <p:pic>
        <p:nvPicPr>
          <p:cNvPr id="9" name="Picture 8" descr="images.jpe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1676400"/>
            <a:ext cx="4191000" cy="2438400"/>
          </a:xfrm>
          <a:prstGeom prst="rect">
            <a:avLst/>
          </a:prstGeom>
        </p:spPr>
      </p:pic>
      <p:pic>
        <p:nvPicPr>
          <p:cNvPr id="11" name="Picture 10" descr="ww.jpe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43200" y="4191000"/>
            <a:ext cx="2895600" cy="2667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7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770" decel="100000"/>
                                        <p:tgtEl>
                                          <p:spTgt spid="1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6" dur="77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304800"/>
            <a:ext cx="8763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LEARNING OUTCOMES(</a:t>
            </a:r>
            <a:r>
              <a:rPr lang="bn-IN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SolaimanLipi" pitchFamily="65" charset="0"/>
                <a:cs typeface="SolaimanLipi" pitchFamily="65" charset="0"/>
              </a:rPr>
              <a:t>শিখন</a:t>
            </a:r>
            <a:r>
              <a:rPr lang="en-US" sz="3600" dirty="0" smtClean="0">
                <a:solidFill>
                  <a:srgbClr val="FF0000"/>
                </a:solidFill>
                <a:latin typeface="SolaimanLipi" pitchFamily="65" charset="0"/>
                <a:cs typeface="SolaimanLipi" pitchFamily="65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SolaimanLipi" pitchFamily="65" charset="0"/>
                <a:cs typeface="SolaimanLipi" pitchFamily="65" charset="0"/>
              </a:rPr>
              <a:t>ফল</a:t>
            </a:r>
            <a:r>
              <a:rPr lang="en-US" sz="3600" dirty="0" smtClean="0">
                <a:solidFill>
                  <a:srgbClr val="FF0000"/>
                </a:solidFill>
              </a:rPr>
              <a:t>)</a:t>
            </a:r>
            <a:br>
              <a:rPr lang="en-US" sz="3600" dirty="0" smtClean="0">
                <a:solidFill>
                  <a:srgbClr val="FF0000"/>
                </a:solidFill>
              </a:rPr>
            </a:br>
            <a:r>
              <a:rPr lang="en-US" sz="3600" dirty="0" smtClean="0">
                <a:solidFill>
                  <a:srgbClr val="FF0000"/>
                </a:solidFill>
              </a:rPr>
              <a:t>   </a:t>
            </a:r>
            <a:r>
              <a:rPr lang="en-US" sz="3600" dirty="0" smtClean="0">
                <a:solidFill>
                  <a:srgbClr val="00B050"/>
                </a:solidFill>
              </a:rPr>
              <a:t>By the end of the lesson the  students will   be able to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>
                <a:solidFill>
                  <a:srgbClr val="FFC000"/>
                </a:solidFill>
              </a:rPr>
              <a:t>  understand about verb (verb </a:t>
            </a:r>
            <a:r>
              <a:rPr lang="en-US" sz="3600" dirty="0" err="1" smtClean="0">
                <a:solidFill>
                  <a:srgbClr val="FFC000"/>
                </a:solidFill>
                <a:latin typeface="SolaimanLipi" pitchFamily="65" charset="0"/>
                <a:cs typeface="SolaimanLipi" pitchFamily="65" charset="0"/>
              </a:rPr>
              <a:t>কি</a:t>
            </a:r>
            <a:r>
              <a:rPr lang="en-US" sz="3600" dirty="0" smtClean="0">
                <a:solidFill>
                  <a:srgbClr val="FFC000"/>
                </a:solidFill>
                <a:latin typeface="SolaimanLipi" pitchFamily="65" charset="0"/>
                <a:cs typeface="SolaimanLipi" pitchFamily="65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SolaimanLipi" pitchFamily="65" charset="0"/>
                <a:cs typeface="SolaimanLipi" pitchFamily="65" charset="0"/>
              </a:rPr>
              <a:t>বুঝতে</a:t>
            </a:r>
            <a:r>
              <a:rPr lang="en-US" sz="3600" dirty="0" smtClean="0">
                <a:solidFill>
                  <a:srgbClr val="FFC000"/>
                </a:solidFill>
                <a:latin typeface="SolaimanLipi" pitchFamily="65" charset="0"/>
                <a:cs typeface="SolaimanLipi" pitchFamily="65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SolaimanLipi" pitchFamily="65" charset="0"/>
                <a:cs typeface="SolaimanLipi" pitchFamily="65" charset="0"/>
              </a:rPr>
              <a:t>পারবে</a:t>
            </a:r>
            <a:r>
              <a:rPr lang="en-US" sz="3600" dirty="0" smtClean="0">
                <a:solidFill>
                  <a:srgbClr val="FFC000"/>
                </a:solidFill>
                <a:latin typeface="SolaimanLipi" pitchFamily="65" charset="0"/>
                <a:cs typeface="SolaimanLipi" pitchFamily="65" charset="0"/>
              </a:rPr>
              <a:t>) </a:t>
            </a:r>
            <a:r>
              <a:rPr lang="en-US" sz="3600" dirty="0" smtClean="0">
                <a:latin typeface="SolaimanLipi" pitchFamily="65" charset="0"/>
                <a:cs typeface="SolaimanLipi" pitchFamily="65" charset="0"/>
              </a:rPr>
              <a:t/>
            </a:r>
            <a:br>
              <a:rPr lang="en-US" sz="3600" dirty="0" smtClean="0">
                <a:latin typeface="SolaimanLipi" pitchFamily="65" charset="0"/>
                <a:cs typeface="SolaimanLipi" pitchFamily="65" charset="0"/>
              </a:rPr>
            </a:br>
            <a:r>
              <a:rPr lang="en-US" sz="3600" dirty="0" smtClean="0"/>
              <a:t>   </a:t>
            </a:r>
            <a:br>
              <a:rPr lang="en-US" sz="3600" dirty="0" smtClean="0"/>
            </a:br>
            <a:r>
              <a:rPr lang="en-US" sz="3600" dirty="0" smtClean="0"/>
              <a:t>   </a:t>
            </a:r>
            <a:r>
              <a:rPr lang="en-US" sz="3600" dirty="0" smtClean="0">
                <a:solidFill>
                  <a:srgbClr val="C00000"/>
                </a:solidFill>
              </a:rPr>
              <a:t>define verb(verb </a:t>
            </a:r>
            <a:r>
              <a:rPr lang="en-US" sz="3600" dirty="0" err="1" smtClean="0">
                <a:solidFill>
                  <a:srgbClr val="C00000"/>
                </a:solidFill>
                <a:latin typeface="SolaimanLipi" pitchFamily="65" charset="0"/>
                <a:cs typeface="SolaimanLipi" pitchFamily="65" charset="0"/>
              </a:rPr>
              <a:t>এর</a:t>
            </a:r>
            <a:r>
              <a:rPr lang="en-US" sz="3600" dirty="0" smtClean="0">
                <a:solidFill>
                  <a:srgbClr val="C00000"/>
                </a:solidFill>
                <a:latin typeface="SolaimanLipi" pitchFamily="65" charset="0"/>
                <a:cs typeface="SolaimanLipi" pitchFamily="65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SolaimanLipi" pitchFamily="65" charset="0"/>
                <a:cs typeface="SolaimanLipi" pitchFamily="65" charset="0"/>
              </a:rPr>
              <a:t>সংজ্ঞা</a:t>
            </a:r>
            <a:r>
              <a:rPr lang="en-US" sz="3600" dirty="0" smtClean="0">
                <a:solidFill>
                  <a:srgbClr val="C00000"/>
                </a:solidFill>
                <a:latin typeface="SolaimanLipi" pitchFamily="65" charset="0"/>
                <a:cs typeface="SolaimanLipi" pitchFamily="65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SolaimanLipi" pitchFamily="65" charset="0"/>
                <a:cs typeface="SolaimanLipi" pitchFamily="65" charset="0"/>
              </a:rPr>
              <a:t>দিতে</a:t>
            </a:r>
            <a:r>
              <a:rPr lang="en-US" sz="3600" dirty="0" smtClean="0">
                <a:solidFill>
                  <a:srgbClr val="C00000"/>
                </a:solidFill>
                <a:latin typeface="SolaimanLipi" pitchFamily="65" charset="0"/>
                <a:cs typeface="SolaimanLipi" pitchFamily="65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SolaimanLipi" pitchFamily="65" charset="0"/>
                <a:cs typeface="SolaimanLipi" pitchFamily="65" charset="0"/>
              </a:rPr>
              <a:t>পারবে</a:t>
            </a:r>
            <a:r>
              <a:rPr lang="en-US" sz="3600" dirty="0" smtClean="0">
                <a:solidFill>
                  <a:srgbClr val="C00000"/>
                </a:solidFill>
              </a:rPr>
              <a:t>)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   </a:t>
            </a:r>
            <a:br>
              <a:rPr lang="en-US" sz="3600" dirty="0" smtClean="0"/>
            </a:br>
            <a:r>
              <a:rPr lang="en-US" sz="3600" dirty="0" smtClean="0"/>
              <a:t>   </a:t>
            </a:r>
            <a:r>
              <a:rPr lang="en-US" sz="3600" dirty="0" smtClean="0">
                <a:solidFill>
                  <a:schemeClr val="accent2"/>
                </a:solidFill>
              </a:rPr>
              <a:t>classify of verb(finite, nonfinite verb </a:t>
            </a:r>
            <a:r>
              <a:rPr lang="en-US" sz="3600" dirty="0" err="1" smtClean="0">
                <a:solidFill>
                  <a:schemeClr val="accent2"/>
                </a:solidFill>
                <a:latin typeface="SolaimanLipi" pitchFamily="65" charset="0"/>
                <a:cs typeface="SolaimanLipi" pitchFamily="65" charset="0"/>
              </a:rPr>
              <a:t>এর</a:t>
            </a:r>
            <a:r>
              <a:rPr lang="en-US" sz="3600" dirty="0" smtClean="0">
                <a:solidFill>
                  <a:schemeClr val="accent2"/>
                </a:solidFill>
                <a:latin typeface="SolaimanLipi" pitchFamily="65" charset="0"/>
                <a:cs typeface="SolaimanLipi" pitchFamily="65" charset="0"/>
              </a:rPr>
              <a:t>    </a:t>
            </a:r>
            <a:r>
              <a:rPr lang="en-US" sz="3600" dirty="0" err="1" smtClean="0">
                <a:solidFill>
                  <a:schemeClr val="accent2"/>
                </a:solidFill>
                <a:latin typeface="SolaimanLipi" pitchFamily="65" charset="0"/>
                <a:cs typeface="SolaimanLipi" pitchFamily="65" charset="0"/>
              </a:rPr>
              <a:t>প্রকারভেদ</a:t>
            </a:r>
            <a:r>
              <a:rPr lang="en-US" sz="3600" dirty="0" smtClean="0">
                <a:solidFill>
                  <a:schemeClr val="accent2"/>
                </a:solidFill>
                <a:latin typeface="SolaimanLipi" pitchFamily="65" charset="0"/>
                <a:cs typeface="SolaimanLipi" pitchFamily="65" charset="0"/>
              </a:rPr>
              <a:t> </a:t>
            </a:r>
            <a:r>
              <a:rPr lang="en-US" sz="3600" dirty="0" err="1" smtClean="0">
                <a:solidFill>
                  <a:schemeClr val="accent2"/>
                </a:solidFill>
                <a:latin typeface="SolaimanLipi" pitchFamily="65" charset="0"/>
                <a:cs typeface="SolaimanLipi" pitchFamily="65" charset="0"/>
              </a:rPr>
              <a:t>করতে</a:t>
            </a:r>
            <a:r>
              <a:rPr lang="en-US" sz="3600" dirty="0" smtClean="0">
                <a:solidFill>
                  <a:schemeClr val="accent2"/>
                </a:solidFill>
                <a:latin typeface="SolaimanLipi" pitchFamily="65" charset="0"/>
                <a:cs typeface="SolaimanLipi" pitchFamily="65" charset="0"/>
              </a:rPr>
              <a:t> </a:t>
            </a:r>
            <a:r>
              <a:rPr lang="en-US" sz="3600" dirty="0" err="1" smtClean="0">
                <a:solidFill>
                  <a:schemeClr val="accent2"/>
                </a:solidFill>
                <a:latin typeface="SolaimanLipi" pitchFamily="65" charset="0"/>
                <a:cs typeface="SolaimanLipi" pitchFamily="65" charset="0"/>
              </a:rPr>
              <a:t>পারবে</a:t>
            </a:r>
            <a:r>
              <a:rPr lang="en-US" sz="3600" dirty="0" smtClean="0">
                <a:solidFill>
                  <a:schemeClr val="accent2"/>
                </a:solidFill>
              </a:rPr>
              <a:t>)</a:t>
            </a:r>
          </a:p>
          <a:p>
            <a:r>
              <a:rPr lang="en-US" sz="3600" dirty="0" smtClean="0">
                <a:solidFill>
                  <a:schemeClr val="accent2"/>
                </a:solidFill>
              </a:rPr>
              <a:t>   </a:t>
            </a:r>
            <a:r>
              <a:rPr lang="en-US" sz="3600" dirty="0" smtClean="0">
                <a:solidFill>
                  <a:schemeClr val="accent4"/>
                </a:solidFill>
              </a:rPr>
              <a:t>verb </a:t>
            </a:r>
            <a:r>
              <a:rPr lang="en-US" sz="3600" dirty="0" err="1" smtClean="0">
                <a:solidFill>
                  <a:schemeClr val="accent4"/>
                </a:solidFill>
                <a:latin typeface="SolaimanLipi" pitchFamily="65" charset="0"/>
                <a:cs typeface="SolaimanLipi" pitchFamily="65" charset="0"/>
              </a:rPr>
              <a:t>এর</a:t>
            </a:r>
            <a:r>
              <a:rPr lang="en-US" sz="3600" dirty="0" smtClean="0">
                <a:solidFill>
                  <a:schemeClr val="accent4"/>
                </a:solidFill>
                <a:latin typeface="SolaimanLipi" pitchFamily="65" charset="0"/>
                <a:cs typeface="SolaimanLipi" pitchFamily="65" charset="0"/>
              </a:rPr>
              <a:t> </a:t>
            </a:r>
            <a:r>
              <a:rPr lang="en-US" sz="3600" dirty="0" err="1" smtClean="0">
                <a:solidFill>
                  <a:schemeClr val="accent4"/>
                </a:solidFill>
                <a:latin typeface="SolaimanLipi" pitchFamily="65" charset="0"/>
                <a:cs typeface="SolaimanLipi" pitchFamily="65" charset="0"/>
              </a:rPr>
              <a:t>ব্যবহার</a:t>
            </a:r>
            <a:r>
              <a:rPr lang="en-US" sz="3600" dirty="0" smtClean="0">
                <a:solidFill>
                  <a:schemeClr val="accent4"/>
                </a:solidFill>
                <a:latin typeface="SolaimanLipi" pitchFamily="65" charset="0"/>
                <a:cs typeface="SolaimanLipi" pitchFamily="65" charset="0"/>
              </a:rPr>
              <a:t> </a:t>
            </a:r>
            <a:r>
              <a:rPr lang="en-US" sz="3600" dirty="0" err="1" smtClean="0">
                <a:solidFill>
                  <a:schemeClr val="accent4"/>
                </a:solidFill>
                <a:latin typeface="SolaimanLipi" pitchFamily="65" charset="0"/>
                <a:cs typeface="SolaimanLipi" pitchFamily="65" charset="0"/>
              </a:rPr>
              <a:t>করতে</a:t>
            </a:r>
            <a:r>
              <a:rPr lang="en-US" sz="3600" dirty="0" smtClean="0">
                <a:solidFill>
                  <a:schemeClr val="accent4"/>
                </a:solidFill>
                <a:latin typeface="SolaimanLipi" pitchFamily="65" charset="0"/>
                <a:cs typeface="SolaimanLipi" pitchFamily="65" charset="0"/>
              </a:rPr>
              <a:t> </a:t>
            </a:r>
            <a:r>
              <a:rPr lang="en-US" sz="3600" dirty="0" err="1" smtClean="0">
                <a:solidFill>
                  <a:schemeClr val="accent4"/>
                </a:solidFill>
                <a:latin typeface="SolaimanLipi" pitchFamily="65" charset="0"/>
                <a:cs typeface="SolaimanLipi" pitchFamily="65" charset="0"/>
              </a:rPr>
              <a:t>পারবে</a:t>
            </a:r>
            <a:r>
              <a:rPr lang="en-US" sz="3600" dirty="0" smtClean="0">
                <a:solidFill>
                  <a:schemeClr val="accent4"/>
                </a:solidFill>
              </a:rPr>
              <a:t>।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 	</a:t>
            </a:r>
            <a:endParaRPr lang="en-US" sz="3600" dirty="0"/>
          </a:p>
        </p:txBody>
      </p:sp>
      <p:sp>
        <p:nvSpPr>
          <p:cNvPr id="3" name="5-Point Star 2"/>
          <p:cNvSpPr/>
          <p:nvPr/>
        </p:nvSpPr>
        <p:spPr>
          <a:xfrm>
            <a:off x="381000" y="3810000"/>
            <a:ext cx="152400" cy="2286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5-Point Star 3"/>
          <p:cNvSpPr/>
          <p:nvPr/>
        </p:nvSpPr>
        <p:spPr>
          <a:xfrm>
            <a:off x="304800" y="4953000"/>
            <a:ext cx="152400" cy="152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5-Point Star 5"/>
          <p:cNvSpPr/>
          <p:nvPr/>
        </p:nvSpPr>
        <p:spPr>
          <a:xfrm>
            <a:off x="304800" y="6019800"/>
            <a:ext cx="228600" cy="152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5-Point Star 6"/>
          <p:cNvSpPr/>
          <p:nvPr/>
        </p:nvSpPr>
        <p:spPr>
          <a:xfrm>
            <a:off x="304800" y="2209800"/>
            <a:ext cx="228600" cy="152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52400" y="381000"/>
            <a:ext cx="3048000" cy="22860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002060"/>
                </a:solidFill>
              </a:rPr>
              <a:t>create</a:t>
            </a:r>
            <a:endParaRPr lang="en-US" sz="4000" dirty="0">
              <a:solidFill>
                <a:srgbClr val="002060"/>
              </a:solidFill>
            </a:endParaRPr>
          </a:p>
        </p:txBody>
      </p:sp>
      <p:sp>
        <p:nvSpPr>
          <p:cNvPr id="3" name="5-Point Star 2"/>
          <p:cNvSpPr/>
          <p:nvPr/>
        </p:nvSpPr>
        <p:spPr>
          <a:xfrm>
            <a:off x="3962400" y="228600"/>
            <a:ext cx="2819400" cy="2133600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rgbClr val="00B050"/>
                </a:solidFill>
              </a:rPr>
              <a:t>Dig </a:t>
            </a:r>
            <a:endParaRPr lang="en-US" sz="4400" dirty="0">
              <a:solidFill>
                <a:srgbClr val="00B050"/>
              </a:solidFill>
            </a:endParaRPr>
          </a:p>
        </p:txBody>
      </p:sp>
      <p:sp>
        <p:nvSpPr>
          <p:cNvPr id="4" name="Down Arrow 3"/>
          <p:cNvSpPr/>
          <p:nvPr/>
        </p:nvSpPr>
        <p:spPr>
          <a:xfrm>
            <a:off x="304800" y="3276600"/>
            <a:ext cx="3276600" cy="1600200"/>
          </a:xfrm>
          <a:prstGeom prst="down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rgbClr val="FF0000"/>
                </a:solidFill>
              </a:rPr>
              <a:t>Talk 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5" name="Parallelogram 4"/>
          <p:cNvSpPr/>
          <p:nvPr/>
        </p:nvSpPr>
        <p:spPr>
          <a:xfrm>
            <a:off x="3657600" y="2438400"/>
            <a:ext cx="2438400" cy="1828800"/>
          </a:xfrm>
          <a:prstGeom prst="parallelogram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drink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8" name="Isosceles Triangle 7"/>
          <p:cNvSpPr/>
          <p:nvPr/>
        </p:nvSpPr>
        <p:spPr>
          <a:xfrm>
            <a:off x="6096000" y="1295400"/>
            <a:ext cx="2743200" cy="1524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/>
              <a:t>Hit           </a:t>
            </a:r>
            <a:endParaRPr lang="en-US" sz="6000" dirty="0"/>
          </a:p>
        </p:txBody>
      </p:sp>
      <p:sp>
        <p:nvSpPr>
          <p:cNvPr id="10" name="Oval Callout 9"/>
          <p:cNvSpPr/>
          <p:nvPr/>
        </p:nvSpPr>
        <p:spPr>
          <a:xfrm>
            <a:off x="4800600" y="4114800"/>
            <a:ext cx="3657600" cy="1905000"/>
          </a:xfrm>
          <a:prstGeom prst="wedgeEllipseCallout">
            <a:avLst/>
          </a:prstGeom>
          <a:solidFill>
            <a:srgbClr val="1AB39F">
              <a:lumMod val="50000"/>
            </a:srgbClr>
          </a:solidFill>
          <a:ln w="19050" cap="flat" cmpd="sng" algn="ctr">
            <a:solidFill>
              <a:srgbClr val="7FD13B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Learn</a:t>
            </a:r>
            <a:endParaRPr kumimoji="0" lang="en-US" sz="6600" b="0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752600" y="4953000"/>
            <a:ext cx="2971800" cy="1676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solidFill>
                  <a:schemeClr val="tx1"/>
                </a:solidFill>
              </a:rPr>
              <a:t>Play</a:t>
            </a:r>
            <a:endParaRPr lang="en-US" sz="4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8" grpId="0" animBg="1"/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137159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5300" dirty="0" smtClean="0"/>
              <a:t>VERB IS DOING ANYTHING.</a:t>
            </a:r>
            <a:r>
              <a:rPr lang="bn-IN" sz="5300" dirty="0" smtClean="0"/>
              <a:t/>
            </a:r>
            <a:br>
              <a:rPr lang="bn-IN" sz="5300" dirty="0" smtClean="0"/>
            </a:br>
            <a:r>
              <a:rPr lang="en-US" sz="5300" dirty="0" smtClean="0"/>
              <a:t>(</a:t>
            </a:r>
            <a:r>
              <a:rPr lang="bn-IN" sz="5300" dirty="0" smtClean="0">
                <a:latin typeface="SolaimanLipi" pitchFamily="65" charset="0"/>
                <a:cs typeface="SolaimanLipi" pitchFamily="65" charset="0"/>
              </a:rPr>
              <a:t>কোন কিছু করাকে </a:t>
            </a:r>
            <a:r>
              <a:rPr lang="en-US" sz="5300" dirty="0" smtClean="0">
                <a:latin typeface="SolaimanLipi" pitchFamily="65" charset="0"/>
                <a:cs typeface="SolaimanLipi" pitchFamily="65" charset="0"/>
              </a:rPr>
              <a:t>verb </a:t>
            </a:r>
            <a:r>
              <a:rPr lang="bn-IN" sz="5300" dirty="0" smtClean="0">
                <a:latin typeface="SolaimanLipi" pitchFamily="65" charset="0"/>
                <a:cs typeface="SolaimanLipi" pitchFamily="65" charset="0"/>
              </a:rPr>
              <a:t>বলে</a:t>
            </a:r>
            <a:r>
              <a:rPr lang="en-US" sz="5300" dirty="0" smtClean="0"/>
              <a:t>)</a:t>
            </a:r>
            <a:endParaRPr lang="en-US" sz="53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524000"/>
            <a:ext cx="8763000" cy="5181600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en-US" sz="5900" dirty="0" smtClean="0"/>
              <a:t>Example:</a:t>
            </a:r>
          </a:p>
          <a:p>
            <a:pPr algn="l"/>
            <a:r>
              <a:rPr lang="en-US" sz="5900" dirty="0" smtClean="0"/>
              <a:t>Allah has </a:t>
            </a:r>
            <a:r>
              <a:rPr lang="en-US" sz="6700" dirty="0" smtClean="0">
                <a:solidFill>
                  <a:srgbClr val="00B050"/>
                </a:solidFill>
              </a:rPr>
              <a:t>created</a:t>
            </a:r>
            <a:r>
              <a:rPr lang="en-US" sz="5900" dirty="0" smtClean="0"/>
              <a:t> us.</a:t>
            </a:r>
          </a:p>
          <a:p>
            <a:pPr algn="l"/>
            <a:r>
              <a:rPr lang="en-US" sz="5900" dirty="0" smtClean="0"/>
              <a:t>The farmer </a:t>
            </a:r>
            <a:r>
              <a:rPr lang="en-US" sz="6700" dirty="0" smtClean="0">
                <a:solidFill>
                  <a:srgbClr val="FF0000"/>
                </a:solidFill>
              </a:rPr>
              <a:t>digs </a:t>
            </a:r>
            <a:r>
              <a:rPr lang="en-US" sz="6700" dirty="0" smtClean="0"/>
              <a:t>t</a:t>
            </a:r>
            <a:r>
              <a:rPr lang="en-US" sz="5900" dirty="0" smtClean="0"/>
              <a:t>he soil.</a:t>
            </a:r>
          </a:p>
          <a:p>
            <a:pPr algn="l"/>
            <a:r>
              <a:rPr lang="en-US" sz="5900" dirty="0" smtClean="0"/>
              <a:t>They are </a:t>
            </a:r>
            <a:r>
              <a:rPr lang="en-US" sz="6700" dirty="0" smtClean="0">
                <a:solidFill>
                  <a:srgbClr val="0070C0"/>
                </a:solidFill>
              </a:rPr>
              <a:t>talking</a:t>
            </a:r>
            <a:r>
              <a:rPr lang="en-US" sz="6700" dirty="0" smtClean="0"/>
              <a:t>.</a:t>
            </a:r>
            <a:endParaRPr lang="en-US" sz="5900" dirty="0" smtClean="0"/>
          </a:p>
          <a:p>
            <a:pPr algn="l"/>
            <a:r>
              <a:rPr lang="en-US" sz="5900" dirty="0" smtClean="0"/>
              <a:t>. We </a:t>
            </a:r>
            <a:r>
              <a:rPr lang="en-US" sz="6700" dirty="0" smtClean="0">
                <a:solidFill>
                  <a:srgbClr val="7030A0"/>
                </a:solidFill>
              </a:rPr>
              <a:t>play </a:t>
            </a:r>
            <a:r>
              <a:rPr lang="en-US" sz="5900" dirty="0" smtClean="0"/>
              <a:t>football</a:t>
            </a:r>
          </a:p>
          <a:p>
            <a:pPr algn="l"/>
            <a:r>
              <a:rPr lang="en-US" sz="6700" dirty="0" smtClean="0">
                <a:solidFill>
                  <a:srgbClr val="002060"/>
                </a:solidFill>
              </a:rPr>
              <a:t>Hit </a:t>
            </a:r>
            <a:r>
              <a:rPr lang="en-US" sz="5900" dirty="0" smtClean="0"/>
              <a:t>the iron whi</a:t>
            </a:r>
            <a:r>
              <a:rPr lang="en-US" sz="5900" dirty="0" smtClean="0">
                <a:solidFill>
                  <a:schemeClr val="tx2"/>
                </a:solidFill>
              </a:rPr>
              <a:t>le</a:t>
            </a:r>
            <a:r>
              <a:rPr lang="en-US" sz="5900" dirty="0" smtClean="0"/>
              <a:t> it is hot.</a:t>
            </a:r>
          </a:p>
          <a:p>
            <a:pPr algn="l"/>
            <a:r>
              <a:rPr lang="en-US" sz="5900" dirty="0" smtClean="0"/>
              <a:t>We </a:t>
            </a:r>
            <a:r>
              <a:rPr lang="en-US" sz="6700" dirty="0" smtClean="0">
                <a:solidFill>
                  <a:srgbClr val="FF0000"/>
                </a:solidFill>
              </a:rPr>
              <a:t>enjoy </a:t>
            </a:r>
            <a:r>
              <a:rPr lang="en-US" sz="5900" dirty="0" smtClean="0"/>
              <a:t>the game.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7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77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770" decel="100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" dur="770" decel="100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6" dur="77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8" dur="77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381000"/>
            <a:ext cx="8305800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0" dirty="0" smtClean="0"/>
              <a:t>CLASSIFICATION OF VERB</a:t>
            </a:r>
            <a:br>
              <a:rPr lang="en-US" sz="6000" dirty="0" smtClean="0"/>
            </a:br>
            <a:r>
              <a:rPr lang="en-US" sz="6000" dirty="0" smtClean="0"/>
              <a:t>(Verb </a:t>
            </a:r>
            <a:r>
              <a:rPr lang="en-US" sz="6000" dirty="0" err="1" smtClean="0">
                <a:latin typeface="SolaimanLipi" pitchFamily="65" charset="0"/>
                <a:cs typeface="SolaimanLipi" pitchFamily="65" charset="0"/>
              </a:rPr>
              <a:t>এর</a:t>
            </a:r>
            <a:r>
              <a:rPr lang="en-US" sz="6000" dirty="0" smtClean="0">
                <a:latin typeface="SolaimanLipi" pitchFamily="65" charset="0"/>
                <a:cs typeface="SolaimanLipi" pitchFamily="65" charset="0"/>
              </a:rPr>
              <a:t> </a:t>
            </a:r>
            <a:r>
              <a:rPr lang="en-US" sz="6000" dirty="0" err="1" smtClean="0">
                <a:latin typeface="SolaimanLipi" pitchFamily="65" charset="0"/>
                <a:cs typeface="SolaimanLipi" pitchFamily="65" charset="0"/>
              </a:rPr>
              <a:t>প্রকারভেদ</a:t>
            </a:r>
            <a:r>
              <a:rPr lang="en-US" sz="6000" dirty="0" smtClean="0"/>
              <a:t>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Oval 2"/>
          <p:cNvSpPr/>
          <p:nvPr/>
        </p:nvSpPr>
        <p:spPr>
          <a:xfrm>
            <a:off x="3276600" y="3048000"/>
            <a:ext cx="2286000" cy="2057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solidFill>
                  <a:srgbClr val="FF0000"/>
                </a:solidFill>
              </a:rPr>
              <a:t>verb</a:t>
            </a:r>
          </a:p>
          <a:p>
            <a:pPr algn="ctr"/>
            <a:r>
              <a:rPr lang="en-US" sz="3600" dirty="0" err="1" smtClean="0">
                <a:solidFill>
                  <a:srgbClr val="FF0000"/>
                </a:solidFill>
                <a:latin typeface="SolaimanLipi" pitchFamily="65" charset="0"/>
                <a:cs typeface="SolaimanLipi" pitchFamily="65" charset="0"/>
              </a:rPr>
              <a:t>ক্রিয়া</a:t>
            </a:r>
            <a:endParaRPr lang="en-US" sz="3600" dirty="0" smtClean="0">
              <a:solidFill>
                <a:srgbClr val="FF0000"/>
              </a:solidFill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838200" y="4343400"/>
            <a:ext cx="2057400" cy="1828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Finite verb</a:t>
            </a:r>
          </a:p>
          <a:p>
            <a:pPr algn="ctr"/>
            <a:r>
              <a:rPr lang="en-US" sz="2800" dirty="0" err="1" smtClean="0">
                <a:solidFill>
                  <a:schemeClr val="tx2">
                    <a:lumMod val="50000"/>
                  </a:schemeClr>
                </a:solidFill>
                <a:latin typeface="SolaimanLipi" pitchFamily="65" charset="0"/>
                <a:cs typeface="SolaimanLipi" pitchFamily="65" charset="0"/>
              </a:rPr>
              <a:t>সমাপিকা</a:t>
            </a: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SolaimanLipi" pitchFamily="65" charset="0"/>
                <a:cs typeface="SolaimanLipi" pitchFamily="65" charset="0"/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6019800" y="4648200"/>
            <a:ext cx="2133600" cy="1828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Non Finite verb</a:t>
            </a:r>
          </a:p>
          <a:p>
            <a:pPr algn="ctr"/>
            <a:r>
              <a:rPr lang="en-US" sz="2400" dirty="0" err="1" smtClean="0">
                <a:solidFill>
                  <a:schemeClr val="accent2"/>
                </a:solidFill>
                <a:latin typeface="SolaimanLipi" pitchFamily="65" charset="0"/>
                <a:cs typeface="SolaimanLipi" pitchFamily="65" charset="0"/>
              </a:rPr>
              <a:t>অসমাপিকা</a:t>
            </a:r>
            <a:r>
              <a:rPr lang="en-US" sz="2400" dirty="0" smtClean="0">
                <a:solidFill>
                  <a:schemeClr val="accent2"/>
                </a:solidFill>
                <a:latin typeface="SolaimanLipi" pitchFamily="65" charset="0"/>
                <a:cs typeface="SolaimanLipi" pitchFamily="65" charset="0"/>
              </a:rPr>
              <a:t> </a:t>
            </a:r>
            <a:endParaRPr lang="en-US" sz="2400" dirty="0">
              <a:solidFill>
                <a:schemeClr val="accent2"/>
              </a:solidFill>
              <a:latin typeface="SolaimanLipi" pitchFamily="65" charset="0"/>
              <a:cs typeface="SolaimanLipi" pitchFamily="65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rot="10800000" flipV="1">
            <a:off x="2362200" y="3962400"/>
            <a:ext cx="99060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endCxn id="9" idx="1"/>
          </p:cNvCxnSpPr>
          <p:nvPr/>
        </p:nvCxnSpPr>
        <p:spPr>
          <a:xfrm>
            <a:off x="5562600" y="4267200"/>
            <a:ext cx="769659" cy="6488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Finite </a:t>
            </a:r>
            <a:r>
              <a:rPr lang="en-US" dirty="0" smtClean="0">
                <a:latin typeface="SolaimanLipi" pitchFamily="65" charset="0"/>
                <a:cs typeface="SolaimanLipi" pitchFamily="65" charset="0"/>
              </a:rPr>
              <a:t>verb(</a:t>
            </a:r>
            <a:r>
              <a:rPr lang="en-US" dirty="0" err="1" smtClean="0">
                <a:latin typeface="SolaimanLipi" pitchFamily="65" charset="0"/>
                <a:cs typeface="SolaimanLipi" pitchFamily="65" charset="0"/>
              </a:rPr>
              <a:t>সমাপিকা</a:t>
            </a:r>
            <a:r>
              <a:rPr lang="en-US" dirty="0" smtClean="0">
                <a:latin typeface="SolaimanLipi" pitchFamily="65" charset="0"/>
                <a:cs typeface="SolaimanLipi" pitchFamily="65" charset="0"/>
              </a:rPr>
              <a:t> </a:t>
            </a:r>
            <a:r>
              <a:rPr lang="en-US" dirty="0" err="1" smtClean="0">
                <a:latin typeface="SolaimanLipi" pitchFamily="65" charset="0"/>
                <a:cs typeface="SolaimanLipi" pitchFamily="65" charset="0"/>
              </a:rPr>
              <a:t>ক্রিয়া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verb that can makes a complete sense without the help of any verb is called finite verb.</a:t>
            </a:r>
          </a:p>
          <a:p>
            <a:r>
              <a:rPr lang="en-US" dirty="0" smtClean="0"/>
              <a:t>Example:</a:t>
            </a:r>
          </a:p>
          <a:p>
            <a:r>
              <a:rPr lang="en-US" dirty="0" smtClean="0"/>
              <a:t>We </a:t>
            </a:r>
            <a:r>
              <a:rPr lang="en-US" dirty="0" smtClean="0">
                <a:solidFill>
                  <a:srgbClr val="FF0000"/>
                </a:solidFill>
              </a:rPr>
              <a:t>want</a:t>
            </a:r>
            <a:r>
              <a:rPr lang="en-US" dirty="0" smtClean="0"/>
              <a:t> to go to the field to play.</a:t>
            </a:r>
          </a:p>
          <a:p>
            <a:r>
              <a:rPr lang="en-US" dirty="0" smtClean="0"/>
              <a:t>He </a:t>
            </a:r>
            <a:r>
              <a:rPr lang="en-US" dirty="0" smtClean="0">
                <a:solidFill>
                  <a:srgbClr val="FF0000"/>
                </a:solidFill>
              </a:rPr>
              <a:t>knows</a:t>
            </a:r>
            <a:r>
              <a:rPr lang="en-US" dirty="0" smtClean="0"/>
              <a:t> everything.</a:t>
            </a:r>
          </a:p>
          <a:p>
            <a:r>
              <a:rPr lang="en-US" dirty="0" smtClean="0"/>
              <a:t>The beautiful bird is </a:t>
            </a:r>
            <a:r>
              <a:rPr lang="en-US" dirty="0" smtClean="0">
                <a:solidFill>
                  <a:srgbClr val="FF0000"/>
                </a:solidFill>
              </a:rPr>
              <a:t>singing </a:t>
            </a:r>
            <a:r>
              <a:rPr lang="en-US" dirty="0" smtClean="0"/>
              <a:t>a sweet song.</a:t>
            </a:r>
          </a:p>
          <a:p>
            <a:r>
              <a:rPr lang="en-US" dirty="0" smtClean="0"/>
              <a:t>The old sailor </a:t>
            </a:r>
            <a:r>
              <a:rPr lang="en-US" dirty="0" smtClean="0">
                <a:solidFill>
                  <a:srgbClr val="FF0000"/>
                </a:solidFill>
              </a:rPr>
              <a:t>sat </a:t>
            </a:r>
            <a:r>
              <a:rPr lang="en-US" dirty="0" smtClean="0"/>
              <a:t>on a stone.</a:t>
            </a:r>
          </a:p>
          <a:p>
            <a:r>
              <a:rPr lang="en-US" dirty="0" smtClean="0"/>
              <a:t>The girl </a:t>
            </a:r>
            <a:r>
              <a:rPr lang="en-US" dirty="0" smtClean="0">
                <a:solidFill>
                  <a:srgbClr val="FF0000"/>
                </a:solidFill>
              </a:rPr>
              <a:t>came </a:t>
            </a:r>
            <a:r>
              <a:rPr lang="en-US" dirty="0" smtClean="0"/>
              <a:t>to house.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7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77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6" dur="77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Non Finite </a:t>
            </a:r>
            <a:r>
              <a:rPr lang="en-US" dirty="0" smtClean="0">
                <a:latin typeface="SolaimanLipi" pitchFamily="65" charset="0"/>
                <a:cs typeface="SolaimanLipi" pitchFamily="65" charset="0"/>
              </a:rPr>
              <a:t>verb(</a:t>
            </a:r>
            <a:r>
              <a:rPr lang="en-US" dirty="0" err="1" smtClean="0">
                <a:latin typeface="SolaimanLipi" pitchFamily="65" charset="0"/>
                <a:cs typeface="SolaimanLipi" pitchFamily="65" charset="0"/>
              </a:rPr>
              <a:t>অসমাপিকা</a:t>
            </a:r>
            <a:r>
              <a:rPr lang="en-US" dirty="0" smtClean="0">
                <a:latin typeface="SolaimanLipi" pitchFamily="65" charset="0"/>
                <a:cs typeface="SolaimanLipi" pitchFamily="65" charset="0"/>
              </a:rPr>
              <a:t> </a:t>
            </a:r>
            <a:r>
              <a:rPr lang="en-US" dirty="0" err="1" smtClean="0">
                <a:latin typeface="SolaimanLipi" pitchFamily="65" charset="0"/>
                <a:cs typeface="SolaimanLipi" pitchFamily="65" charset="0"/>
              </a:rPr>
              <a:t>ক্রিয়া</a:t>
            </a:r>
            <a:r>
              <a:rPr lang="en-US" dirty="0" smtClean="0">
                <a:latin typeface="SolaimanLipi" pitchFamily="65" charset="0"/>
                <a:cs typeface="SolaimanLipi" pitchFamily="65" charset="0"/>
              </a:rPr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The verb that can not makes a complete sense without the help of a finite verb is called Non finite verb.</a:t>
            </a:r>
          </a:p>
          <a:p>
            <a:pPr>
              <a:buNone/>
            </a:pPr>
            <a:r>
              <a:rPr lang="en-US" dirty="0" smtClean="0"/>
              <a:t>  Example:</a:t>
            </a:r>
          </a:p>
          <a:p>
            <a:pPr>
              <a:buNone/>
            </a:pPr>
            <a:r>
              <a:rPr lang="en-US" dirty="0" smtClean="0"/>
              <a:t>   1.He wants to </a:t>
            </a:r>
            <a:r>
              <a:rPr lang="en-US" dirty="0" smtClean="0">
                <a:solidFill>
                  <a:srgbClr val="FF0000"/>
                </a:solidFill>
              </a:rPr>
              <a:t>know.</a:t>
            </a:r>
          </a:p>
          <a:p>
            <a:pPr>
              <a:buNone/>
            </a:pPr>
            <a:r>
              <a:rPr lang="en-US" dirty="0" smtClean="0"/>
              <a:t>   2.She is ready to </a:t>
            </a:r>
            <a:r>
              <a:rPr lang="en-US" dirty="0" smtClean="0">
                <a:solidFill>
                  <a:srgbClr val="FF0000"/>
                </a:solidFill>
              </a:rPr>
              <a:t>sing</a:t>
            </a:r>
            <a:r>
              <a:rPr lang="en-US" dirty="0" smtClean="0"/>
              <a:t> a song.</a:t>
            </a:r>
          </a:p>
          <a:p>
            <a:pPr>
              <a:buNone/>
            </a:pPr>
            <a:r>
              <a:rPr lang="en-US" dirty="0" smtClean="0"/>
              <a:t>   3.The farmer is going to the field to </a:t>
            </a:r>
            <a:r>
              <a:rPr lang="en-US" dirty="0" smtClean="0">
                <a:solidFill>
                  <a:srgbClr val="FF0000"/>
                </a:solidFill>
              </a:rPr>
              <a:t>dig</a:t>
            </a:r>
            <a:r>
              <a:rPr lang="en-US" dirty="0" smtClean="0"/>
              <a:t> the soil.</a:t>
            </a:r>
          </a:p>
          <a:p>
            <a:pPr>
              <a:buNone/>
            </a:pPr>
            <a:r>
              <a:rPr lang="en-US" dirty="0" smtClean="0"/>
              <a:t>   4.You are requested to </a:t>
            </a:r>
            <a:r>
              <a:rPr lang="en-US" dirty="0" smtClean="0">
                <a:solidFill>
                  <a:srgbClr val="FF0000"/>
                </a:solidFill>
              </a:rPr>
              <a:t>come.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153</TotalTime>
  <Words>375</Words>
  <Application>Microsoft Office PowerPoint</Application>
  <PresentationFormat>On-screen Show (4:3)</PresentationFormat>
  <Paragraphs>119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Flow</vt:lpstr>
      <vt:lpstr> WELCOME </vt:lpstr>
      <vt:lpstr>INTRODUCING(পরিচিতি)</vt:lpstr>
      <vt:lpstr> পূর্ব জ্ঞান যাচাই  Look at these picture. What are the people doing?</vt:lpstr>
      <vt:lpstr>Slide 4</vt:lpstr>
      <vt:lpstr>Slide 5</vt:lpstr>
      <vt:lpstr>  VERB IS DOING ANYTHING. (কোন কিছু করাকে verb বলে)</vt:lpstr>
      <vt:lpstr>Slide 7</vt:lpstr>
      <vt:lpstr>Finite verb(সমাপিকা ক্রিয়া)</vt:lpstr>
      <vt:lpstr>Non Finite verb(অসমাপিকা ক্রিয়া)</vt:lpstr>
      <vt:lpstr>Slide 10</vt:lpstr>
      <vt:lpstr>Slide 11</vt:lpstr>
      <vt:lpstr>দলীয় কাজ</vt:lpstr>
      <vt:lpstr>দলীয় কাজের সমাধানঃ</vt:lpstr>
      <vt:lpstr>সার সংক্ষেপঃ আজ যা শিখলাম-</vt:lpstr>
      <vt:lpstr>    মূল্যায়ন</vt:lpstr>
      <vt:lpstr>   বাড়ীর কাজঃ</vt:lpstr>
      <vt:lpstr>THANKS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</dc:title>
  <dc:creator>DELL</dc:creator>
  <cp:lastModifiedBy>DELL</cp:lastModifiedBy>
  <cp:revision>22</cp:revision>
  <dcterms:created xsi:type="dcterms:W3CDTF">2013-06-02T09:44:41Z</dcterms:created>
  <dcterms:modified xsi:type="dcterms:W3CDTF">2013-06-03T07:53:14Z</dcterms:modified>
</cp:coreProperties>
</file>