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60" r:id="rId2"/>
    <p:sldId id="257" r:id="rId3"/>
    <p:sldId id="258" r:id="rId4"/>
    <p:sldId id="256" r:id="rId5"/>
    <p:sldId id="271" r:id="rId6"/>
    <p:sldId id="259" r:id="rId7"/>
    <p:sldId id="261" r:id="rId8"/>
    <p:sldId id="264" r:id="rId9"/>
    <p:sldId id="265" r:id="rId10"/>
    <p:sldId id="262" r:id="rId11"/>
    <p:sldId id="263" r:id="rId12"/>
    <p:sldId id="266" r:id="rId13"/>
    <p:sldId id="270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FD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B1FA9F-6AD2-4E6F-B505-6ED4EBB75FF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A4D9B8-B728-4B44-B3EE-2B8689CC7EA3}">
      <dgm:prSet/>
      <dgm:spPr/>
      <dgm:t>
        <a:bodyPr/>
        <a:lstStyle/>
        <a:p>
          <a:pPr rtl="0"/>
          <a:r>
            <a:rPr lang="bn-BD" dirty="0" smtClean="0"/>
            <a:t>প্রত্যক্ষ নির্বাচন কীভাবে হয়  লেখ ।</a:t>
          </a:r>
          <a:endParaRPr lang="en-US" dirty="0"/>
        </a:p>
      </dgm:t>
    </dgm:pt>
    <dgm:pt modelId="{D29A59DF-BA61-49B3-B7D0-6402B8954970}" type="parTrans" cxnId="{8253EDF4-7BB5-4FB5-8228-6D5E539F4C18}">
      <dgm:prSet/>
      <dgm:spPr/>
      <dgm:t>
        <a:bodyPr/>
        <a:lstStyle/>
        <a:p>
          <a:endParaRPr lang="en-US"/>
        </a:p>
      </dgm:t>
    </dgm:pt>
    <dgm:pt modelId="{08E39CA5-10F6-4DBB-90A0-C522F4093186}" type="sibTrans" cxnId="{8253EDF4-7BB5-4FB5-8228-6D5E539F4C18}">
      <dgm:prSet/>
      <dgm:spPr/>
      <dgm:t>
        <a:bodyPr/>
        <a:lstStyle/>
        <a:p>
          <a:endParaRPr lang="en-US"/>
        </a:p>
      </dgm:t>
    </dgm:pt>
    <dgm:pt modelId="{BD89CE80-C4B8-4E6D-B083-B1EC672AB373}">
      <dgm:prSet/>
      <dgm:spPr/>
      <dgm:t>
        <a:bodyPr/>
        <a:lstStyle/>
        <a:p>
          <a:pPr rtl="0"/>
          <a:r>
            <a:rPr lang="bn-BD" smtClean="0"/>
            <a:t>পরোক্ষ নির্বাচন কীভাবে হয় লেখ ।</a:t>
          </a:r>
          <a:endParaRPr lang="en-US"/>
        </a:p>
      </dgm:t>
    </dgm:pt>
    <dgm:pt modelId="{12F900B1-51CC-41AE-A6EA-672F7600350A}" type="parTrans" cxnId="{333FDB37-E561-4A1D-8203-FE229672C033}">
      <dgm:prSet/>
      <dgm:spPr/>
      <dgm:t>
        <a:bodyPr/>
        <a:lstStyle/>
        <a:p>
          <a:endParaRPr lang="en-US"/>
        </a:p>
      </dgm:t>
    </dgm:pt>
    <dgm:pt modelId="{88653BA8-F9BF-471A-B688-A2EB43A9A1AB}" type="sibTrans" cxnId="{333FDB37-E561-4A1D-8203-FE229672C033}">
      <dgm:prSet/>
      <dgm:spPr/>
      <dgm:t>
        <a:bodyPr/>
        <a:lstStyle/>
        <a:p>
          <a:endParaRPr lang="en-US"/>
        </a:p>
      </dgm:t>
    </dgm:pt>
    <dgm:pt modelId="{62047E67-0FDA-4775-8D46-2091772D1831}" type="pres">
      <dgm:prSet presAssocID="{6FB1FA9F-6AD2-4E6F-B505-6ED4EBB75FF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1AE4914-9340-4C39-80E5-BC6D7F0A3B53}" type="pres">
      <dgm:prSet presAssocID="{C6A4D9B8-B728-4B44-B3EE-2B8689CC7EA3}" presName="parentText" presStyleLbl="node1" presStyleIdx="0" presStyleCnt="2" custScaleY="12270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C7B8C6-54D7-48F6-A36E-E258F6F153BB}" type="pres">
      <dgm:prSet presAssocID="{08E39CA5-10F6-4DBB-90A0-C522F4093186}" presName="spacer" presStyleCnt="0"/>
      <dgm:spPr/>
    </dgm:pt>
    <dgm:pt modelId="{EDFBDC73-1C70-4081-944D-7C51E32AFC8A}" type="pres">
      <dgm:prSet presAssocID="{BD89CE80-C4B8-4E6D-B083-B1EC672AB37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3FDB37-E561-4A1D-8203-FE229672C033}" srcId="{6FB1FA9F-6AD2-4E6F-B505-6ED4EBB75FFC}" destId="{BD89CE80-C4B8-4E6D-B083-B1EC672AB373}" srcOrd="1" destOrd="0" parTransId="{12F900B1-51CC-41AE-A6EA-672F7600350A}" sibTransId="{88653BA8-F9BF-471A-B688-A2EB43A9A1AB}"/>
    <dgm:cxn modelId="{82510058-4009-4CE6-8CF6-D0F91D03A107}" type="presOf" srcId="{6FB1FA9F-6AD2-4E6F-B505-6ED4EBB75FFC}" destId="{62047E67-0FDA-4775-8D46-2091772D1831}" srcOrd="0" destOrd="0" presId="urn:microsoft.com/office/officeart/2005/8/layout/vList2"/>
    <dgm:cxn modelId="{BCD624B4-6FF7-43E0-85B1-5E24216D312D}" type="presOf" srcId="{BD89CE80-C4B8-4E6D-B083-B1EC672AB373}" destId="{EDFBDC73-1C70-4081-944D-7C51E32AFC8A}" srcOrd="0" destOrd="0" presId="urn:microsoft.com/office/officeart/2005/8/layout/vList2"/>
    <dgm:cxn modelId="{F8C443DD-421A-406B-802C-D004120C5C67}" type="presOf" srcId="{C6A4D9B8-B728-4B44-B3EE-2B8689CC7EA3}" destId="{D1AE4914-9340-4C39-80E5-BC6D7F0A3B53}" srcOrd="0" destOrd="0" presId="urn:microsoft.com/office/officeart/2005/8/layout/vList2"/>
    <dgm:cxn modelId="{8253EDF4-7BB5-4FB5-8228-6D5E539F4C18}" srcId="{6FB1FA9F-6AD2-4E6F-B505-6ED4EBB75FFC}" destId="{C6A4D9B8-B728-4B44-B3EE-2B8689CC7EA3}" srcOrd="0" destOrd="0" parTransId="{D29A59DF-BA61-49B3-B7D0-6402B8954970}" sibTransId="{08E39CA5-10F6-4DBB-90A0-C522F4093186}"/>
    <dgm:cxn modelId="{553DE9B4-9F15-4380-A296-305DFAE0072A}" type="presParOf" srcId="{62047E67-0FDA-4775-8D46-2091772D1831}" destId="{D1AE4914-9340-4C39-80E5-BC6D7F0A3B53}" srcOrd="0" destOrd="0" presId="urn:microsoft.com/office/officeart/2005/8/layout/vList2"/>
    <dgm:cxn modelId="{63B5F75F-F4E4-46D4-B13B-F4C494A43465}" type="presParOf" srcId="{62047E67-0FDA-4775-8D46-2091772D1831}" destId="{A7C7B8C6-54D7-48F6-A36E-E258F6F153BB}" srcOrd="1" destOrd="0" presId="urn:microsoft.com/office/officeart/2005/8/layout/vList2"/>
    <dgm:cxn modelId="{CB809042-1CD9-4FA8-A960-3300DF96C016}" type="presParOf" srcId="{62047E67-0FDA-4775-8D46-2091772D1831}" destId="{EDFBDC73-1C70-4081-944D-7C51E32AFC8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AE4914-9340-4C39-80E5-BC6D7F0A3B53}">
      <dsp:nvSpPr>
        <dsp:cNvPr id="0" name=""/>
        <dsp:cNvSpPr/>
      </dsp:nvSpPr>
      <dsp:spPr>
        <a:xfrm>
          <a:off x="0" y="247874"/>
          <a:ext cx="10515600" cy="20386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l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400" kern="1200" dirty="0" smtClean="0"/>
            <a:t>প্রত্যক্ষ নির্বাচন কীভাবে হয়  লেখ ।</a:t>
          </a:r>
          <a:endParaRPr lang="en-US" sz="5400" kern="1200" dirty="0"/>
        </a:p>
      </dsp:txBody>
      <dsp:txXfrm>
        <a:off x="99518" y="347392"/>
        <a:ext cx="10316564" cy="1839596"/>
      </dsp:txXfrm>
    </dsp:sp>
    <dsp:sp modelId="{EDFBDC73-1C70-4081-944D-7C51E32AFC8A}">
      <dsp:nvSpPr>
        <dsp:cNvPr id="0" name=""/>
        <dsp:cNvSpPr/>
      </dsp:nvSpPr>
      <dsp:spPr>
        <a:xfrm>
          <a:off x="0" y="2442026"/>
          <a:ext cx="10515600" cy="16614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l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400" kern="1200" smtClean="0"/>
            <a:t>পরোক্ষ নির্বাচন কীভাবে হয় লেখ ।</a:t>
          </a:r>
          <a:endParaRPr lang="en-US" sz="5400" kern="1200"/>
        </a:p>
      </dsp:txBody>
      <dsp:txXfrm>
        <a:off x="81105" y="2523131"/>
        <a:ext cx="10353390" cy="14992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3DD2-DDEF-4F83-8E4F-C542540D8720}" type="datetimeFigureOut">
              <a:rPr lang="en-US" smtClean="0"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03A85-FD4B-4F18-9ACD-191C70BED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53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3DD2-DDEF-4F83-8E4F-C542540D8720}" type="datetimeFigureOut">
              <a:rPr lang="en-US" smtClean="0"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03A85-FD4B-4F18-9ACD-191C70BED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1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3DD2-DDEF-4F83-8E4F-C542540D8720}" type="datetimeFigureOut">
              <a:rPr lang="en-US" smtClean="0"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03A85-FD4B-4F18-9ACD-191C70BED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63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3DD2-DDEF-4F83-8E4F-C542540D8720}" type="datetimeFigureOut">
              <a:rPr lang="en-US" smtClean="0"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03A85-FD4B-4F18-9ACD-191C70BED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83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3DD2-DDEF-4F83-8E4F-C542540D8720}" type="datetimeFigureOut">
              <a:rPr lang="en-US" smtClean="0"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03A85-FD4B-4F18-9ACD-191C70BED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51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3DD2-DDEF-4F83-8E4F-C542540D8720}" type="datetimeFigureOut">
              <a:rPr lang="en-US" smtClean="0"/>
              <a:t>6/1/2013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03A85-FD4B-4F18-9ACD-191C70BED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408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3DD2-DDEF-4F83-8E4F-C542540D8720}" type="datetimeFigureOut">
              <a:rPr lang="en-US" smtClean="0"/>
              <a:t>6/1/2013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03A85-FD4B-4F18-9ACD-191C70BED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488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3DD2-DDEF-4F83-8E4F-C542540D8720}" type="datetimeFigureOut">
              <a:rPr lang="en-US" smtClean="0"/>
              <a:t>6/1/2013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03A85-FD4B-4F18-9ACD-191C70BED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945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3DD2-DDEF-4F83-8E4F-C542540D8720}" type="datetimeFigureOut">
              <a:rPr lang="en-US" smtClean="0"/>
              <a:t>6/1/2013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03A85-FD4B-4F18-9ACD-191C70BED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64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3DD2-DDEF-4F83-8E4F-C542540D8720}" type="datetimeFigureOut">
              <a:rPr lang="en-US" smtClean="0"/>
              <a:t>6/1/2013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03A85-FD4B-4F18-9ACD-191C70BED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336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B3DD2-DDEF-4F83-8E4F-C542540D8720}" type="datetimeFigureOut">
              <a:rPr lang="en-US" smtClean="0"/>
              <a:t>6/1/2013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03A85-FD4B-4F18-9ACD-191C70BED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921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B3DD2-DDEF-4F83-8E4F-C542540D8720}" type="datetimeFigureOut">
              <a:rPr lang="en-US" smtClean="0"/>
              <a:t>6/1/2013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03A85-FD4B-4F18-9ACD-191C70BED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859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99578" y="-25758"/>
            <a:ext cx="5227091" cy="1184087"/>
          </a:xfrm>
          <a:solidFill>
            <a:srgbClr val="00B0F0"/>
          </a:solidFill>
        </p:spPr>
        <p:txBody>
          <a:bodyPr>
            <a:noAutofit/>
          </a:bodyPr>
          <a:lstStyle/>
          <a:p>
            <a:pPr algn="ctr"/>
            <a:r>
              <a:rPr lang="en-US" sz="8800" dirty="0" err="1" smtClean="0"/>
              <a:t>স্বাগতম</a:t>
            </a:r>
            <a:endParaRPr lang="en-US" sz="8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686" y="1206192"/>
            <a:ext cx="8516202" cy="5793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7146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116" y="316999"/>
            <a:ext cx="10515600" cy="1325563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bn-BD" dirty="0" smtClean="0"/>
              <a:t>প্রত্যক্ষ নির্বাচন</a:t>
            </a:r>
            <a:endParaRPr lang="en-US" dirty="0"/>
          </a:p>
        </p:txBody>
      </p:sp>
      <p:pic>
        <p:nvPicPr>
          <p:cNvPr id="4" name="Picture 13" descr="camp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2021305"/>
            <a:ext cx="5358063" cy="4106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vot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348" y="2021305"/>
            <a:ext cx="5358062" cy="4106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600201" y="6242810"/>
            <a:ext cx="2743200" cy="528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ভোটারদের লাইন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546967" y="6230594"/>
            <a:ext cx="2382592" cy="528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dirty="0" smtClean="0"/>
          </a:p>
          <a:p>
            <a:pPr algn="ctr"/>
            <a:r>
              <a:rPr lang="bn-BD" dirty="0" smtClean="0"/>
              <a:t>সরাসরি ভোট দান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317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sz="6000" dirty="0" err="1" smtClean="0"/>
              <a:t>পরোক্ষ</a:t>
            </a:r>
            <a:r>
              <a:rPr lang="en-US" dirty="0" smtClean="0"/>
              <a:t> </a:t>
            </a:r>
            <a:r>
              <a:rPr lang="bn-BD" dirty="0"/>
              <a:t>নির্বাচন</a:t>
            </a:r>
            <a:endParaRPr lang="en-US" dirty="0"/>
          </a:p>
        </p:txBody>
      </p:sp>
      <p:pic>
        <p:nvPicPr>
          <p:cNvPr id="4" name="Picture 4" descr="117_4676_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7" b="9302"/>
          <a:stretch>
            <a:fillRect/>
          </a:stretch>
        </p:blipFill>
        <p:spPr bwMode="auto">
          <a:xfrm>
            <a:off x="838200" y="1892967"/>
            <a:ext cx="4692316" cy="3994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1892967"/>
            <a:ext cx="3810000" cy="399448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443507" y="5999580"/>
            <a:ext cx="3218645" cy="6587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solidFill>
                  <a:schemeClr val="tx1"/>
                </a:solidFill>
              </a:rPr>
              <a:t>রাষ্ট্রপতি</a:t>
            </a:r>
            <a:r>
              <a:rPr lang="bn-BD" sz="2400" dirty="0">
                <a:solidFill>
                  <a:schemeClr val="tx1"/>
                </a:solidFill>
              </a:rPr>
              <a:t>নির্বাচন</a:t>
            </a:r>
            <a:endParaRPr lang="en-US" sz="2400" dirty="0">
              <a:solidFill>
                <a:schemeClr val="tx1"/>
              </a:solidFill>
            </a:endParaRPr>
          </a:p>
          <a:p>
            <a:pPr algn="ctr"/>
            <a:endParaRPr lang="bn-BD" b="1" dirty="0">
              <a:solidFill>
                <a:srgbClr val="00206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383369" y="3618964"/>
            <a:ext cx="2640169" cy="5151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8225307" y="6089731"/>
            <a:ext cx="2446986" cy="6117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b="1" dirty="0">
                <a:solidFill>
                  <a:schemeClr val="tx1"/>
                </a:solidFill>
              </a:rPr>
              <a:t>রাষ্ট্রপতি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91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pPr algn="ctr"/>
            <a:r>
              <a:rPr lang="bn-BD" b="1" dirty="0">
                <a:solidFill>
                  <a:srgbClr val="00B0F0"/>
                </a:solidFill>
              </a:rPr>
              <a:t>জোড়ায় কাজ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203869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549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pPr algn="ctr"/>
            <a:r>
              <a:rPr lang="bn-BD" dirty="0"/>
              <a:t>এসো মিলিয়ে নেই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 algn="just"/>
            <a:r>
              <a:rPr lang="en-US" sz="4000" dirty="0" err="1" smtClean="0"/>
              <a:t>জনগণ</a:t>
            </a:r>
            <a:r>
              <a:rPr lang="en-US" sz="4000" dirty="0" smtClean="0"/>
              <a:t> </a:t>
            </a:r>
            <a:r>
              <a:rPr lang="en-US" sz="4000" dirty="0" err="1" smtClean="0"/>
              <a:t>যখন</a:t>
            </a:r>
            <a:r>
              <a:rPr lang="en-US" sz="4000" dirty="0" smtClean="0"/>
              <a:t> </a:t>
            </a:r>
            <a:r>
              <a:rPr lang="en-US" sz="4000" dirty="0" err="1" smtClean="0"/>
              <a:t>সরাসরি</a:t>
            </a:r>
            <a:r>
              <a:rPr lang="en-US" sz="4000" dirty="0" smtClean="0"/>
              <a:t> </a:t>
            </a:r>
            <a:r>
              <a:rPr lang="en-US" sz="4000" dirty="0" err="1" smtClean="0"/>
              <a:t>ভোট</a:t>
            </a:r>
            <a:r>
              <a:rPr lang="en-US" sz="4000" dirty="0" smtClean="0"/>
              <a:t> </a:t>
            </a:r>
            <a:r>
              <a:rPr lang="en-US" sz="4000" dirty="0" err="1" smtClean="0"/>
              <a:t>দিয়ে</a:t>
            </a:r>
            <a:r>
              <a:rPr lang="en-US" sz="4000" dirty="0" smtClean="0"/>
              <a:t> </a:t>
            </a:r>
            <a:r>
              <a:rPr lang="en-US" sz="4000" dirty="0" err="1" smtClean="0"/>
              <a:t>তার</a:t>
            </a:r>
            <a:r>
              <a:rPr lang="en-US" sz="4000" dirty="0" smtClean="0"/>
              <a:t> </a:t>
            </a:r>
            <a:r>
              <a:rPr lang="en-US" sz="4000" dirty="0" err="1" smtClean="0"/>
              <a:t>প্রতিনিধি</a:t>
            </a:r>
            <a:r>
              <a:rPr lang="en-US" sz="4000" smtClean="0"/>
              <a:t> </a:t>
            </a:r>
            <a:r>
              <a:rPr lang="bn-BD" sz="3200" smtClean="0"/>
              <a:t>নির্বাচন</a:t>
            </a:r>
            <a:r>
              <a:rPr lang="en-US" sz="4000" dirty="0" smtClean="0"/>
              <a:t> </a:t>
            </a:r>
            <a:r>
              <a:rPr lang="en-US" sz="4000" dirty="0" err="1" smtClean="0"/>
              <a:t>করে</a:t>
            </a:r>
            <a:r>
              <a:rPr lang="en-US" sz="4000" dirty="0" smtClean="0"/>
              <a:t> </a:t>
            </a:r>
            <a:r>
              <a:rPr lang="en-US" sz="4000" dirty="0" err="1" smtClean="0"/>
              <a:t>তাকে</a:t>
            </a:r>
            <a:r>
              <a:rPr lang="en-US" sz="4000" dirty="0" smtClean="0"/>
              <a:t> </a:t>
            </a:r>
            <a:r>
              <a:rPr lang="en-US" sz="4000" dirty="0" err="1" smtClean="0"/>
              <a:t>প্রত্যক্ষ</a:t>
            </a:r>
            <a:r>
              <a:rPr lang="en-US" sz="4000" dirty="0" smtClean="0"/>
              <a:t> </a:t>
            </a:r>
            <a:r>
              <a:rPr lang="bn-BD" dirty="0" smtClean="0"/>
              <a:t>নির্বাচন</a:t>
            </a:r>
            <a:r>
              <a:rPr lang="en-US" sz="4000" dirty="0" smtClean="0"/>
              <a:t> </a:t>
            </a:r>
            <a:r>
              <a:rPr lang="en-US" sz="4000" dirty="0" err="1" smtClean="0"/>
              <a:t>বলে।যেমন-বাংলাদেশের</a:t>
            </a:r>
            <a:r>
              <a:rPr lang="en-US" sz="4000" dirty="0" smtClean="0"/>
              <a:t> </a:t>
            </a:r>
            <a:r>
              <a:rPr lang="en-US" sz="4000" dirty="0" err="1" smtClean="0"/>
              <a:t>সংসদ</a:t>
            </a:r>
            <a:r>
              <a:rPr lang="en-US" sz="4000" dirty="0" smtClean="0"/>
              <a:t> </a:t>
            </a:r>
            <a:r>
              <a:rPr lang="en-US" sz="4000" dirty="0" err="1" smtClean="0"/>
              <a:t>সদস্যগণ</a:t>
            </a:r>
            <a:r>
              <a:rPr lang="en-US" sz="4000" dirty="0" smtClean="0"/>
              <a:t> </a:t>
            </a:r>
            <a:r>
              <a:rPr lang="en-US" sz="4000" dirty="0" err="1" smtClean="0"/>
              <a:t>জনগণের</a:t>
            </a:r>
            <a:r>
              <a:rPr lang="en-US" sz="4000" dirty="0" smtClean="0"/>
              <a:t> </a:t>
            </a:r>
            <a:r>
              <a:rPr lang="en-US" sz="4000" dirty="0" err="1" smtClean="0"/>
              <a:t>প্রত্যক্ষ</a:t>
            </a:r>
            <a:r>
              <a:rPr lang="en-US" sz="4000" dirty="0" smtClean="0"/>
              <a:t> </a:t>
            </a:r>
            <a:r>
              <a:rPr lang="en-US" sz="4000" dirty="0" err="1" smtClean="0"/>
              <a:t>ভোটে</a:t>
            </a:r>
            <a:r>
              <a:rPr lang="en-US" sz="4000" dirty="0"/>
              <a:t> </a:t>
            </a:r>
            <a:r>
              <a:rPr lang="bn-BD" dirty="0" smtClean="0"/>
              <a:t>নির্বাচন</a:t>
            </a:r>
            <a:r>
              <a:rPr lang="en-US" sz="4000" dirty="0" smtClean="0"/>
              <a:t> </a:t>
            </a:r>
            <a:r>
              <a:rPr lang="en-US" sz="4000" dirty="0" err="1" smtClean="0"/>
              <a:t>হয়</a:t>
            </a:r>
            <a:r>
              <a:rPr lang="en-US" sz="4000" dirty="0" smtClean="0"/>
              <a:t>।</a:t>
            </a:r>
          </a:p>
          <a:p>
            <a:pPr lvl="0" algn="just"/>
            <a:r>
              <a:rPr lang="en-US" sz="3600" dirty="0"/>
              <a:t> </a:t>
            </a:r>
            <a:r>
              <a:rPr lang="en-US" sz="3600" dirty="0" err="1" smtClean="0"/>
              <a:t>জনগণের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ভোটের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মাধ্যমে</a:t>
            </a:r>
            <a:r>
              <a:rPr lang="en-US" sz="3600" dirty="0" smtClean="0"/>
              <a:t> </a:t>
            </a:r>
            <a:r>
              <a:rPr lang="en-US" sz="3600" dirty="0" err="1" smtClean="0"/>
              <a:t>জনপ্রতিনিধি</a:t>
            </a:r>
            <a:r>
              <a:rPr lang="en-US" sz="3600" dirty="0" smtClean="0"/>
              <a:t> </a:t>
            </a:r>
            <a:r>
              <a:rPr lang="en-US" sz="3600" dirty="0" err="1" smtClean="0"/>
              <a:t>বা</a:t>
            </a:r>
            <a:r>
              <a:rPr lang="en-US" sz="3600" dirty="0" smtClean="0"/>
              <a:t> </a:t>
            </a:r>
            <a:r>
              <a:rPr lang="en-US" sz="3600" dirty="0" err="1" smtClean="0"/>
              <a:t>সংসদ</a:t>
            </a:r>
            <a:r>
              <a:rPr lang="en-US" sz="3600" dirty="0" smtClean="0"/>
              <a:t> </a:t>
            </a:r>
            <a:r>
              <a:rPr lang="en-US" sz="3600" dirty="0" err="1" smtClean="0"/>
              <a:t>সদস্য</a:t>
            </a:r>
            <a:r>
              <a:rPr lang="en-US" sz="3600" dirty="0" smtClean="0"/>
              <a:t> </a:t>
            </a:r>
            <a:r>
              <a:rPr lang="bn-BD" dirty="0" smtClean="0"/>
              <a:t>নির্বাচিত করে</a:t>
            </a:r>
            <a:r>
              <a:rPr lang="en-US" dirty="0" smtClean="0"/>
              <a:t> </a:t>
            </a:r>
            <a:r>
              <a:rPr lang="en-US" sz="3600" dirty="0" smtClean="0"/>
              <a:t>।</a:t>
            </a:r>
            <a:r>
              <a:rPr lang="en-US" sz="3600" dirty="0" err="1" smtClean="0"/>
              <a:t>এই</a:t>
            </a:r>
            <a:r>
              <a:rPr lang="en-US" sz="3600" dirty="0" smtClean="0"/>
              <a:t> </a:t>
            </a:r>
            <a:r>
              <a:rPr lang="en-US" sz="3600" dirty="0" err="1" smtClean="0"/>
              <a:t>জনপ্রতিনিধিগণ</a:t>
            </a:r>
            <a:r>
              <a:rPr lang="en-US" sz="3600" dirty="0" smtClean="0"/>
              <a:t> </a:t>
            </a:r>
            <a:r>
              <a:rPr lang="en-US" sz="3600" dirty="0" err="1" smtClean="0"/>
              <a:t>ভোট</a:t>
            </a:r>
            <a:r>
              <a:rPr lang="en-US" sz="3600" dirty="0" smtClean="0"/>
              <a:t> </a:t>
            </a:r>
            <a:r>
              <a:rPr lang="en-US" sz="3600" dirty="0" err="1" smtClean="0"/>
              <a:t>দিয়ে</a:t>
            </a:r>
            <a:r>
              <a:rPr lang="en-US" sz="3600" dirty="0" smtClean="0"/>
              <a:t> </a:t>
            </a:r>
            <a:r>
              <a:rPr lang="en-US" sz="3600" dirty="0" err="1" smtClean="0"/>
              <a:t>যখন</a:t>
            </a:r>
            <a:r>
              <a:rPr lang="en-US" sz="3600" dirty="0" smtClean="0"/>
              <a:t> </a:t>
            </a:r>
            <a:r>
              <a:rPr lang="en-US" sz="3600" dirty="0" err="1" smtClean="0"/>
              <a:t>রাষ্ট্রপতি</a:t>
            </a:r>
            <a:r>
              <a:rPr lang="en-US" sz="3600" dirty="0" smtClean="0"/>
              <a:t> </a:t>
            </a:r>
            <a:r>
              <a:rPr lang="en-US" sz="3600" dirty="0" err="1" smtClean="0"/>
              <a:t>বা</a:t>
            </a:r>
            <a:r>
              <a:rPr lang="en-US" sz="3600" dirty="0" smtClean="0"/>
              <a:t> </a:t>
            </a:r>
            <a:r>
              <a:rPr lang="en-US" sz="3600" dirty="0" err="1" smtClean="0"/>
              <a:t>সংসদের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সংরক্ষিত</a:t>
            </a:r>
            <a:r>
              <a:rPr lang="en-US" sz="3600" dirty="0" smtClean="0"/>
              <a:t> </a:t>
            </a:r>
            <a:r>
              <a:rPr lang="en-US" sz="3600" dirty="0" err="1" smtClean="0"/>
              <a:t>আসনের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সংসদ</a:t>
            </a:r>
            <a:r>
              <a:rPr lang="en-US" sz="3600" dirty="0" smtClean="0"/>
              <a:t> </a:t>
            </a:r>
            <a:r>
              <a:rPr lang="en-US" sz="3600" dirty="0" err="1" smtClean="0"/>
              <a:t>সদস্য</a:t>
            </a:r>
            <a:r>
              <a:rPr lang="en-US" sz="3600" dirty="0" smtClean="0"/>
              <a:t> </a:t>
            </a:r>
            <a:r>
              <a:rPr lang="bn-BD" sz="2400" dirty="0" smtClean="0"/>
              <a:t>নির্বাচন</a:t>
            </a:r>
            <a:r>
              <a:rPr lang="en-US" sz="3600" dirty="0" smtClean="0"/>
              <a:t>  </a:t>
            </a:r>
            <a:r>
              <a:rPr lang="en-US" sz="3600" dirty="0" err="1" smtClean="0"/>
              <a:t>করেন</a:t>
            </a:r>
            <a:r>
              <a:rPr lang="en-US" sz="3600" dirty="0" smtClean="0"/>
              <a:t> </a:t>
            </a:r>
            <a:r>
              <a:rPr lang="en-US" sz="3600" dirty="0" err="1" smtClean="0"/>
              <a:t>তাকে</a:t>
            </a:r>
            <a:r>
              <a:rPr lang="en-US" sz="3600" dirty="0" smtClean="0"/>
              <a:t> </a:t>
            </a:r>
            <a:r>
              <a:rPr lang="en-US" sz="3600" dirty="0" err="1" smtClean="0"/>
              <a:t>বলা</a:t>
            </a:r>
            <a:r>
              <a:rPr lang="en-US" sz="3600" dirty="0" smtClean="0"/>
              <a:t> </a:t>
            </a:r>
            <a:r>
              <a:rPr lang="en-US" sz="3600" dirty="0" err="1" smtClean="0"/>
              <a:t>হয়</a:t>
            </a:r>
            <a:r>
              <a:rPr lang="en-US" sz="3600" dirty="0" smtClean="0"/>
              <a:t> </a:t>
            </a:r>
            <a:r>
              <a:rPr lang="en-US" sz="3600" dirty="0" err="1" smtClean="0"/>
              <a:t>পরোক্ষ</a:t>
            </a:r>
            <a:r>
              <a:rPr lang="en-US" sz="3600" dirty="0" smtClean="0"/>
              <a:t> </a:t>
            </a:r>
            <a:r>
              <a:rPr lang="bn-BD" dirty="0" smtClean="0"/>
              <a:t>নির্বাচন</a:t>
            </a:r>
            <a:r>
              <a:rPr lang="en-US" sz="3600" dirty="0" smtClean="0"/>
              <a:t>  </a:t>
            </a:r>
            <a:r>
              <a:rPr lang="en-US" sz="3600" dirty="0" err="1" smtClean="0"/>
              <a:t>যেমন-বাংলাদেশের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রাষ্ট্রপতি</a:t>
            </a:r>
            <a:r>
              <a:rPr lang="en-US" sz="3600" dirty="0" smtClean="0"/>
              <a:t> </a:t>
            </a:r>
            <a:r>
              <a:rPr lang="en-US" sz="3600" dirty="0" err="1" smtClean="0"/>
              <a:t>সংসদ</a:t>
            </a:r>
            <a:r>
              <a:rPr lang="en-US" sz="3600" dirty="0" smtClean="0"/>
              <a:t> </a:t>
            </a:r>
            <a:r>
              <a:rPr lang="en-US" sz="3600" dirty="0" err="1" smtClean="0"/>
              <a:t>সদস্যদের</a:t>
            </a:r>
            <a:r>
              <a:rPr lang="en-US" sz="3600" dirty="0" smtClean="0"/>
              <a:t> </a:t>
            </a:r>
            <a:r>
              <a:rPr lang="en-US" sz="3600" dirty="0" err="1" smtClean="0"/>
              <a:t>ভোটে</a:t>
            </a:r>
            <a:r>
              <a:rPr lang="en-US" sz="3600" dirty="0" smtClean="0"/>
              <a:t> </a:t>
            </a:r>
            <a:r>
              <a:rPr lang="bn-BD" dirty="0" smtClean="0"/>
              <a:t>নির্বাচিত</a:t>
            </a:r>
            <a:r>
              <a:rPr lang="en-US" dirty="0" smtClean="0"/>
              <a:t>।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9556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bn-BD" b="1" dirty="0">
                <a:latin typeface="NikoshBAN" pitchFamily="2" charset="0"/>
              </a:rPr>
              <a:t> </a:t>
            </a:r>
            <a:r>
              <a:rPr lang="bn-BD" b="1" dirty="0" smtClean="0">
                <a:latin typeface="NikoshBAN" pitchFamily="2" charset="0"/>
              </a:rPr>
              <a:t>মূল্যায়ন</a:t>
            </a:r>
            <a:br>
              <a:rPr lang="bn-BD" b="1" dirty="0" smtClean="0">
                <a:latin typeface="NikoshBAN" pitchFamily="2" charset="0"/>
              </a:rPr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v"/>
              <a:defRPr/>
            </a:pPr>
            <a:endParaRPr lang="bn-BD" sz="3200" b="1" dirty="0" smtClean="0">
              <a:latin typeface="NikoshBAN" pitchFamily="2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bn-BD" sz="3200" b="1" dirty="0" smtClean="0">
                <a:latin typeface="NikoshBAN" pitchFamily="2" charset="0"/>
              </a:rPr>
              <a:t> </a:t>
            </a:r>
            <a:r>
              <a:rPr lang="bn-BD" sz="3200" b="1" dirty="0" smtClean="0">
                <a:solidFill>
                  <a:schemeClr val="bg1"/>
                </a:solidFill>
                <a:latin typeface="NikoshBAN" pitchFamily="2" charset="0"/>
              </a:rPr>
              <a:t>বাংলাদেশের প্রেসিডেন্ট  নির্বাচন  কোন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</a:rPr>
              <a:t>পদ্ধতিতে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</a:rPr>
              <a:t>হয়</a:t>
            </a:r>
            <a:r>
              <a:rPr lang="bn-BD" sz="3200" b="1" dirty="0" smtClean="0">
                <a:solidFill>
                  <a:schemeClr val="bg1"/>
                </a:solidFill>
                <a:latin typeface="NikoshBAN" pitchFamily="2" charset="0"/>
              </a:rPr>
              <a:t>।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endParaRPr lang="bn-BD" sz="3200" b="1" dirty="0" smtClean="0">
              <a:solidFill>
                <a:schemeClr val="bg1"/>
              </a:solidFill>
              <a:latin typeface="NikoshBAN" pitchFamily="2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bn-BD" sz="3200" b="1" dirty="0" smtClean="0">
                <a:solidFill>
                  <a:schemeClr val="bg1"/>
                </a:solidFill>
                <a:latin typeface="NikoshBAN" pitchFamily="2" charset="0"/>
              </a:rPr>
              <a:t>কোন ব্যাক্তি  বাংলাদেশের সংসদ সদস্য হতে চাইলে  সেই নির্বাচন প্রক্রিয়ার ধাপ গুলো বল ।</a:t>
            </a:r>
          </a:p>
          <a:p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36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pPr algn="ctr" eaLnBrk="1" hangingPunct="1">
              <a:defRPr/>
            </a:pPr>
            <a:r>
              <a:rPr lang="bn-BD" dirty="0" smtClean="0">
                <a:latin typeface="NikoshBAN" pitchFamily="2" charset="0"/>
              </a:rPr>
              <a:t>বাড়ীর কাজ</a:t>
            </a:r>
            <a:endParaRPr lang="en-US" dirty="0" smtClean="0">
              <a:latin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bn-BD" sz="3600" dirty="0">
                <a:latin typeface="NikoshBAN" pitchFamily="2" charset="0"/>
              </a:rPr>
              <a:t>ভোট প্রয়োগের ক্ষেত্রে কেন যোগ্য ব্যাক্তিকে ভোট দিতে হয় । ব্যাখ্যা কর</a:t>
            </a:r>
            <a:endParaRPr lang="en-US" sz="3600" dirty="0">
              <a:latin typeface="NikoshBAN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33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470" y="386366"/>
            <a:ext cx="10515600" cy="5932264"/>
          </a:xfrm>
          <a:solidFill>
            <a:srgbClr val="00B050"/>
          </a:solidFill>
        </p:spPr>
        <p:txBody>
          <a:bodyPr/>
          <a:lstStyle/>
          <a:p>
            <a:pPr algn="ctr">
              <a:buNone/>
              <a:defRPr/>
            </a:pPr>
            <a:endParaRPr lang="bn-BD" dirty="0">
              <a:latin typeface="NikoshBAN" pitchFamily="2" charset="0"/>
            </a:endParaRPr>
          </a:p>
          <a:p>
            <a:pPr algn="ctr">
              <a:buNone/>
              <a:defRPr/>
            </a:pPr>
            <a:endParaRPr lang="bn-BD" dirty="0" smtClean="0">
              <a:latin typeface="NikoshBAN" pitchFamily="2" charset="0"/>
            </a:endParaRPr>
          </a:p>
          <a:p>
            <a:pPr algn="ctr">
              <a:buNone/>
              <a:defRPr/>
            </a:pPr>
            <a:endParaRPr lang="bn-BD" dirty="0">
              <a:latin typeface="NikoshBAN" pitchFamily="2" charset="0"/>
            </a:endParaRPr>
          </a:p>
          <a:p>
            <a:pPr algn="ctr">
              <a:buNone/>
              <a:defRPr/>
            </a:pPr>
            <a:endParaRPr lang="bn-BD" dirty="0" smtClean="0">
              <a:latin typeface="NikoshBAN" pitchFamily="2" charset="0"/>
            </a:endParaRPr>
          </a:p>
          <a:p>
            <a:pPr algn="ctr">
              <a:buNone/>
              <a:defRPr/>
            </a:pPr>
            <a:r>
              <a:rPr lang="bn-BD" sz="5400" b="1" dirty="0" smtClean="0">
                <a:solidFill>
                  <a:schemeClr val="bg1"/>
                </a:solidFill>
                <a:latin typeface="NikoshBAN" pitchFamily="2" charset="0"/>
              </a:rPr>
              <a:t>তোমাদের </a:t>
            </a:r>
            <a:r>
              <a:rPr lang="bn-BD" sz="5400" b="1" dirty="0">
                <a:solidFill>
                  <a:schemeClr val="bg1"/>
                </a:solidFill>
                <a:latin typeface="NikoshBAN" pitchFamily="2" charset="0"/>
              </a:rPr>
              <a:t>সবাইকে আন্তরিক ধন্যবাদ</a:t>
            </a:r>
            <a:endParaRPr lang="en-US" sz="5400" b="1" dirty="0">
              <a:solidFill>
                <a:schemeClr val="bg1"/>
              </a:solidFill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74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0766" y="126608"/>
            <a:ext cx="6949440" cy="1519311"/>
          </a:xfrm>
          <a:solidFill>
            <a:srgbClr val="00CC00"/>
          </a:solidFill>
        </p:spPr>
        <p:txBody>
          <a:bodyPr>
            <a:normAutofit/>
          </a:bodyPr>
          <a:lstStyle/>
          <a:p>
            <a:pPr algn="ctr"/>
            <a:r>
              <a:rPr lang="bn-BD" sz="6000" dirty="0" smtClean="0">
                <a:solidFill>
                  <a:srgbClr val="002060"/>
                </a:solidFill>
              </a:rPr>
              <a:t>পরিচিতি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338" y="2110153"/>
            <a:ext cx="10515600" cy="427658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pPr algn="ctr"/>
            <a:endParaRPr lang="en-US" sz="6000" dirty="0" smtClean="0">
              <a:solidFill>
                <a:srgbClr val="002060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bn-BD" sz="21600" dirty="0" smtClean="0">
                <a:solidFill>
                  <a:srgbClr val="002060"/>
                </a:solidFill>
              </a:rPr>
              <a:t>মোঃ হুমায়ুন কবীর</a:t>
            </a:r>
          </a:p>
          <a:p>
            <a:pPr algn="ctr">
              <a:lnSpc>
                <a:spcPct val="120000"/>
              </a:lnSpc>
            </a:pPr>
            <a:r>
              <a:rPr lang="bn-BD" sz="17600" dirty="0" smtClean="0">
                <a:solidFill>
                  <a:srgbClr val="002060"/>
                </a:solidFill>
              </a:rPr>
              <a:t>সহ্কারি শিক্ষক</a:t>
            </a:r>
          </a:p>
          <a:p>
            <a:pPr algn="ctr">
              <a:lnSpc>
                <a:spcPct val="120000"/>
              </a:lnSpc>
            </a:pPr>
            <a:r>
              <a:rPr lang="bn-BD" sz="16000" dirty="0" smtClean="0">
                <a:solidFill>
                  <a:srgbClr val="002060"/>
                </a:solidFill>
              </a:rPr>
              <a:t>শরিফাবাদ উচ্চ বিদালয়</a:t>
            </a:r>
          </a:p>
          <a:p>
            <a:pPr algn="ctr">
              <a:lnSpc>
                <a:spcPct val="120000"/>
              </a:lnSpc>
            </a:pPr>
            <a:r>
              <a:rPr lang="bn-BD" sz="14400" dirty="0" smtClean="0">
                <a:solidFill>
                  <a:srgbClr val="002060"/>
                </a:solidFill>
              </a:rPr>
              <a:t>ভাংগা, ফরিদপুর।</a:t>
            </a:r>
          </a:p>
          <a:p>
            <a:pPr algn="ctr">
              <a:lnSpc>
                <a:spcPct val="120000"/>
              </a:lnSpc>
            </a:pPr>
            <a:r>
              <a:rPr lang="bn-BD" sz="14400" dirty="0" smtClean="0">
                <a:solidFill>
                  <a:srgbClr val="002060"/>
                </a:solidFill>
              </a:rPr>
              <a:t>আই ডি নং ২০</a:t>
            </a:r>
          </a:p>
          <a:p>
            <a:pPr algn="ctr"/>
            <a:endParaRPr lang="bn-BD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9255" y="2066937"/>
            <a:ext cx="2392683" cy="218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952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4970" y="0"/>
            <a:ext cx="7405468" cy="1519311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bn-BD" sz="6600" b="1" i="1" dirty="0" smtClean="0"/>
              <a:t>পাঠ পরিচিতি</a:t>
            </a:r>
            <a:endParaRPr lang="en-US" sz="6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bn-BD" sz="4800" dirty="0" smtClean="0">
                <a:solidFill>
                  <a:srgbClr val="FF0000"/>
                </a:solidFill>
              </a:rPr>
              <a:t>বিষয়ঃ পৌরনীতি ও নাগরিকতা</a:t>
            </a:r>
            <a:endParaRPr lang="bn-BD" sz="4800" dirty="0" smtClean="0"/>
          </a:p>
          <a:p>
            <a:r>
              <a:rPr lang="bn-BD" sz="4800" dirty="0" smtClean="0">
                <a:solidFill>
                  <a:srgbClr val="7030A0"/>
                </a:solidFill>
              </a:rPr>
              <a:t>শ্রেণিঃ নবম </a:t>
            </a:r>
          </a:p>
          <a:p>
            <a:r>
              <a:rPr lang="bn-BD" sz="4400" dirty="0" smtClean="0">
                <a:solidFill>
                  <a:srgbClr val="0070C0"/>
                </a:solidFill>
              </a:rPr>
              <a:t>অধ্যায়ঃ সপ্তম</a:t>
            </a:r>
          </a:p>
          <a:p>
            <a:r>
              <a:rPr lang="bn-BD" sz="4400" dirty="0" smtClean="0">
                <a:solidFill>
                  <a:srgbClr val="00B050"/>
                </a:solidFill>
              </a:rPr>
              <a:t>সময়ঃ ৫০ মিনিট</a:t>
            </a:r>
          </a:p>
          <a:p>
            <a:r>
              <a:rPr lang="bn-BD" sz="4400" dirty="0" smtClean="0">
                <a:solidFill>
                  <a:schemeClr val="accent1">
                    <a:lumMod val="50000"/>
                  </a:schemeClr>
                </a:solidFill>
              </a:rPr>
              <a:t>তারিখঃ </a:t>
            </a:r>
            <a:r>
              <a:rPr lang="en-US" sz="4400" dirty="0" smtClean="0">
                <a:solidFill>
                  <a:schemeClr val="accent1">
                    <a:lumMod val="50000"/>
                  </a:schemeClr>
                </a:solidFill>
              </a:rPr>
              <a:t>0</a:t>
            </a:r>
            <a:r>
              <a:rPr lang="bn-BD" sz="4400" dirty="0" smtClean="0">
                <a:solidFill>
                  <a:schemeClr val="accent1">
                    <a:lumMod val="50000"/>
                  </a:schemeClr>
                </a:solidFill>
              </a:rPr>
              <a:t>১/০</a:t>
            </a:r>
            <a:r>
              <a:rPr lang="bn-BD" sz="4400" dirty="0">
                <a:solidFill>
                  <a:schemeClr val="accent1">
                    <a:lumMod val="50000"/>
                  </a:schemeClr>
                </a:solidFill>
              </a:rPr>
              <a:t>৬</a:t>
            </a:r>
            <a:r>
              <a:rPr lang="bn-BD" sz="4400" dirty="0" smtClean="0">
                <a:solidFill>
                  <a:schemeClr val="accent1">
                    <a:lumMod val="50000"/>
                  </a:schemeClr>
                </a:solidFill>
              </a:rPr>
              <a:t>/ ২০১৩</a:t>
            </a:r>
            <a:endParaRPr lang="en-US" sz="44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49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8340" y="1937982"/>
            <a:ext cx="10049302" cy="444917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8" descr="National%20Parliament%20of%20Bangladesh_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294"/>
            <a:ext cx="12192000" cy="6830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9598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93262" cy="6858000"/>
          </a:xfrm>
          <a:solidFill>
            <a:srgbClr val="00B050"/>
          </a:solidFill>
        </p:spPr>
        <p:txBody>
          <a:bodyPr/>
          <a:lstStyle/>
          <a:p>
            <a:endParaRPr lang="bn-BD" b="1" dirty="0" smtClean="0"/>
          </a:p>
          <a:p>
            <a:endParaRPr lang="bn-BD" b="1" dirty="0"/>
          </a:p>
          <a:p>
            <a:endParaRPr lang="bn-BD" b="1" dirty="0" smtClean="0"/>
          </a:p>
          <a:p>
            <a:endParaRPr lang="bn-BD" b="1" dirty="0"/>
          </a:p>
          <a:p>
            <a:pPr marL="0" indent="0">
              <a:buNone/>
            </a:pPr>
            <a:endParaRPr lang="bn-BD" b="1" dirty="0" smtClean="0"/>
          </a:p>
        </p:txBody>
      </p:sp>
      <p:sp>
        <p:nvSpPr>
          <p:cNvPr id="4" name="Oval 3"/>
          <p:cNvSpPr/>
          <p:nvPr/>
        </p:nvSpPr>
        <p:spPr>
          <a:xfrm>
            <a:off x="3245476" y="1085044"/>
            <a:ext cx="5808372" cy="48392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9600" b="1" dirty="0"/>
              <a:t>নির্বাচন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06547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4314"/>
            <a:ext cx="10515600" cy="1325563"/>
          </a:xfrm>
          <a:solidFill>
            <a:schemeClr val="accent1">
              <a:lumMod val="75000"/>
            </a:schemeClr>
          </a:solidFill>
          <a:ln w="0"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bn-BD" sz="60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itchFamily="2" charset="0"/>
              </a:rPr>
              <a:t>শিখনফল </a:t>
            </a:r>
            <a:endParaRPr lang="en-US" sz="60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solidFill>
            <a:schemeClr val="tx1">
              <a:lumMod val="65000"/>
              <a:lumOff val="35000"/>
            </a:schemeClr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Ø"/>
              <a:defRPr/>
            </a:pPr>
            <a:endParaRPr lang="en-US" dirty="0" smtClean="0">
              <a:solidFill>
                <a:schemeClr val="bg1"/>
              </a:solidFill>
              <a:latin typeface="NikoshBAN" pitchFamily="2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bn-BD" sz="3600" b="1" dirty="0" smtClean="0">
                <a:solidFill>
                  <a:schemeClr val="bg1"/>
                </a:solidFill>
                <a:latin typeface="NikoshBAN" pitchFamily="2" charset="0"/>
              </a:rPr>
              <a:t>নির্বাচনের </a:t>
            </a:r>
            <a:r>
              <a:rPr lang="bn-BD" sz="3600" b="1" dirty="0">
                <a:solidFill>
                  <a:schemeClr val="bg1"/>
                </a:solidFill>
                <a:latin typeface="NikoshBAN" pitchFamily="2" charset="0"/>
              </a:rPr>
              <a:t>সংজ্ঞা লিখতে পারবে 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bn-BD" sz="3600" dirty="0">
                <a:solidFill>
                  <a:schemeClr val="bg1"/>
                </a:solidFill>
                <a:latin typeface="NikoshBAN" pitchFamily="2" charset="0"/>
              </a:rPr>
              <a:t> </a:t>
            </a:r>
            <a:r>
              <a:rPr lang="bn-BD" sz="3600" b="1" dirty="0">
                <a:solidFill>
                  <a:schemeClr val="bg1"/>
                </a:solidFill>
                <a:latin typeface="NikoshBAN" pitchFamily="2" charset="0"/>
              </a:rPr>
              <a:t>নির্বাচন প্রধানত কত প্রকার তা উল্লেখ করতে পারবে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bn-BD" sz="3600" b="1" dirty="0">
                <a:solidFill>
                  <a:schemeClr val="bg1"/>
                </a:solidFill>
                <a:latin typeface="NikoshBAN" pitchFamily="2" charset="0"/>
              </a:rPr>
              <a:t> প্রত্যক্ষ এবং পরোক্ষ নির্বাচন প্রক্রিয়া ব্যাখ্যা করতে পারবে</a:t>
            </a:r>
          </a:p>
          <a:p>
            <a:pPr>
              <a:buNone/>
              <a:defRPr/>
            </a:pPr>
            <a:endParaRPr lang="bn-BD" sz="3600" dirty="0">
              <a:solidFill>
                <a:schemeClr val="bg1"/>
              </a:solidFill>
              <a:latin typeface="NikoshBAN" pitchFamily="2" charset="0"/>
            </a:endParaRPr>
          </a:p>
          <a:p>
            <a:pPr>
              <a:buNone/>
              <a:defRPr/>
            </a:pPr>
            <a:endParaRPr lang="en-US" dirty="0">
              <a:solidFill>
                <a:schemeClr val="bg1"/>
              </a:solidFill>
              <a:latin typeface="NikoshBAN" pitchFamily="2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943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078" y="154547"/>
            <a:ext cx="10761372" cy="1429555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bn-BD" sz="8800" b="1" dirty="0"/>
              <a:t>নির্বাচন</a:t>
            </a:r>
            <a:endParaRPr lang="en-US" sz="8800" dirty="0"/>
          </a:p>
        </p:txBody>
      </p:sp>
      <p:pic>
        <p:nvPicPr>
          <p:cNvPr id="11" name="Picture 7" descr="BD-Election2008-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9093" y="1790164"/>
            <a:ext cx="5603671" cy="441101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ol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329" y="1790164"/>
            <a:ext cx="5603671" cy="44110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56067" y="6246255"/>
            <a:ext cx="2653048" cy="528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ভোটারদের লাইন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946265" y="6246255"/>
            <a:ext cx="2382592" cy="528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dirty="0" smtClean="0"/>
          </a:p>
          <a:p>
            <a:pPr algn="ctr"/>
            <a:r>
              <a:rPr lang="bn-BD" dirty="0" smtClean="0"/>
              <a:t>ভোট দান</a:t>
            </a: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951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US" sz="8800" b="1" dirty="0" err="1" smtClean="0">
                <a:solidFill>
                  <a:schemeClr val="bg1"/>
                </a:solidFill>
              </a:rPr>
              <a:t>একক</a:t>
            </a:r>
            <a:r>
              <a:rPr lang="en-US" sz="8800" b="1" dirty="0" smtClean="0">
                <a:solidFill>
                  <a:schemeClr val="bg1"/>
                </a:solidFill>
              </a:rPr>
              <a:t> </a:t>
            </a:r>
            <a:r>
              <a:rPr lang="en-US" sz="8800" b="1" dirty="0" err="1" smtClean="0">
                <a:solidFill>
                  <a:schemeClr val="bg1"/>
                </a:solidFill>
              </a:rPr>
              <a:t>কাজ</a:t>
            </a:r>
            <a:endParaRPr lang="en-US" sz="8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US" dirty="0" smtClean="0"/>
              <a:t>   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889160" y="2075902"/>
            <a:ext cx="6413680" cy="385078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/>
              <a:t>নির্বাচন</a:t>
            </a:r>
            <a:r>
              <a:rPr lang="en-US" sz="4000" b="1" dirty="0" smtClean="0"/>
              <a:t> </a:t>
            </a:r>
            <a:r>
              <a:rPr lang="bn-BD" sz="4000" b="1" dirty="0" smtClean="0"/>
              <a:t>বলতে কি বোঝায়?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51125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286748"/>
            <a:ext cx="10515600" cy="13255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/>
              <a:t>এসো মিলিয়ে নেই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bn-BD" sz="3600" b="1" dirty="0" smtClean="0">
                <a:solidFill>
                  <a:schemeClr val="bg1"/>
                </a:solidFill>
              </a:rPr>
              <a:t>নির্বাচন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হলে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জনপ্রতিনিধি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বাছাইয়ের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পদ্ধতি</a:t>
            </a:r>
            <a:r>
              <a:rPr lang="en-US" sz="3600" b="1" dirty="0" err="1" smtClean="0">
                <a:solidFill>
                  <a:schemeClr val="bg1"/>
                </a:solidFill>
              </a:rPr>
              <a:t>।</a:t>
            </a:r>
            <a:r>
              <a:rPr lang="en-US" sz="4800" b="1" dirty="0" err="1" smtClean="0">
                <a:solidFill>
                  <a:schemeClr val="bg1"/>
                </a:solidFill>
              </a:rPr>
              <a:t>স্থানীয়</a:t>
            </a:r>
            <a:r>
              <a:rPr lang="en-US" sz="4800" b="1" dirty="0" smtClean="0">
                <a:solidFill>
                  <a:schemeClr val="bg1"/>
                </a:solidFill>
              </a:rPr>
              <a:t> ও </a:t>
            </a:r>
            <a:r>
              <a:rPr lang="en-US" sz="4800" b="1" dirty="0" err="1" smtClean="0">
                <a:solidFill>
                  <a:schemeClr val="bg1"/>
                </a:solidFill>
              </a:rPr>
              <a:t>জাতীয়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bn-BD" sz="3600" b="1" dirty="0" smtClean="0">
                <a:solidFill>
                  <a:schemeClr val="bg1"/>
                </a:solidFill>
              </a:rPr>
              <a:t>নির্বাচন </a:t>
            </a:r>
            <a:r>
              <a:rPr lang="en-US" sz="4800" b="1" dirty="0" err="1" smtClean="0">
                <a:solidFill>
                  <a:schemeClr val="bg1"/>
                </a:solidFill>
              </a:rPr>
              <a:t>ভোটাধিকার</a:t>
            </a:r>
            <a:r>
              <a:rPr lang="en-US" sz="4800" b="1" dirty="0" smtClean="0">
                <a:solidFill>
                  <a:schemeClr val="bg1"/>
                </a:solidFill>
              </a:rPr>
              <a:t>  </a:t>
            </a:r>
            <a:r>
              <a:rPr lang="en-US" sz="4800" b="1" dirty="0" err="1" smtClean="0">
                <a:solidFill>
                  <a:schemeClr val="bg1"/>
                </a:solidFill>
              </a:rPr>
              <a:t>প্রাপ্ত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সকল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নাগরিক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ভোট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দিয়ে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তাদের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প্রতিনিধি</a:t>
            </a:r>
            <a:r>
              <a:rPr lang="en-US" sz="4800" b="1" dirty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বাছাই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করে</a:t>
            </a:r>
            <a:r>
              <a:rPr lang="en-US" sz="4800" b="1" dirty="0" smtClean="0">
                <a:solidFill>
                  <a:schemeClr val="bg1"/>
                </a:solidFill>
              </a:rPr>
              <a:t>। </a:t>
            </a:r>
            <a:r>
              <a:rPr lang="en-US" sz="4800" b="1" dirty="0" err="1" smtClean="0">
                <a:solidFill>
                  <a:schemeClr val="bg1"/>
                </a:solidFill>
              </a:rPr>
              <a:t>প্রতিনিধি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বাছাইয়ের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প্রক্রিয়াকে</a:t>
            </a:r>
            <a:r>
              <a:rPr lang="en-US" sz="4800" b="1" dirty="0" smtClean="0">
                <a:solidFill>
                  <a:schemeClr val="bg1"/>
                </a:solidFill>
              </a:rPr>
              <a:t> </a:t>
            </a:r>
            <a:r>
              <a:rPr lang="bn-BD" sz="3600" b="1" dirty="0" smtClean="0">
                <a:solidFill>
                  <a:schemeClr val="bg1"/>
                </a:solidFill>
              </a:rPr>
              <a:t>নির্বাচন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</a:rPr>
              <a:t>বলে</a:t>
            </a:r>
            <a:r>
              <a:rPr lang="en-US" sz="4800" b="1" dirty="0" smtClean="0">
                <a:solidFill>
                  <a:schemeClr val="bg1"/>
                </a:solidFill>
              </a:rPr>
              <a:t>।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8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291</TotalTime>
  <Words>234</Words>
  <Application>Microsoft Office PowerPoint</Application>
  <PresentationFormat>Widescreen</PresentationFormat>
  <Paragraphs>59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Mangal</vt:lpstr>
      <vt:lpstr>NikoshBAN</vt:lpstr>
      <vt:lpstr>Vrinda</vt:lpstr>
      <vt:lpstr>Wingdings</vt:lpstr>
      <vt:lpstr>Office Theme</vt:lpstr>
      <vt:lpstr>স্বাগতম</vt:lpstr>
      <vt:lpstr>পরিচিতি</vt:lpstr>
      <vt:lpstr>পাঠ পরিচিতি</vt:lpstr>
      <vt:lpstr>PowerPoint Presentation</vt:lpstr>
      <vt:lpstr>PowerPoint Presentation</vt:lpstr>
      <vt:lpstr>শিখনফল </vt:lpstr>
      <vt:lpstr>নির্বাচন</vt:lpstr>
      <vt:lpstr>একক কাজ</vt:lpstr>
      <vt:lpstr>এসো মিলিয়ে নেই</vt:lpstr>
      <vt:lpstr>প্রত্যক্ষ নির্বাচন</vt:lpstr>
      <vt:lpstr>পরোক্ষ নির্বাচন</vt:lpstr>
      <vt:lpstr>জোড়ায় কাজ</vt:lpstr>
      <vt:lpstr>এসো মিলিয়ে নেই</vt:lpstr>
      <vt:lpstr> মূল্যায়ন </vt:lpstr>
      <vt:lpstr>বাড়ীর কাজ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DOEL</dc:creator>
  <cp:lastModifiedBy>DOEL</cp:lastModifiedBy>
  <cp:revision>34</cp:revision>
  <dcterms:created xsi:type="dcterms:W3CDTF">2013-05-31T10:57:01Z</dcterms:created>
  <dcterms:modified xsi:type="dcterms:W3CDTF">2013-06-01T04:19:32Z</dcterms:modified>
</cp:coreProperties>
</file>