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0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1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4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4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4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3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DCF6-B488-4B72-A895-77CE5250792F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6AA4-27BF-4BAA-B895-974EDA0D7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www.bangla2000.com/Bangladesh/Images/wpe98426.png&amp;imgrefurl=http://www.bangla2000.com/Bangladesh/government.shtm&amp;usg=__amj8UGlqPVe-jLbuA-byGoyvaoE=&amp;h=99&amp;w=100&amp;sz=9&amp;hl=en&amp;start=12&amp;zoom=1&amp;tbnid=Ax6B_BjXHQmGPM:&amp;tbnh=81&amp;tbnw=82&amp;ei=EooATtP7Hc2JrAenjuSgDQ&amp;prev=/search?q=government+of+bangladesh&amp;hl=en&amp;sa=G&amp;gbv=2&amp;tbm=isch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1" cy="6817113"/>
            <a:chOff x="-3276" y="0"/>
            <a:chExt cx="12192001" cy="68171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76" y="0"/>
              <a:ext cx="12192001" cy="68171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02192" y="111038"/>
              <a:ext cx="10181063" cy="186204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11500" b="1" dirty="0" smtClean="0">
                  <a:ln/>
                  <a:solidFill>
                    <a:srgbClr val="7030A0"/>
                  </a:solidFill>
                  <a:latin typeface="NikoshBAN" pitchFamily="2" charset="0"/>
                </a:rPr>
                <a:t>স্বাগতম</a:t>
              </a:r>
              <a:endParaRPr lang="en-US" sz="11500" b="1" dirty="0">
                <a:ln/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9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70" y="3520180"/>
            <a:ext cx="4004222" cy="281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03" y="0"/>
            <a:ext cx="4133589" cy="283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6"/>
            <a:ext cx="4004222" cy="2832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9" y="3520180"/>
            <a:ext cx="4004222" cy="28183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99537" y="2832724"/>
            <a:ext cx="1440552" cy="6825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গুহা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58967" y="2535547"/>
            <a:ext cx="2189409" cy="4343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আদিম মানুষ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5239" y="6279435"/>
            <a:ext cx="1995668" cy="532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002060"/>
                </a:solidFill>
              </a:rPr>
              <a:t>পরিবার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75310" y="6365308"/>
            <a:ext cx="1916482" cy="3606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গ্রাম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5400000">
            <a:off x="2976703" y="2593183"/>
            <a:ext cx="6046942" cy="1325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রা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ষ্ট্রে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র 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ধা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র</a:t>
            </a:r>
          </a:p>
          <a:p>
            <a:pPr algn="ctr"/>
            <a:r>
              <a:rPr lang="bn-BD" sz="7200" dirty="0" smtClean="0">
                <a:solidFill>
                  <a:srgbClr val="FF0000"/>
                </a:solidFill>
              </a:rPr>
              <a:t>না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91571" y="205807"/>
            <a:ext cx="10181230" cy="1325563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জোড়ায় কাজ</a:t>
            </a:r>
            <a:endParaRPr lang="en-US" sz="600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91571" y="2374722"/>
            <a:ext cx="10515600" cy="32482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n-BD" dirty="0" smtClean="0">
              <a:solidFill>
                <a:srgbClr val="002060"/>
              </a:solidFill>
            </a:endParaRPr>
          </a:p>
          <a:p>
            <a:r>
              <a:rPr lang="bn-BD" sz="7200" dirty="0" smtClean="0"/>
              <a:t>রাষ্ট্রের ধারনা ব্যাখ্যা কর।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403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51350" y="0"/>
            <a:ext cx="10515600" cy="132556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b="1" dirty="0" smtClean="0">
                <a:solidFill>
                  <a:srgbClr val="7030A0"/>
                </a:solidFill>
              </a:rPr>
              <a:t>এসো মিলিয়ে নেই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77334" y="2160589"/>
            <a:ext cx="11184814" cy="447820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bn-BD" sz="3200" b="1" i="1" dirty="0" smtClean="0">
                <a:solidFill>
                  <a:srgbClr val="0070C0"/>
                </a:solidFill>
              </a:rPr>
              <a:t>প্রত্যেক মানুষই কোনো না কোনো  রাষ্ট্রে বসবাস করে। হঠাৎ করেআ কোনো রাষ্ট্রের উৎপত্তি হয়নি।আদিম মানুষ প্রথমে গোত্রভিত্তিক গুহায় বসবাস করত ।সময়ের পরিবর্তনে একসময় রাষ্ট্রের উৎপত্তি হয়।  মানুষই রাষ্ট্র সৃষ্টি করে। </a:t>
            </a:r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0693" y="552363"/>
            <a:ext cx="4276776" cy="662661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১। নির্দিষ্ট</a:t>
            </a:r>
            <a:r>
              <a:rPr lang="en-US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bn-BD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ভূ</a:t>
            </a:r>
            <a:r>
              <a:rPr lang="en-US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-</a:t>
            </a:r>
            <a:r>
              <a:rPr lang="bn-BD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খন</a:t>
            </a:r>
            <a:r>
              <a:rPr lang="bn-BD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্ড</a:t>
            </a:r>
            <a:endParaRPr lang="en-US" sz="4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7" descr="wpid-Map_Of_Bangladesh_9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67307"/>
            <a:ext cx="5318975" cy="499069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952873" y="478425"/>
            <a:ext cx="4921800" cy="60542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২। জনসমস্টি</a:t>
            </a:r>
            <a:endParaRPr lang="en-US" sz="4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5" name="Picture 7" descr="13po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912" y="1863806"/>
            <a:ext cx="4981087" cy="499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0050" y="2004164"/>
            <a:ext cx="3682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</a:rPr>
              <a:t>বাংলাদেশের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মানচিত্র</a:t>
            </a:r>
            <a:endParaRPr lang="en-US" sz="36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7726" y="6027003"/>
            <a:ext cx="439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জনগন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396" y="115311"/>
            <a:ext cx="12036604" cy="76151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</a:rPr>
              <a:t>৩। সরকার</a:t>
            </a:r>
            <a:endParaRPr lang="en-US" sz="8000" dirty="0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415441"/>
            <a:ext cx="5819775" cy="5342222"/>
            <a:chOff x="0" y="1415441"/>
            <a:chExt cx="5819775" cy="5342222"/>
          </a:xfrm>
        </p:grpSpPr>
        <p:pic>
          <p:nvPicPr>
            <p:cNvPr id="3" name="Picture 18" descr="Bangladesh%202_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5441"/>
              <a:ext cx="5819775" cy="534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9" descr="ANd9GcTm84mHdDM7cIu0x5Kahk5--0Ji_341GvZ32fiXNkjngotpUVCFjBkykb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5441"/>
              <a:ext cx="921242" cy="9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8" descr="National%20Parliament%20of%20Bangladesh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85" y="1415441"/>
            <a:ext cx="5819775" cy="47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9887" y="5311113"/>
            <a:ext cx="2855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শপথ গ্রহণ</a:t>
            </a:r>
            <a:endParaRPr lang="en-US" sz="4400" dirty="0" smtClean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5616" y="5511168"/>
            <a:ext cx="35323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</a:rPr>
              <a:t>জাতীয় সংসদ</a:t>
            </a:r>
            <a:endParaRPr lang="en-US" sz="4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44091" y="330879"/>
            <a:ext cx="5669280" cy="915035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</a:rPr>
              <a:t>৪। সার্বভৌমত্ব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3" name="Picture 9" descr="soldier_bangladesh_army_26032008_news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6" y="1245914"/>
            <a:ext cx="5225143" cy="2602685"/>
          </a:xfrm>
          <a:prstGeom prst="hexag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 descr="f-7_bangladesh_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857" y="1277846"/>
            <a:ext cx="5225143" cy="2568440"/>
          </a:xfrm>
          <a:prstGeom prst="hear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23" descr="Bangladesh+Na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5175"/>
            <a:ext cx="5225143" cy="2468245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Bangladesh+Border+Guards+Mutiny+Over+P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4354380"/>
            <a:ext cx="5225143" cy="2568440"/>
          </a:xfrm>
          <a:prstGeom prst="star8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5400" y="3530686"/>
            <a:ext cx="1502227" cy="562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সেনাবাহিনী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145486" y="3153640"/>
            <a:ext cx="2046514" cy="102153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বিমানবাহিনী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58685"/>
            <a:ext cx="1451429" cy="699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নৌবাহিনী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64800" y="6299200"/>
            <a:ext cx="1727200" cy="55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বি জি বি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20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Mangal" panose="02040503050203030202" pitchFamily="18" charset="0"/>
              </a:rPr>
              <a:t>দলীয় কাজ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92060" y="4874411"/>
            <a:ext cx="9256734" cy="8329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dirty="0" smtClean="0">
              <a:solidFill>
                <a:srgbClr val="002060"/>
              </a:solidFill>
            </a:endParaRPr>
          </a:p>
          <a:p>
            <a:r>
              <a:rPr lang="bn-BD" sz="4000" dirty="0" smtClean="0">
                <a:solidFill>
                  <a:srgbClr val="002060"/>
                </a:solidFill>
              </a:rPr>
              <a:t>রাষ্ট্রের উপাদান সমূহ সংক্ষেপে বর্ণনা কর।</a:t>
            </a:r>
            <a:endParaRPr lang="en-US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077237"/>
            <a:ext cx="5178827" cy="35802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1189973" y="6012493"/>
            <a:ext cx="926926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দলীয় কাজের ফলাবর্তন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9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r>
              <a:rPr lang="bn-BD" sz="8000" smtClean="0">
                <a:solidFill>
                  <a:srgbClr val="FFFF00"/>
                </a:solidFill>
              </a:rPr>
              <a:t> 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80570"/>
            <a:ext cx="10648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sym typeface="Wingdings" panose="05000000000000000000" pitchFamily="2" charset="2"/>
              </a:rPr>
              <a:t>১। </a:t>
            </a:r>
            <a:r>
              <a:rPr lang="en-US" sz="6000" dirty="0" err="1">
                <a:solidFill>
                  <a:srgbClr val="FF0000"/>
                </a:solidFill>
              </a:rPr>
              <a:t>রাষ্ট্র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কাকে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বলে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6208"/>
            <a:ext cx="10648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B050"/>
                </a:solidFill>
              </a:rPr>
              <a:t>২। </a:t>
            </a:r>
            <a:r>
              <a:rPr lang="en-US" sz="6000" dirty="0" err="1">
                <a:solidFill>
                  <a:srgbClr val="00B050"/>
                </a:solidFill>
              </a:rPr>
              <a:t>রাষ্ট্রের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উপাদান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গুলো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কি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কি</a:t>
            </a:r>
            <a:r>
              <a:rPr lang="en-US" sz="6000" dirty="0">
                <a:solidFill>
                  <a:srgbClr val="00B050"/>
                </a:solidFill>
              </a:rPr>
              <a:t>?</a:t>
            </a:r>
            <a:r>
              <a:rPr lang="bn-BD" sz="6000" dirty="0">
                <a:solidFill>
                  <a:srgbClr val="00B050"/>
                </a:solidFill>
                <a:latin typeface="NikoshGrameem" pitchFamily="2" charset="0"/>
                <a:cs typeface="NikoshGrameem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951846"/>
            <a:ext cx="10648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1">
                    <a:lumMod val="50000"/>
                  </a:schemeClr>
                </a:solidFill>
                <a:latin typeface="NikoshGrameem" pitchFamily="2" charset="0"/>
                <a:cs typeface="NikoshGrameem" pitchFamily="2" charset="0"/>
              </a:rPr>
              <a:t>৩। জনগণ না থাকলে কি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</a:rPr>
              <a:t>রাষ্ট্র</a:t>
            </a:r>
            <a:r>
              <a:rPr lang="bn-BD" sz="6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n-BD" sz="4300" dirty="0">
                <a:solidFill>
                  <a:schemeClr val="accent1">
                    <a:lumMod val="50000"/>
                  </a:schemeClr>
                </a:solidFill>
              </a:rPr>
              <a:t>বলা যায়</a:t>
            </a:r>
            <a:r>
              <a:rPr lang="bn-BD" sz="4300" dirty="0" smtClean="0">
                <a:solidFill>
                  <a:schemeClr val="accent1">
                    <a:lumMod val="50000"/>
                  </a:schemeClr>
                </a:solidFill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433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42047" y="2260798"/>
            <a:ext cx="8596668" cy="16723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solidFill>
                  <a:srgbClr val="002060"/>
                </a:solidFill>
              </a:rPr>
              <a:t>একটি রাষ্ট্রের জনগনই  প্রধান উপাদান</a:t>
            </a:r>
            <a:r>
              <a:rPr lang="en-US" sz="4800" dirty="0" smtClean="0">
                <a:solidFill>
                  <a:srgbClr val="002060"/>
                </a:solidFill>
              </a:rPr>
              <a:t>-</a:t>
            </a:r>
            <a:r>
              <a:rPr lang="bn-BD" sz="4800" dirty="0" smtClean="0">
                <a:solidFill>
                  <a:srgbClr val="002060"/>
                </a:solidFill>
              </a:rPr>
              <a:t> উক্তিটি বিশ্লেষণ কর।</a:t>
            </a:r>
            <a:endParaRPr lang="en-US" sz="48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334" y="275573"/>
            <a:ext cx="10508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বাড়ির </a:t>
            </a:r>
            <a:r>
              <a:rPr lang="bn-BD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কাজ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1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348" y="425885"/>
            <a:ext cx="10283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</a:rPr>
              <a:t>সকলকে ধন্যবাদ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82" y="1215024"/>
            <a:ext cx="5715000" cy="56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3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7580" y="2581687"/>
            <a:ext cx="933189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/>
                <a:solidFill>
                  <a:srgbClr val="FFFF00"/>
                </a:solidFill>
              </a:rPr>
              <a:t>সুবোধ চন্দ্র মালো </a:t>
            </a:r>
          </a:p>
          <a:p>
            <a:pPr algn="ctr"/>
            <a:r>
              <a:rPr lang="bn-BD" sz="4400" b="1" dirty="0">
                <a:ln/>
                <a:solidFill>
                  <a:srgbClr val="FFFF00"/>
                </a:solidFill>
              </a:rPr>
              <a:t>সহকারী শিক্ষক</a:t>
            </a:r>
          </a:p>
          <a:p>
            <a:pPr algn="ctr"/>
            <a:r>
              <a:rPr lang="bn-BD" sz="4400" b="1" dirty="0">
                <a:ln/>
                <a:solidFill>
                  <a:srgbClr val="FFFF00"/>
                </a:solidFill>
              </a:rPr>
              <a:t>জাঙ্গালপাশা হাজী আঃ মজিদ একাডেমী</a:t>
            </a:r>
          </a:p>
          <a:p>
            <a:pPr algn="ctr"/>
            <a:r>
              <a:rPr lang="bn-BD" sz="4400" b="1" dirty="0">
                <a:ln/>
                <a:solidFill>
                  <a:srgbClr val="FFFF00"/>
                </a:solidFill>
              </a:rPr>
              <a:t>ভাঙ্গা, ফরিদপুর</a:t>
            </a:r>
            <a:endParaRPr lang="en-US" sz="4400" b="1" dirty="0">
              <a:ln/>
              <a:solidFill>
                <a:srgbClr val="FFFF00"/>
              </a:solidFill>
            </a:endParaRPr>
          </a:p>
          <a:p>
            <a:pPr algn="ctr"/>
            <a:r>
              <a:rPr lang="en-US" sz="4400" b="1" dirty="0">
                <a:ln/>
                <a:solidFill>
                  <a:srgbClr val="FFFF00"/>
                </a:solidFill>
              </a:rPr>
              <a:t>E-mail. </a:t>
            </a:r>
            <a:r>
              <a:rPr lang="en-US" sz="4400" b="1" dirty="0" smtClean="0">
                <a:ln/>
                <a:solidFill>
                  <a:srgbClr val="FFFF00"/>
                </a:solidFill>
              </a:rPr>
              <a:t>subodhbdt@gmail.com</a:t>
            </a:r>
          </a:p>
          <a:p>
            <a:pPr algn="ctr"/>
            <a:r>
              <a:rPr lang="en-US" sz="4400" b="1" dirty="0" smtClean="0">
                <a:ln/>
                <a:solidFill>
                  <a:srgbClr val="FFFF00"/>
                </a:solidFill>
              </a:rPr>
              <a:t>Mob. 01823793132</a:t>
            </a:r>
            <a:endParaRPr lang="bn-BD" sz="4400" b="1" dirty="0">
              <a:ln/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9660" y="588723"/>
            <a:ext cx="9306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spc="-150" dirty="0">
                <a:ln w="0"/>
                <a:solidFill>
                  <a:srgbClr val="FFFF00"/>
                </a:solidFill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41763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197" y="1778694"/>
            <a:ext cx="11185743" cy="498598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FF00"/>
                </a:solidFill>
              </a:rPr>
              <a:t>শ্রেণিঃ নবম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r>
              <a:rPr lang="bn-BD" sz="6000" b="1" dirty="0" smtClean="0">
                <a:solidFill>
                  <a:srgbClr val="FFFF00"/>
                </a:solidFill>
              </a:rPr>
              <a:t>বিষয়ঃ </a:t>
            </a:r>
            <a:r>
              <a:rPr lang="bn-BD" sz="6000" b="1" dirty="0">
                <a:solidFill>
                  <a:srgbClr val="FFFF00"/>
                </a:solidFill>
              </a:rPr>
              <a:t>বাংলাদেশ ও বিশ্ব পরিচয়</a:t>
            </a:r>
            <a:r>
              <a:rPr lang="bn-BD" sz="6000" b="1" dirty="0" smtClean="0">
                <a:solidFill>
                  <a:srgbClr val="FFFF00"/>
                </a:solidFill>
              </a:rPr>
              <a:t>।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endParaRPr lang="bn-BD" sz="6000" b="1" dirty="0">
              <a:solidFill>
                <a:srgbClr val="FFFF00"/>
              </a:solidFill>
            </a:endParaRPr>
          </a:p>
          <a:p>
            <a:r>
              <a:rPr lang="bn-BD" sz="6000" b="1" dirty="0" smtClean="0">
                <a:solidFill>
                  <a:srgbClr val="FFFF00"/>
                </a:solidFill>
              </a:rPr>
              <a:t>অধ্যায়ঃ </a:t>
            </a:r>
            <a:r>
              <a:rPr lang="bn-BD" sz="6000" b="1" dirty="0">
                <a:solidFill>
                  <a:srgbClr val="FFFF00"/>
                </a:solidFill>
              </a:rPr>
              <a:t>সপ্তম</a:t>
            </a:r>
          </a:p>
          <a:p>
            <a:r>
              <a:rPr lang="bn-BD" sz="6000" b="1" dirty="0" smtClean="0">
                <a:solidFill>
                  <a:srgbClr val="FFFF00"/>
                </a:solidFill>
              </a:rPr>
              <a:t>সময়ঃ </a:t>
            </a:r>
            <a:r>
              <a:rPr lang="bn-BD" sz="6000" b="1" dirty="0">
                <a:solidFill>
                  <a:srgbClr val="FFFF00"/>
                </a:solidFill>
              </a:rPr>
              <a:t>৫০ মিনিট</a:t>
            </a:r>
          </a:p>
          <a:p>
            <a:r>
              <a:rPr lang="bn-BD" sz="6000" b="1" dirty="0">
                <a:solidFill>
                  <a:srgbClr val="FFFF00"/>
                </a:solidFill>
              </a:rPr>
              <a:t>তারিখঃ </a:t>
            </a:r>
            <a:r>
              <a:rPr lang="bn-BD" sz="6000" b="1" dirty="0" smtClean="0">
                <a:solidFill>
                  <a:srgbClr val="FFFF00"/>
                </a:solidFill>
              </a:rPr>
              <a:t>০১/০৬/ ২০১৩</a:t>
            </a:r>
            <a:endParaRPr lang="bn-BD" sz="6000" b="1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197" y="154631"/>
            <a:ext cx="11185743" cy="1323439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7030A0"/>
                </a:solidFill>
              </a:rPr>
              <a:t>পাঠ পরিচিতি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03434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bn-BD" b="1" dirty="0" smtClean="0">
                <a:solidFill>
                  <a:srgbClr val="00B0F0"/>
                </a:solidFill>
                <a:latin typeface="NikoshBAN" pitchFamily="2" charset="0"/>
              </a:rPr>
              <a:t>পৃথিবীর মানচি</a:t>
            </a:r>
            <a:r>
              <a:rPr lang="bn-BD" b="1" dirty="0" smtClean="0">
                <a:solidFill>
                  <a:srgbClr val="00B0F0"/>
                </a:solidFill>
              </a:rPr>
              <a:t>ত্র </a:t>
            </a:r>
            <a:endParaRPr lang="en-US" b="1" dirty="0" smtClean="0">
              <a:solidFill>
                <a:srgbClr val="00B0F0"/>
              </a:solidFill>
              <a:ea typeface="Mangal" panose="02040503050203030202" pitchFamily="18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7907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mtClean="0"/>
          </a:p>
        </p:txBody>
      </p:sp>
      <p:pic>
        <p:nvPicPr>
          <p:cNvPr id="4" name="Picture 3" descr="world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239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279742" y="1073063"/>
            <a:ext cx="1806358" cy="1723318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9pPr>
          </a:lstStyle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064712" y="2134394"/>
            <a:ext cx="2146648" cy="136814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9pPr>
          </a:lstStyle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8420100" y="1365337"/>
            <a:ext cx="2339758" cy="1530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9pPr>
          </a:lstStyle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669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7658100" y="3421063"/>
            <a:ext cx="3101758" cy="541337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Grameem" pitchFamily="2" charset="0"/>
                <a:ea typeface="NikoshGrameem" pitchFamily="2" charset="0"/>
                <a:cs typeface="NikoshGrameem" pitchFamily="2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-Point Star 4"/>
          <p:cNvSpPr/>
          <p:nvPr/>
        </p:nvSpPr>
        <p:spPr>
          <a:xfrm>
            <a:off x="2154476" y="375781"/>
            <a:ext cx="7252569" cy="6087649"/>
          </a:xfrm>
          <a:prstGeom prst="star16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>
                <a:solidFill>
                  <a:srgbClr val="FF0000"/>
                </a:solidFill>
              </a:rPr>
              <a:t>রাষ্ট্র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7118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" y="442335"/>
            <a:ext cx="11937303" cy="619645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37786" y="129072"/>
            <a:ext cx="11937304" cy="104837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শিখনফল</a:t>
            </a:r>
            <a:endParaRPr lang="en-US" sz="72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625" y="1891430"/>
            <a:ext cx="1164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১.</a:t>
            </a:r>
            <a:r>
              <a:rPr lang="bn-BD" sz="4800" dirty="0">
                <a:solidFill>
                  <a:srgbClr val="7030A0"/>
                </a:solidFill>
              </a:rPr>
              <a:t>রাষ্ট্র কি তা বলতে পারবে</a:t>
            </a:r>
            <a:r>
              <a:rPr lang="bn-BD" sz="4800" dirty="0" smtClean="0">
                <a:solidFill>
                  <a:srgbClr val="7030A0"/>
                </a:solidFill>
              </a:rPr>
              <a:t>।</a:t>
            </a:r>
            <a:endParaRPr lang="bn-BD" sz="4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625" y="3062435"/>
            <a:ext cx="1164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F0"/>
                </a:solidFill>
              </a:rPr>
              <a:t>২.</a:t>
            </a:r>
            <a:r>
              <a:rPr lang="bn-BD" sz="4800" dirty="0">
                <a:solidFill>
                  <a:srgbClr val="00B0F0"/>
                </a:solidFill>
              </a:rPr>
              <a:t>রাষ্ট্রের ধারনা ব্যাখ্যা করতে 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625" y="4225549"/>
            <a:ext cx="1189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৩.</a:t>
            </a:r>
            <a:r>
              <a:rPr lang="bn-BD" sz="4800" dirty="0">
                <a:solidFill>
                  <a:srgbClr val="002060"/>
                </a:solidFill>
              </a:rPr>
              <a:t>রাষ্ট্রের উপাদান সমূহ বিশ্লেষণ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0215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wpid-Map_Of_Bangladesh_92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0"/>
            <a:ext cx="2316330" cy="242388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13pop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275556"/>
            <a:ext cx="2520769" cy="285987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oldier_bangladesh_army_26032008_news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58" y="2946400"/>
            <a:ext cx="3396342" cy="3209963"/>
          </a:xfrm>
          <a:prstGeom prst="hexagon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Bangladesh%202_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37"/>
          <a:stretch/>
        </p:blipFill>
        <p:spPr bwMode="auto">
          <a:xfrm>
            <a:off x="9544515" y="0"/>
            <a:ext cx="2647485" cy="2423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001" y="6135430"/>
            <a:ext cx="2502182" cy="592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</a:rPr>
              <a:t>জনসমস্টি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44515" y="2386761"/>
            <a:ext cx="2647485" cy="4467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সরকার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41081" y="6269204"/>
            <a:ext cx="1705495" cy="4662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</a:rPr>
              <a:t>সার্বভৌমত্ব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002" y="2423886"/>
            <a:ext cx="2316330" cy="627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</a:rPr>
              <a:t>নির্দিষ্ট    ভূ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</a:rPr>
              <a:t>-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</a:rPr>
              <a:t>খন</a:t>
            </a:r>
            <a:r>
              <a:rPr lang="bn-BD" sz="2400" b="1" dirty="0">
                <a:solidFill>
                  <a:srgbClr val="FF0000"/>
                </a:solidFill>
              </a:rPr>
              <a:t>্ড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10358" y="1460430"/>
            <a:ext cx="3557007" cy="3245063"/>
            <a:chOff x="4610358" y="1460430"/>
            <a:chExt cx="3557007" cy="32450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8" t="11179" r="10382" b="8518"/>
            <a:stretch/>
          </p:blipFill>
          <p:spPr>
            <a:xfrm>
              <a:off x="4610358" y="1460430"/>
              <a:ext cx="3557007" cy="3245063"/>
            </a:xfrm>
            <a:prstGeom prst="ellipse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97428" y="2426459"/>
              <a:ext cx="208743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9600" dirty="0">
                  <a:solidFill>
                    <a:srgbClr val="FF0000"/>
                  </a:solidFill>
                </a:rPr>
                <a:t>রাষ্ট্র</a:t>
              </a:r>
              <a:endParaRPr lang="en-US" sz="9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76186" y="1071986"/>
            <a:ext cx="7189388" cy="3934165"/>
            <a:chOff x="2376186" y="1071986"/>
            <a:chExt cx="7189388" cy="3934165"/>
          </a:xfrm>
        </p:grpSpPr>
        <p:sp>
          <p:nvSpPr>
            <p:cNvPr id="16" name="Right Arrow 15"/>
            <p:cNvSpPr/>
            <p:nvPr/>
          </p:nvSpPr>
          <p:spPr>
            <a:xfrm rot="2305400">
              <a:off x="2376186" y="1071986"/>
              <a:ext cx="2666506" cy="4035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9513503">
              <a:off x="2959377" y="4349613"/>
              <a:ext cx="2065744" cy="4035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8828834">
              <a:off x="7553826" y="1175588"/>
              <a:ext cx="2011748" cy="4035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13073144">
              <a:off x="7464932" y="4602615"/>
              <a:ext cx="1825753" cy="403536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2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04720"/>
            <a:ext cx="12192000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solidFill>
                  <a:srgbClr val="7030A0"/>
                </a:solidFill>
              </a:rPr>
              <a:t>একক কাজ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00743" y="1915885"/>
            <a:ext cx="11190514" cy="4368800"/>
          </a:xfrm>
          <a:prstGeom prst="flowChartAlternateProcess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C00000"/>
                </a:solidFill>
              </a:rPr>
              <a:t>রাষ্ট্র কাকে বলে</a:t>
            </a:r>
            <a:r>
              <a:rPr lang="bn-BD" sz="9600" dirty="0">
                <a:solidFill>
                  <a:srgbClr val="C00000"/>
                </a:solidFill>
              </a:rPr>
              <a:t>?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68" y="0"/>
            <a:ext cx="6907307" cy="14553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এসো মিলিয়ে নেই</a:t>
            </a:r>
            <a:endParaRPr lang="en-US" sz="5400" dirty="0"/>
          </a:p>
        </p:txBody>
      </p:sp>
      <p:sp>
        <p:nvSpPr>
          <p:cNvPr id="3" name="Horizontal Scroll 2"/>
          <p:cNvSpPr/>
          <p:nvPr/>
        </p:nvSpPr>
        <p:spPr>
          <a:xfrm>
            <a:off x="1641443" y="1093115"/>
            <a:ext cx="8684592" cy="5580967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/>
              <a:t>সাধারণভাবে রাষ্ট্র বলতে সরকার,</a:t>
            </a:r>
            <a:r>
              <a:rPr lang="en-US" sz="4000" dirty="0" smtClean="0"/>
              <a:t> </a:t>
            </a:r>
            <a:r>
              <a:rPr lang="bn-BD" sz="4000" dirty="0" smtClean="0"/>
              <a:t>দেশ,</a:t>
            </a:r>
            <a:r>
              <a:rPr lang="en-US" sz="4000" dirty="0" smtClean="0"/>
              <a:t> </a:t>
            </a:r>
            <a:r>
              <a:rPr lang="bn-BD" sz="4000" dirty="0" smtClean="0"/>
              <a:t>সমাজ বা জাতিকে বোঝায়। রাষ্ট্র হচ্ছে সামাজিক জীবনের একটি রাজনৈতিক</a:t>
            </a:r>
            <a:r>
              <a:rPr lang="en-US" sz="4000" dirty="0" smtClean="0"/>
              <a:t> </a:t>
            </a:r>
            <a:r>
              <a:rPr lang="bn-BD" sz="4000" dirty="0" smtClean="0"/>
              <a:t>প্রতিষ্ঠান।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64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239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NikoshBAN</vt:lpstr>
      <vt:lpstr>NikoshGrameem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57</cp:revision>
  <dcterms:created xsi:type="dcterms:W3CDTF">2013-05-31T11:12:30Z</dcterms:created>
  <dcterms:modified xsi:type="dcterms:W3CDTF">2013-06-01T03:32:45Z</dcterms:modified>
</cp:coreProperties>
</file>