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E43C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D9DB9-8B1B-4716-8DDF-361AEDA8C55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01AF7B-7ACE-4D44-AFF8-CEFED056DEF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</dgm:spPr>
      <dgm:t>
        <a:bodyPr/>
        <a:lstStyle/>
        <a:p>
          <a:r>
            <a:rPr lang="bn-BD" sz="5400" b="1" dirty="0" smtClean="0">
              <a:solidFill>
                <a:srgbClr val="CC0099"/>
              </a:solidFill>
            </a:rPr>
            <a:t>নিরাপদ পরিবেশ সৃষ্টি </a:t>
          </a:r>
        </a:p>
        <a:p>
          <a:r>
            <a:rPr lang="bn-BD" sz="4000" b="1" dirty="0" smtClean="0">
              <a:solidFill>
                <a:srgbClr val="00B050"/>
              </a:solidFill>
            </a:rPr>
            <a:t>(ভিডিও)  </a:t>
          </a:r>
        </a:p>
        <a:p>
          <a:r>
            <a:rPr lang="bn-BD" sz="3200" b="1" dirty="0" smtClean="0"/>
            <a:t>সময়-৫মিনিট</a:t>
          </a:r>
          <a:endParaRPr lang="en-US" sz="3200" b="1" dirty="0"/>
        </a:p>
      </dgm:t>
    </dgm:pt>
    <dgm:pt modelId="{3140725D-9E0F-4A2E-A1EC-90FB3ABC4BA7}" type="parTrans" cxnId="{D4DF199E-CF61-4C7D-B09A-CA55DB0AFC9B}">
      <dgm:prSet/>
      <dgm:spPr/>
      <dgm:t>
        <a:bodyPr/>
        <a:lstStyle/>
        <a:p>
          <a:endParaRPr lang="en-US"/>
        </a:p>
      </dgm:t>
    </dgm:pt>
    <dgm:pt modelId="{F8C4A52F-56A2-4555-93B4-D27D9412104A}" type="sibTrans" cxnId="{D4DF199E-CF61-4C7D-B09A-CA55DB0AFC9B}">
      <dgm:prSet/>
      <dgm:spPr/>
      <dgm:t>
        <a:bodyPr/>
        <a:lstStyle/>
        <a:p>
          <a:endParaRPr lang="en-US"/>
        </a:p>
      </dgm:t>
    </dgm:pt>
    <dgm:pt modelId="{F7F10D89-185F-447F-B6EA-8EB3DA08DF51}" type="pres">
      <dgm:prSet presAssocID="{CEBD9DB9-8B1B-4716-8DDF-361AEDA8C55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6CC3C-06E2-4340-B3F4-998F22201EB8}" type="pres">
      <dgm:prSet presAssocID="{CEBD9DB9-8B1B-4716-8DDF-361AEDA8C558}" presName="comp1" presStyleCnt="0"/>
      <dgm:spPr/>
    </dgm:pt>
    <dgm:pt modelId="{3782DC3C-3DF4-4E76-9F6B-BE680C7E1370}" type="pres">
      <dgm:prSet presAssocID="{CEBD9DB9-8B1B-4716-8DDF-361AEDA8C558}" presName="circle1" presStyleLbl="node1" presStyleIdx="0" presStyleCnt="1" custScaleX="133333" custLinFactNeighborX="-8472"/>
      <dgm:spPr/>
      <dgm:t>
        <a:bodyPr/>
        <a:lstStyle/>
        <a:p>
          <a:endParaRPr lang="en-US"/>
        </a:p>
      </dgm:t>
    </dgm:pt>
    <dgm:pt modelId="{A19EB2CB-ED3B-4FB0-94A3-0C421BC80F58}" type="pres">
      <dgm:prSet presAssocID="{CEBD9DB9-8B1B-4716-8DDF-361AEDA8C558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96A52-EEA1-4285-A5F0-002174111DE7}" type="presOf" srcId="{0801AF7B-7ACE-4D44-AFF8-CEFED056DEFA}" destId="{A19EB2CB-ED3B-4FB0-94A3-0C421BC80F58}" srcOrd="1" destOrd="0" presId="urn:microsoft.com/office/officeart/2005/8/layout/venn2"/>
    <dgm:cxn modelId="{B28E818A-8D3C-4AF4-BB35-373ED6BD3E56}" type="presOf" srcId="{CEBD9DB9-8B1B-4716-8DDF-361AEDA8C558}" destId="{F7F10D89-185F-447F-B6EA-8EB3DA08DF51}" srcOrd="0" destOrd="0" presId="urn:microsoft.com/office/officeart/2005/8/layout/venn2"/>
    <dgm:cxn modelId="{FAFAF24E-0913-4CA0-B040-AAB37B4D469E}" type="presOf" srcId="{0801AF7B-7ACE-4D44-AFF8-CEFED056DEFA}" destId="{3782DC3C-3DF4-4E76-9F6B-BE680C7E1370}" srcOrd="0" destOrd="0" presId="urn:microsoft.com/office/officeart/2005/8/layout/venn2"/>
    <dgm:cxn modelId="{D4DF199E-CF61-4C7D-B09A-CA55DB0AFC9B}" srcId="{CEBD9DB9-8B1B-4716-8DDF-361AEDA8C558}" destId="{0801AF7B-7ACE-4D44-AFF8-CEFED056DEFA}" srcOrd="0" destOrd="0" parTransId="{3140725D-9E0F-4A2E-A1EC-90FB3ABC4BA7}" sibTransId="{F8C4A52F-56A2-4555-93B4-D27D9412104A}"/>
    <dgm:cxn modelId="{8B434281-7536-41A3-B286-DC8739510682}" type="presParOf" srcId="{F7F10D89-185F-447F-B6EA-8EB3DA08DF51}" destId="{6F46CC3C-06E2-4340-B3F4-998F22201EB8}" srcOrd="0" destOrd="0" presId="urn:microsoft.com/office/officeart/2005/8/layout/venn2"/>
    <dgm:cxn modelId="{EDE92C7E-639C-4448-B0A1-FA9CE00AB5B9}" type="presParOf" srcId="{6F46CC3C-06E2-4340-B3F4-998F22201EB8}" destId="{3782DC3C-3DF4-4E76-9F6B-BE680C7E1370}" srcOrd="0" destOrd="0" presId="urn:microsoft.com/office/officeart/2005/8/layout/venn2"/>
    <dgm:cxn modelId="{6C90EBFC-E252-402B-A340-778846EBD703}" type="presParOf" srcId="{6F46CC3C-06E2-4340-B3F4-998F22201EB8}" destId="{A19EB2CB-ED3B-4FB0-94A3-0C421BC80F58}" srcOrd="1" destOrd="0" presId="urn:microsoft.com/office/officeart/2005/8/layout/venn2"/>
  </dgm:cxnLst>
  <dgm:bg>
    <a:gradFill>
      <a:gsLst>
        <a:gs pos="0">
          <a:srgbClr val="FC9FCB"/>
        </a:gs>
        <a:gs pos="13000">
          <a:srgbClr val="F8B049"/>
        </a:gs>
        <a:gs pos="21001">
          <a:srgbClr val="F8B049"/>
        </a:gs>
        <a:gs pos="63000">
          <a:srgbClr val="FEE7F2"/>
        </a:gs>
        <a:gs pos="67000">
          <a:srgbClr val="F952A0"/>
        </a:gs>
        <a:gs pos="69000">
          <a:srgbClr val="C50849"/>
        </a:gs>
        <a:gs pos="82001">
          <a:srgbClr val="B43E85"/>
        </a:gs>
        <a:gs pos="100000">
          <a:srgbClr val="F8B049"/>
        </a:gs>
      </a:gsLst>
      <a:lin ang="5400000" scaled="0"/>
    </a:gra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32ECA-8A8A-41BD-A4C1-988BF07B14B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890FC-522A-456A-AAAE-F39E207A6BB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bn-BD" sz="4800" b="1" dirty="0" smtClean="0">
              <a:solidFill>
                <a:srgbClr val="C00000"/>
              </a:solidFill>
            </a:rPr>
            <a:t>বর্ণ</a:t>
          </a:r>
          <a:endParaRPr lang="en-US" sz="4800" b="1" dirty="0">
            <a:solidFill>
              <a:srgbClr val="C00000"/>
            </a:solidFill>
          </a:endParaRPr>
        </a:p>
      </dgm:t>
    </dgm:pt>
    <dgm:pt modelId="{562721A5-3B91-474F-A6AE-80290E043E81}" type="parTrans" cxnId="{651FABF5-66CB-4BD5-88F4-0C2F3D606F3E}">
      <dgm:prSet/>
      <dgm:spPr/>
      <dgm:t>
        <a:bodyPr/>
        <a:lstStyle/>
        <a:p>
          <a:endParaRPr lang="en-US"/>
        </a:p>
      </dgm:t>
    </dgm:pt>
    <dgm:pt modelId="{18ED7BD3-4097-4C65-9A82-8C775A68C1BB}" type="sibTrans" cxnId="{651FABF5-66CB-4BD5-88F4-0C2F3D606F3E}">
      <dgm:prSet/>
      <dgm:spPr/>
      <dgm:t>
        <a:bodyPr/>
        <a:lstStyle/>
        <a:p>
          <a:endParaRPr lang="en-US"/>
        </a:p>
      </dgm:t>
    </dgm:pt>
    <dgm:pt modelId="{CA555FB6-D29F-47EA-8E4D-7FD6FEC647A6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b="1" dirty="0" smtClean="0"/>
            <a:t>বিচিত্র্র</a:t>
          </a:r>
          <a:endParaRPr lang="en-US" sz="4000" b="1" dirty="0"/>
        </a:p>
      </dgm:t>
    </dgm:pt>
    <dgm:pt modelId="{D66F6D8B-12D8-4CC3-B2B4-8D25E0615D17}" type="parTrans" cxnId="{F0CB7506-AC5E-4442-9F14-ECC90116E0D5}">
      <dgm:prSet/>
      <dgm:spPr/>
      <dgm:t>
        <a:bodyPr/>
        <a:lstStyle/>
        <a:p>
          <a:endParaRPr lang="en-US"/>
        </a:p>
      </dgm:t>
    </dgm:pt>
    <dgm:pt modelId="{9B8E6743-806B-4B8D-A9FD-92D6A27A8FF7}" type="sibTrans" cxnId="{F0CB7506-AC5E-4442-9F14-ECC90116E0D5}">
      <dgm:prSet/>
      <dgm:spPr/>
      <dgm:t>
        <a:bodyPr/>
        <a:lstStyle/>
        <a:p>
          <a:endParaRPr lang="en-US"/>
        </a:p>
      </dgm:t>
    </dgm:pt>
    <dgm:pt modelId="{279650B9-85A5-4C18-9038-6D203B58043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</dgm:spPr>
      <dgm:t>
        <a:bodyPr/>
        <a:lstStyle/>
        <a:p>
          <a:r>
            <a:rPr lang="bn-BD" sz="3600" b="1" dirty="0" smtClean="0">
              <a:solidFill>
                <a:srgbClr val="002060"/>
              </a:solidFill>
            </a:rPr>
            <a:t>আকার</a:t>
          </a:r>
          <a:endParaRPr lang="en-US" sz="3600" b="1" dirty="0">
            <a:solidFill>
              <a:srgbClr val="002060"/>
            </a:solidFill>
          </a:endParaRPr>
        </a:p>
      </dgm:t>
    </dgm:pt>
    <dgm:pt modelId="{36B7929F-4EBC-46DA-97D4-C8B40D3B5303}" type="parTrans" cxnId="{BA0D32A4-6ED0-452E-A859-DC6E08A3E0E0}">
      <dgm:prSet/>
      <dgm:spPr/>
      <dgm:t>
        <a:bodyPr/>
        <a:lstStyle/>
        <a:p>
          <a:endParaRPr lang="en-US"/>
        </a:p>
      </dgm:t>
    </dgm:pt>
    <dgm:pt modelId="{DF7CC763-7DC4-467B-922D-ACD3A3AF9B34}" type="sibTrans" cxnId="{BA0D32A4-6ED0-452E-A859-DC6E08A3E0E0}">
      <dgm:prSet/>
      <dgm:spPr/>
      <dgm:t>
        <a:bodyPr/>
        <a:lstStyle/>
        <a:p>
          <a:endParaRPr lang="en-US"/>
        </a:p>
      </dgm:t>
    </dgm:pt>
    <dgm:pt modelId="{93DF00C6-8CDE-48F5-89FA-40B18A0B5F4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400" b="1" dirty="0" smtClean="0">
              <a:solidFill>
                <a:srgbClr val="C00000"/>
              </a:solidFill>
            </a:rPr>
            <a:t>অপূর্ব</a:t>
          </a:r>
          <a:endParaRPr lang="en-US" sz="4400" b="1" dirty="0">
            <a:solidFill>
              <a:srgbClr val="C00000"/>
            </a:solidFill>
          </a:endParaRPr>
        </a:p>
      </dgm:t>
    </dgm:pt>
    <dgm:pt modelId="{D0677B83-854A-4892-9325-559D74470394}" type="parTrans" cxnId="{D44BB77D-BACB-4AEF-B7B5-243EAB6BCFC4}">
      <dgm:prSet/>
      <dgm:spPr/>
      <dgm:t>
        <a:bodyPr/>
        <a:lstStyle/>
        <a:p>
          <a:endParaRPr lang="en-US"/>
        </a:p>
      </dgm:t>
    </dgm:pt>
    <dgm:pt modelId="{54DED88D-E04C-4CFF-B1C8-39CCF990BE02}" type="sibTrans" cxnId="{D44BB77D-BACB-4AEF-B7B5-243EAB6BCFC4}">
      <dgm:prSet/>
      <dgm:spPr/>
      <dgm:t>
        <a:bodyPr/>
        <a:lstStyle/>
        <a:p>
          <a:endParaRPr lang="en-US"/>
        </a:p>
      </dgm:t>
    </dgm:pt>
    <dgm:pt modelId="{DEF91C32-0952-4CBA-9EF8-DF314FC337F9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bn-BD" sz="3600" b="1" dirty="0" smtClean="0"/>
            <a:t>মৃৎশিল্প</a:t>
          </a:r>
          <a:endParaRPr lang="en-US" sz="3600" b="1" dirty="0"/>
        </a:p>
      </dgm:t>
    </dgm:pt>
    <dgm:pt modelId="{0C822CB1-56E8-46EA-8BA9-19C1D25F50AC}" type="parTrans" cxnId="{0A9824BD-29A5-464D-98AD-DDDBAA6F932B}">
      <dgm:prSet/>
      <dgm:spPr/>
      <dgm:t>
        <a:bodyPr/>
        <a:lstStyle/>
        <a:p>
          <a:endParaRPr lang="en-US"/>
        </a:p>
      </dgm:t>
    </dgm:pt>
    <dgm:pt modelId="{8553BBAF-7529-45A7-9D07-9F2A625B9819}" type="sibTrans" cxnId="{0A9824BD-29A5-464D-98AD-DDDBAA6F932B}">
      <dgm:prSet/>
      <dgm:spPr/>
      <dgm:t>
        <a:bodyPr/>
        <a:lstStyle/>
        <a:p>
          <a:endParaRPr lang="en-US"/>
        </a:p>
      </dgm:t>
    </dgm:pt>
    <dgm:pt modelId="{F3C123E0-A2BC-4156-A515-7BBB6D063F60}" type="pres">
      <dgm:prSet presAssocID="{68832ECA-8A8A-41BD-A4C1-988BF07B14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968706-16BB-481D-8C05-76C5668AF2C0}" type="pres">
      <dgm:prSet presAssocID="{378890FC-522A-456A-AAAE-F39E207A6B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692BD-A3B0-4112-B580-AE274D614095}" type="pres">
      <dgm:prSet presAssocID="{18ED7BD3-4097-4C65-9A82-8C775A68C1B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8C56880-FD0A-442A-821D-26E909195B2E}" type="pres">
      <dgm:prSet presAssocID="{18ED7BD3-4097-4C65-9A82-8C775A68C1B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CC31188-5077-4EEA-B543-FEF87836C5DA}" type="pres">
      <dgm:prSet presAssocID="{CA555FB6-D29F-47EA-8E4D-7FD6FEC647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270AB-9889-43A5-90A8-E55A265B666B}" type="pres">
      <dgm:prSet presAssocID="{9B8E6743-806B-4B8D-A9FD-92D6A27A8FF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084D009-A23F-4513-81FB-EA59718F2C43}" type="pres">
      <dgm:prSet presAssocID="{9B8E6743-806B-4B8D-A9FD-92D6A27A8FF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0FF5C30-BA56-4CD1-9CCB-322A56E33B27}" type="pres">
      <dgm:prSet presAssocID="{279650B9-85A5-4C18-9038-6D203B5804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1224C-BEC5-4570-83BD-A001A56830B3}" type="pres">
      <dgm:prSet presAssocID="{DF7CC763-7DC4-467B-922D-ACD3A3AF9B3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F99F504-0C3E-4750-999B-F515F48C0695}" type="pres">
      <dgm:prSet presAssocID="{DF7CC763-7DC4-467B-922D-ACD3A3AF9B3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D9912D0-FCAD-4580-8BFB-1222D8CB32B7}" type="pres">
      <dgm:prSet presAssocID="{93DF00C6-8CDE-48F5-89FA-40B18A0B5F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D2190-A703-4EF9-9863-70267AD2C7F4}" type="pres">
      <dgm:prSet presAssocID="{54DED88D-E04C-4CFF-B1C8-39CCF990BE0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A2B8832-1217-46C8-9EA7-72C634E5FE1D}" type="pres">
      <dgm:prSet presAssocID="{54DED88D-E04C-4CFF-B1C8-39CCF990BE0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1A8F65B-AF57-418C-878B-92DEBCDF4EF6}" type="pres">
      <dgm:prSet presAssocID="{DEF91C32-0952-4CBA-9EF8-DF314FC337F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824BD-29A5-464D-98AD-DDDBAA6F932B}" srcId="{68832ECA-8A8A-41BD-A4C1-988BF07B14BA}" destId="{DEF91C32-0952-4CBA-9EF8-DF314FC337F9}" srcOrd="4" destOrd="0" parTransId="{0C822CB1-56E8-46EA-8BA9-19C1D25F50AC}" sibTransId="{8553BBAF-7529-45A7-9D07-9F2A625B9819}"/>
    <dgm:cxn modelId="{56C289F2-A1FC-463E-8BE7-6117FEFD42B3}" type="presOf" srcId="{9B8E6743-806B-4B8D-A9FD-92D6A27A8FF7}" destId="{421270AB-9889-43A5-90A8-E55A265B666B}" srcOrd="0" destOrd="0" presId="urn:microsoft.com/office/officeart/2005/8/layout/process5"/>
    <dgm:cxn modelId="{35613761-FDE2-438C-843D-7AA507ADFDF0}" type="presOf" srcId="{DF7CC763-7DC4-467B-922D-ACD3A3AF9B34}" destId="{8F99F504-0C3E-4750-999B-F515F48C0695}" srcOrd="1" destOrd="0" presId="urn:microsoft.com/office/officeart/2005/8/layout/process5"/>
    <dgm:cxn modelId="{D44BB77D-BACB-4AEF-B7B5-243EAB6BCFC4}" srcId="{68832ECA-8A8A-41BD-A4C1-988BF07B14BA}" destId="{93DF00C6-8CDE-48F5-89FA-40B18A0B5F4F}" srcOrd="3" destOrd="0" parTransId="{D0677B83-854A-4892-9325-559D74470394}" sibTransId="{54DED88D-E04C-4CFF-B1C8-39CCF990BE02}"/>
    <dgm:cxn modelId="{F136FBB3-FDBF-478F-AEEC-7B582EB70483}" type="presOf" srcId="{9B8E6743-806B-4B8D-A9FD-92D6A27A8FF7}" destId="{0084D009-A23F-4513-81FB-EA59718F2C43}" srcOrd="1" destOrd="0" presId="urn:microsoft.com/office/officeart/2005/8/layout/process5"/>
    <dgm:cxn modelId="{36C73AEF-4EA1-40FF-B5E5-4D35FC2D7850}" type="presOf" srcId="{54DED88D-E04C-4CFF-B1C8-39CCF990BE02}" destId="{4A1D2190-A703-4EF9-9863-70267AD2C7F4}" srcOrd="0" destOrd="0" presId="urn:microsoft.com/office/officeart/2005/8/layout/process5"/>
    <dgm:cxn modelId="{FD294C81-2DF0-44BC-B6B1-A096B3BBD1B5}" type="presOf" srcId="{CA555FB6-D29F-47EA-8E4D-7FD6FEC647A6}" destId="{DCC31188-5077-4EEA-B543-FEF87836C5DA}" srcOrd="0" destOrd="0" presId="urn:microsoft.com/office/officeart/2005/8/layout/process5"/>
    <dgm:cxn modelId="{358F7CEC-5C37-4F48-87CD-E956A8B727CD}" type="presOf" srcId="{93DF00C6-8CDE-48F5-89FA-40B18A0B5F4F}" destId="{9D9912D0-FCAD-4580-8BFB-1222D8CB32B7}" srcOrd="0" destOrd="0" presId="urn:microsoft.com/office/officeart/2005/8/layout/process5"/>
    <dgm:cxn modelId="{39C1CDE1-4214-438A-B22B-FC8084B395F0}" type="presOf" srcId="{279650B9-85A5-4C18-9038-6D203B58043F}" destId="{D0FF5C30-BA56-4CD1-9CCB-322A56E33B27}" srcOrd="0" destOrd="0" presId="urn:microsoft.com/office/officeart/2005/8/layout/process5"/>
    <dgm:cxn modelId="{F0CB7506-AC5E-4442-9F14-ECC90116E0D5}" srcId="{68832ECA-8A8A-41BD-A4C1-988BF07B14BA}" destId="{CA555FB6-D29F-47EA-8E4D-7FD6FEC647A6}" srcOrd="1" destOrd="0" parTransId="{D66F6D8B-12D8-4CC3-B2B4-8D25E0615D17}" sibTransId="{9B8E6743-806B-4B8D-A9FD-92D6A27A8FF7}"/>
    <dgm:cxn modelId="{BA0D32A4-6ED0-452E-A859-DC6E08A3E0E0}" srcId="{68832ECA-8A8A-41BD-A4C1-988BF07B14BA}" destId="{279650B9-85A5-4C18-9038-6D203B58043F}" srcOrd="2" destOrd="0" parTransId="{36B7929F-4EBC-46DA-97D4-C8B40D3B5303}" sibTransId="{DF7CC763-7DC4-467B-922D-ACD3A3AF9B34}"/>
    <dgm:cxn modelId="{3E2F8BC5-8C92-44C8-8B97-7BF784EE1E1C}" type="presOf" srcId="{68832ECA-8A8A-41BD-A4C1-988BF07B14BA}" destId="{F3C123E0-A2BC-4156-A515-7BBB6D063F60}" srcOrd="0" destOrd="0" presId="urn:microsoft.com/office/officeart/2005/8/layout/process5"/>
    <dgm:cxn modelId="{5405F14C-3F0C-4FE3-BD63-1D948D1C60D2}" type="presOf" srcId="{54DED88D-E04C-4CFF-B1C8-39CCF990BE02}" destId="{7A2B8832-1217-46C8-9EA7-72C634E5FE1D}" srcOrd="1" destOrd="0" presId="urn:microsoft.com/office/officeart/2005/8/layout/process5"/>
    <dgm:cxn modelId="{B17D2194-E5F0-4BFD-9380-47C38214CF5B}" type="presOf" srcId="{18ED7BD3-4097-4C65-9A82-8C775A68C1BB}" destId="{861692BD-A3B0-4112-B580-AE274D614095}" srcOrd="0" destOrd="0" presId="urn:microsoft.com/office/officeart/2005/8/layout/process5"/>
    <dgm:cxn modelId="{28B5A960-6D2F-455A-B18A-771A8BC96DC4}" type="presOf" srcId="{DF7CC763-7DC4-467B-922D-ACD3A3AF9B34}" destId="{9D51224C-BEC5-4570-83BD-A001A56830B3}" srcOrd="0" destOrd="0" presId="urn:microsoft.com/office/officeart/2005/8/layout/process5"/>
    <dgm:cxn modelId="{1C55E7D0-2781-4E6E-8404-B6ECE5D10247}" type="presOf" srcId="{378890FC-522A-456A-AAAE-F39E207A6BB6}" destId="{D6968706-16BB-481D-8C05-76C5668AF2C0}" srcOrd="0" destOrd="0" presId="urn:microsoft.com/office/officeart/2005/8/layout/process5"/>
    <dgm:cxn modelId="{651FABF5-66CB-4BD5-88F4-0C2F3D606F3E}" srcId="{68832ECA-8A8A-41BD-A4C1-988BF07B14BA}" destId="{378890FC-522A-456A-AAAE-F39E207A6BB6}" srcOrd="0" destOrd="0" parTransId="{562721A5-3B91-474F-A6AE-80290E043E81}" sibTransId="{18ED7BD3-4097-4C65-9A82-8C775A68C1BB}"/>
    <dgm:cxn modelId="{B638A9CD-417D-438C-A028-72FC06D0A2DF}" type="presOf" srcId="{DEF91C32-0952-4CBA-9EF8-DF314FC337F9}" destId="{B1A8F65B-AF57-418C-878B-92DEBCDF4EF6}" srcOrd="0" destOrd="0" presId="urn:microsoft.com/office/officeart/2005/8/layout/process5"/>
    <dgm:cxn modelId="{6B37D3E5-7AB8-4F3C-B7DB-19E0FB26BB29}" type="presOf" srcId="{18ED7BD3-4097-4C65-9A82-8C775A68C1BB}" destId="{D8C56880-FD0A-442A-821D-26E909195B2E}" srcOrd="1" destOrd="0" presId="urn:microsoft.com/office/officeart/2005/8/layout/process5"/>
    <dgm:cxn modelId="{8BFF3BAA-AE00-40C9-8219-B9285C9AFEEC}" type="presParOf" srcId="{F3C123E0-A2BC-4156-A515-7BBB6D063F60}" destId="{D6968706-16BB-481D-8C05-76C5668AF2C0}" srcOrd="0" destOrd="0" presId="urn:microsoft.com/office/officeart/2005/8/layout/process5"/>
    <dgm:cxn modelId="{EC2D3306-F86F-4B94-8484-296377BF7652}" type="presParOf" srcId="{F3C123E0-A2BC-4156-A515-7BBB6D063F60}" destId="{861692BD-A3B0-4112-B580-AE274D614095}" srcOrd="1" destOrd="0" presId="urn:microsoft.com/office/officeart/2005/8/layout/process5"/>
    <dgm:cxn modelId="{D0038306-B5CA-4603-9D52-0D9443F6A70B}" type="presParOf" srcId="{861692BD-A3B0-4112-B580-AE274D614095}" destId="{D8C56880-FD0A-442A-821D-26E909195B2E}" srcOrd="0" destOrd="0" presId="urn:microsoft.com/office/officeart/2005/8/layout/process5"/>
    <dgm:cxn modelId="{278A5AAF-1BEF-4C8E-8DE7-00731450C205}" type="presParOf" srcId="{F3C123E0-A2BC-4156-A515-7BBB6D063F60}" destId="{DCC31188-5077-4EEA-B543-FEF87836C5DA}" srcOrd="2" destOrd="0" presId="urn:microsoft.com/office/officeart/2005/8/layout/process5"/>
    <dgm:cxn modelId="{E5A603AF-CD1B-4C8B-B0F5-E3441F7036C9}" type="presParOf" srcId="{F3C123E0-A2BC-4156-A515-7BBB6D063F60}" destId="{421270AB-9889-43A5-90A8-E55A265B666B}" srcOrd="3" destOrd="0" presId="urn:microsoft.com/office/officeart/2005/8/layout/process5"/>
    <dgm:cxn modelId="{4ACD28D6-184E-4C6C-8257-7576CF13BDC8}" type="presParOf" srcId="{421270AB-9889-43A5-90A8-E55A265B666B}" destId="{0084D009-A23F-4513-81FB-EA59718F2C43}" srcOrd="0" destOrd="0" presId="urn:microsoft.com/office/officeart/2005/8/layout/process5"/>
    <dgm:cxn modelId="{BC7AAF41-4C77-4921-8EF2-F613606F00D3}" type="presParOf" srcId="{F3C123E0-A2BC-4156-A515-7BBB6D063F60}" destId="{D0FF5C30-BA56-4CD1-9CCB-322A56E33B27}" srcOrd="4" destOrd="0" presId="urn:microsoft.com/office/officeart/2005/8/layout/process5"/>
    <dgm:cxn modelId="{9B6A90E6-2C05-4B5C-83A7-352A8EA0A05F}" type="presParOf" srcId="{F3C123E0-A2BC-4156-A515-7BBB6D063F60}" destId="{9D51224C-BEC5-4570-83BD-A001A56830B3}" srcOrd="5" destOrd="0" presId="urn:microsoft.com/office/officeart/2005/8/layout/process5"/>
    <dgm:cxn modelId="{8671C47D-D898-4255-896F-AC3AC6473922}" type="presParOf" srcId="{9D51224C-BEC5-4570-83BD-A001A56830B3}" destId="{8F99F504-0C3E-4750-999B-F515F48C0695}" srcOrd="0" destOrd="0" presId="urn:microsoft.com/office/officeart/2005/8/layout/process5"/>
    <dgm:cxn modelId="{932006DE-4E60-4DE5-83A3-2AE874556C50}" type="presParOf" srcId="{F3C123E0-A2BC-4156-A515-7BBB6D063F60}" destId="{9D9912D0-FCAD-4580-8BFB-1222D8CB32B7}" srcOrd="6" destOrd="0" presId="urn:microsoft.com/office/officeart/2005/8/layout/process5"/>
    <dgm:cxn modelId="{0E9BE91D-7968-4758-83E8-C9AB21DE3D7D}" type="presParOf" srcId="{F3C123E0-A2BC-4156-A515-7BBB6D063F60}" destId="{4A1D2190-A703-4EF9-9863-70267AD2C7F4}" srcOrd="7" destOrd="0" presId="urn:microsoft.com/office/officeart/2005/8/layout/process5"/>
    <dgm:cxn modelId="{9F13DAF1-4407-4617-9689-5566BF61D365}" type="presParOf" srcId="{4A1D2190-A703-4EF9-9863-70267AD2C7F4}" destId="{7A2B8832-1217-46C8-9EA7-72C634E5FE1D}" srcOrd="0" destOrd="0" presId="urn:microsoft.com/office/officeart/2005/8/layout/process5"/>
    <dgm:cxn modelId="{F2A3C767-8034-4A4C-A8CF-4844334AF589}" type="presParOf" srcId="{F3C123E0-A2BC-4156-A515-7BBB6D063F60}" destId="{B1A8F65B-AF57-418C-878B-92DEBCDF4EF6}" srcOrd="8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4419600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শুভেচ্ছা</a:t>
            </a:r>
          </a:p>
        </p:txBody>
      </p:sp>
      <p:pic>
        <p:nvPicPr>
          <p:cNvPr id="6" name="Picture 5" descr="1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2209800" cy="1552575"/>
          </a:xfrm>
          <a:prstGeom prst="star6">
            <a:avLst/>
          </a:prstGeom>
        </p:spPr>
      </p:pic>
      <p:pic>
        <p:nvPicPr>
          <p:cNvPr id="7" name="Picture 6" descr="1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1"/>
            <a:ext cx="2171700" cy="1600199"/>
          </a:xfrm>
          <a:prstGeom prst="star6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kher h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800600" cy="4800600"/>
          </a:xfrm>
          <a:prstGeom prst="rect">
            <a:avLst/>
          </a:prstGeom>
        </p:spPr>
      </p:pic>
      <p:pic>
        <p:nvPicPr>
          <p:cNvPr id="4" name="Picture 3" descr="2011-09-29-1317322483-d41d8cd98f00b204e9800998ecf8427e202.meus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4343400" cy="4800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ছবির</a:t>
            </a:r>
            <a:r>
              <a:rPr lang="bn-BD" sz="6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6000" b="1" dirty="0" smtClean="0"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মাধ্যমে</a:t>
            </a:r>
            <a:r>
              <a:rPr lang="bn-BD" sz="60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আলোচনাঃ</a:t>
            </a:r>
            <a:endParaRPr lang="en-US" sz="60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0" y="5867400"/>
            <a:ext cx="4800600" cy="9906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শখের হাঁড়ি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876800" y="5867400"/>
            <a:ext cx="4267200" cy="9906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5867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ঘোড়া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zirpur-pic-bansh-o-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800600" cy="5943600"/>
          </a:xfrm>
          <a:prstGeom prst="rect">
            <a:avLst/>
          </a:prstGeom>
        </p:spPr>
      </p:pic>
      <p:pic>
        <p:nvPicPr>
          <p:cNvPr id="3" name="Picture 2" descr="nari_sahoyar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434340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বাঁশের তৈরি বিভিন্ন সামগ্রী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46_51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5867399"/>
          </a:xfrm>
          <a:prstGeom prst="rect">
            <a:avLst/>
          </a:prstGeom>
        </p:spPr>
      </p:pic>
      <p:pic>
        <p:nvPicPr>
          <p:cNvPr id="4" name="Picture 3" descr="image_707_1136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5791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outerShdw blurRad="50800" dist="50800" dir="5400000" algn="ctr" rotWithShape="0">
              <a:srgbClr val="FFC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943601"/>
            <a:ext cx="4419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92D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পা</a:t>
            </a:r>
            <a:r>
              <a:rPr lang="bn-BD" sz="48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খা</a:t>
            </a:r>
            <a:endParaRPr lang="en-US" sz="48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867400"/>
            <a:ext cx="4648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কু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লা</a:t>
            </a:r>
            <a:endParaRPr lang="en-US" sz="6000" b="1" dirty="0"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-glow-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7162800" cy="378565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শিক্ষকের</a:t>
            </a:r>
            <a:r>
              <a:rPr lang="bn-BD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সরব</a:t>
            </a:r>
            <a:r>
              <a:rPr lang="bn-BD" sz="80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bn-BD" sz="80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8000" b="1" dirty="0" smtClean="0"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ও</a:t>
            </a:r>
            <a:r>
              <a:rPr lang="bn-BD" sz="80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8000" b="1" dirty="0" smtClean="0">
                <a:solidFill>
                  <a:srgbClr val="E43CC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পাঠ্যাংশ</a:t>
            </a:r>
            <a:r>
              <a:rPr lang="bn-BD" sz="8000" b="1" dirty="0" smtClean="0">
                <a:solidFill>
                  <a:srgbClr val="92D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8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আলোচনা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 descr="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4572000"/>
            <a:ext cx="3886200" cy="1905000"/>
          </a:xfrm>
          <a:prstGeom prst="rect">
            <a:avLst/>
          </a:prstGeom>
        </p:spPr>
      </p:pic>
      <p:pic>
        <p:nvPicPr>
          <p:cNvPr id="6" name="Picture 5" descr="spring_is_coming_1024x768__jpg_Wallpaper_u7w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43000" y="4343400"/>
            <a:ext cx="914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_is_coming_1024x768__jpg_Wallpaper_u7wm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143000"/>
            <a:ext cx="5638800" cy="193899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solidFill>
                  <a:srgbClr val="E43CC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শি</a:t>
            </a:r>
            <a:r>
              <a:rPr lang="bn-BD" sz="6000" b="1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ক্ষা</a:t>
            </a:r>
            <a:r>
              <a:rPr lang="bn-BD" sz="6000" b="1" dirty="0" smtClean="0">
                <a:solidFill>
                  <a:srgbClr val="E43CC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র্থী</a:t>
            </a:r>
            <a:r>
              <a:rPr lang="bn-BD" sz="6000" b="1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র</a:t>
            </a:r>
            <a:r>
              <a:rPr lang="bn-BD" sz="60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6000" b="1" dirty="0" smtClean="0">
                <a:solidFill>
                  <a:srgbClr val="E43CC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</a:t>
            </a:r>
            <a:r>
              <a:rPr lang="bn-BD" sz="6000" b="1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র</a:t>
            </a:r>
            <a:r>
              <a:rPr lang="bn-BD" sz="6000" b="1" dirty="0" smtClean="0">
                <a:solidFill>
                  <a:srgbClr val="E43CC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</a:t>
            </a:r>
            <a:r>
              <a:rPr lang="bn-BD" sz="60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6000" b="1" dirty="0" smtClean="0">
                <a:solidFill>
                  <a:srgbClr val="E43CC4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পা</a:t>
            </a:r>
            <a:r>
              <a:rPr lang="bn-BD" sz="6000" b="1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ঠ</a:t>
            </a:r>
            <a:endParaRPr lang="en-US" sz="6000" b="1" dirty="0"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105400"/>
            <a:ext cx="18859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-wallpaper6-800-6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01"/>
              </a:avLst>
            </a:prstTxWarp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অজানা</a:t>
            </a:r>
            <a:r>
              <a:rPr lang="bn-BD" sz="4800" b="1" dirty="0" smtClean="0"/>
              <a:t> </a:t>
            </a:r>
            <a:r>
              <a:rPr lang="bn-BD" sz="4800" b="1" dirty="0" smtClean="0">
                <a:solidFill>
                  <a:srgbClr val="C00000"/>
                </a:solidFill>
              </a:rPr>
              <a:t>ও</a:t>
            </a:r>
            <a:r>
              <a:rPr lang="bn-BD" sz="4800" b="1" dirty="0" smtClean="0"/>
              <a:t> </a:t>
            </a:r>
            <a:r>
              <a:rPr lang="bn-BD" sz="4800" b="1" dirty="0" smtClean="0">
                <a:solidFill>
                  <a:srgbClr val="E43CC4"/>
                </a:solidFill>
              </a:rPr>
              <a:t>কঠিন</a:t>
            </a:r>
            <a:r>
              <a:rPr lang="bn-BD" sz="4800" b="1" dirty="0" smtClean="0"/>
              <a:t> </a:t>
            </a:r>
            <a:r>
              <a:rPr lang="bn-BD" sz="4800" b="1" dirty="0" smtClean="0">
                <a:solidFill>
                  <a:srgbClr val="0070C0"/>
                </a:solidFill>
              </a:rPr>
              <a:t>শব্দের </a:t>
            </a:r>
            <a:r>
              <a:rPr lang="bn-BD" sz="4800" b="1" dirty="0" smtClean="0">
                <a:solidFill>
                  <a:schemeClr val="accent2"/>
                </a:solidFill>
              </a:rPr>
              <a:t>অনুশীলণঃ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0" y="3200400"/>
            <a:ext cx="1828800" cy="1450848"/>
          </a:xfrm>
          <a:prstGeom prst="flowChartMagneticTap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মৃৎশিল্প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7391400" y="3124200"/>
            <a:ext cx="1752600" cy="1447800"/>
          </a:xfrm>
          <a:prstGeom prst="flowChartMagneticTap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বিচিত্র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1905000" y="5178552"/>
            <a:ext cx="1600200" cy="1679448"/>
          </a:xfrm>
          <a:prstGeom prst="flowChartMagneticTap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অপূর্ব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3886200" y="1143000"/>
            <a:ext cx="1600200" cy="1603248"/>
          </a:xfrm>
          <a:prstGeom prst="flowChartMagneticTap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বর্ণ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5943600" y="5254752"/>
            <a:ext cx="1676400" cy="1603248"/>
          </a:xfrm>
          <a:prstGeom prst="flowChartMagneticTap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আকার</a:t>
            </a:r>
            <a:endParaRPr lang="en-US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2133600" y="2971800"/>
            <a:ext cx="5181600" cy="1981200"/>
          </a:xfrm>
          <a:prstGeom prst="horizontalScrol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(অর্থ, </a:t>
            </a:r>
            <a:r>
              <a:rPr lang="bn-BD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সমার্থক শব্দ </a:t>
            </a:r>
            <a:r>
              <a:rPr lang="bn-BD" sz="2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ও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বাক্য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তৈরি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_beautiful_wallpapers-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153400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জোড়ায় কাজঃ</a:t>
            </a:r>
          </a:p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শব্দগুলোর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অর্থ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বলঃ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667000"/>
          <a:ext cx="6096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01b224d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572000"/>
            <a:ext cx="23622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7696200" cy="110799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800100" lvl="1" indent="-342900" algn="ctr">
              <a:buFont typeface="Wingdings" pitchFamily="2" charset="2"/>
              <a:buChar char="v"/>
            </a:pPr>
            <a:r>
              <a:rPr lang="bn-BD" sz="66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দলীয় কাজঃ</a:t>
            </a:r>
            <a:endParaRPr lang="en-US" sz="6600" b="1" cap="all" dirty="0">
              <a:ln/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2500"/>
              </a:avLst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চাঁপাদলঃ</a:t>
            </a:r>
            <a:r>
              <a:rPr lang="bn-BD" sz="4400" b="1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মামার বাড়ির গ্রামের নাম কী?</a:t>
            </a:r>
          </a:p>
          <a:p>
            <a:pPr>
              <a:buFont typeface="Wingdings" pitchFamily="2" charset="2"/>
              <a:buChar char="Ø"/>
            </a:pPr>
            <a:endParaRPr lang="bn-BD" sz="2800" b="1" dirty="0" smtClean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Ø"/>
            </a:pPr>
            <a:endParaRPr lang="bn-BD" sz="2800" b="1" dirty="0" smtClean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00B050"/>
                </a:solidFill>
              </a:rPr>
              <a:t>বেলীদলঃ</a:t>
            </a:r>
            <a:r>
              <a:rPr lang="bn-BD" sz="5400" b="1" dirty="0" smtClean="0">
                <a:solidFill>
                  <a:srgbClr val="C00000"/>
                </a:solidFill>
              </a:rPr>
              <a:t> </a:t>
            </a:r>
            <a:r>
              <a:rPr lang="bn-BD" sz="54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কখন মেলা বসে</a:t>
            </a:r>
            <a:r>
              <a:rPr lang="en-US" sz="54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pPr>
              <a:buFont typeface="Wingdings" pitchFamily="2" charset="2"/>
              <a:buChar char="Ø"/>
            </a:pPr>
            <a:endParaRPr lang="en-US" sz="5400" b="1" dirty="0" smtClean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sz="5400" b="1" dirty="0" smtClean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bn-BD" sz="54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জুঁইদলঃ </a:t>
            </a:r>
            <a:r>
              <a:rPr lang="bn-BD" sz="5400" b="1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গল্প কথকের সাথে কে,কে</a:t>
            </a:r>
            <a:r>
              <a:rPr lang="bn-BD" sz="5400" b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মেলায় গেল? </a:t>
            </a:r>
            <a:endParaRPr lang="en-US" sz="5400" b="1" dirty="0" smtClean="0"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5400" b="1" dirty="0" smtClean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5400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 descr="flowers_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257800"/>
            <a:ext cx="2286000" cy="1371600"/>
          </a:xfrm>
          <a:prstGeom prst="cloudCallou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675" y="1834605"/>
            <a:ext cx="522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 season artwork backgrounds 1280x800 wallpaper_www.wallpapermay.com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eft-Right Arrow Callout 3"/>
          <p:cNvSpPr/>
          <p:nvPr/>
        </p:nvSpPr>
        <p:spPr>
          <a:xfrm>
            <a:off x="3429000" y="1295400"/>
            <a:ext cx="5715000" cy="3657600"/>
          </a:xfrm>
          <a:prstGeom prst="leftRightArrowCallou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নীরব পাঠ</a:t>
            </a:r>
          </a:p>
          <a:p>
            <a:pPr algn="ctr"/>
            <a:r>
              <a:rPr lang="bn-B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সময়ঃ৫মিনিট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ing_Spring_Wallpaper_ltk8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2743200" y="0"/>
            <a:ext cx="6400800" cy="4876800"/>
          </a:xfrm>
          <a:prstGeom prst="ribbon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endParaRPr lang="bn-BD" sz="7200" b="1" dirty="0" smtClean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bn-BD" sz="72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মূল্যায়ণঃ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</a:rPr>
              <a:t>সময়ঃ১৫মিনিট</a:t>
            </a:r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শিক্ষক পরিচিতিঃ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>
            <a:prstTxWarp prst="textDeflate">
              <a:avLst/>
            </a:prstTxWarp>
          </a:bodyPr>
          <a:lstStyle/>
          <a:p>
            <a:pPr algn="ctr">
              <a:buNone/>
            </a:pPr>
            <a:endParaRPr lang="bn-BD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bn-BD" sz="5400" b="1" dirty="0" smtClean="0">
                <a:solidFill>
                  <a:srgbClr val="CC0099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মাসুমা আকতার</a:t>
            </a:r>
          </a:p>
          <a:p>
            <a:pPr algn="ctr">
              <a:buNone/>
            </a:pPr>
            <a:r>
              <a:rPr lang="bn-BD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সহকারি শিক্ষক</a:t>
            </a:r>
          </a:p>
          <a:p>
            <a:pPr algn="ctr">
              <a:buNone/>
            </a:pPr>
            <a:r>
              <a:rPr lang="bn-BD" sz="4400" dirty="0" smtClean="0"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ওছখালী আলীয়া মডেল সঃ প্রাঃ বিঃ।</a:t>
            </a:r>
          </a:p>
          <a:p>
            <a:pPr algn="ctr">
              <a:buNone/>
            </a:pPr>
            <a:r>
              <a:rPr lang="bn-BD" sz="44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হাতিয়া-নোয়াখালী।</a:t>
            </a:r>
            <a:endParaRPr lang="en-US" sz="44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 descr="116351Spring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905000" cy="2133600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g Point State Recreation Area Oregon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জোড়ায় কাজঃ  </a:t>
            </a:r>
            <a:r>
              <a:rPr lang="bn-BD" sz="2400" b="1" dirty="0" smtClean="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(সময়ঃ৮মিনিট) </a:t>
            </a:r>
            <a:endParaRPr lang="en-US" b="1" dirty="0"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0" y="533400"/>
            <a:ext cx="609600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</a:rPr>
              <a:t>নীচের শব্দগুলো দিয়ে </a:t>
            </a:r>
            <a:r>
              <a:rPr lang="bn-B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বাক্য</a:t>
            </a:r>
            <a:r>
              <a:rPr lang="bn-BD" sz="3600" b="1" dirty="0" smtClean="0"/>
              <a:t> </a:t>
            </a:r>
            <a:r>
              <a:rPr lang="bn-BD" sz="3600" b="1" dirty="0" smtClean="0">
                <a:solidFill>
                  <a:srgbClr val="7030A0"/>
                </a:solidFill>
              </a:rPr>
              <a:t>তৈরি করঃ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3733800" y="2133600"/>
            <a:ext cx="1676400" cy="990600"/>
          </a:xfrm>
          <a:prstGeom prst="star16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C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বর্ণ</a:t>
            </a:r>
            <a:endParaRPr lang="en-US" sz="3600" b="1" dirty="0">
              <a:solidFill>
                <a:srgbClr val="CC00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16-Point Star 8"/>
          <p:cNvSpPr/>
          <p:nvPr/>
        </p:nvSpPr>
        <p:spPr>
          <a:xfrm>
            <a:off x="6781800" y="3048000"/>
            <a:ext cx="1371600" cy="1143000"/>
          </a:xfrm>
          <a:prstGeom prst="star16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00B0F0"/>
                </a:solidFill>
              </a:rPr>
              <a:t>বিচিত্র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5791200" y="5257800"/>
            <a:ext cx="1447800" cy="1143000"/>
          </a:xfrm>
          <a:prstGeom prst="star16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rgbClr val="FFFF00"/>
                </a:solidFill>
              </a:rPr>
              <a:t>আকার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16-Point Star 10"/>
          <p:cNvSpPr/>
          <p:nvPr/>
        </p:nvSpPr>
        <p:spPr>
          <a:xfrm>
            <a:off x="2438400" y="5486400"/>
            <a:ext cx="1371600" cy="1066800"/>
          </a:xfrm>
          <a:prstGeom prst="star16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অপূর্ব</a:t>
            </a:r>
            <a:endParaRPr lang="en-US" sz="2000" b="1" dirty="0"/>
          </a:p>
        </p:txBody>
      </p:sp>
      <p:sp>
        <p:nvSpPr>
          <p:cNvPr id="12" name="16-Point Star 11"/>
          <p:cNvSpPr/>
          <p:nvPr/>
        </p:nvSpPr>
        <p:spPr>
          <a:xfrm>
            <a:off x="1371600" y="3429000"/>
            <a:ext cx="1524000" cy="990600"/>
          </a:xfrm>
          <a:prstGeom prst="star16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accent2">
                    <a:lumMod val="75000"/>
                  </a:schemeClr>
                </a:solidFill>
              </a:rPr>
              <a:t>মৃৎশিল্প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 descr="qw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505200"/>
            <a:ext cx="2246376" cy="1475232"/>
          </a:xfrm>
          <a:prstGeom prst="star7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my-rain-ws-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Stored Data 2"/>
          <p:cNvSpPr/>
          <p:nvPr/>
        </p:nvSpPr>
        <p:spPr>
          <a:xfrm>
            <a:off x="1905000" y="228600"/>
            <a:ext cx="6096000" cy="1676400"/>
          </a:xfrm>
          <a:prstGeom prst="flowChartOnlineStorag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দলীয় কাজঃ</a:t>
            </a:r>
          </a:p>
          <a:p>
            <a:pPr algn="ctr"/>
            <a:r>
              <a:rPr lang="bn-BD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সময়ঃ৭মিনিট</a:t>
            </a:r>
            <a:endParaRPr lang="en-US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8392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নীচের অনুচ্ছেদ থেকে তিনটি প্রশ্ন তৈরি করঃ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458200" cy="278612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আমরা ছিলাম চারজন-আমি,মামাতোবোন বৃষ্টি,সোহানা আর ছোটভাই তাজিন।মেলা বসে সকালে।আমরা একটু দেরি করেই গেলাম।মামা বেশ মজার মানুষ।কাঁধে ঝোলানো তার একটা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ব্যাগ।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6" name="Picture 5" descr="701-tulips-spring-wallpaper-1920x1200-custom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10200"/>
            <a:ext cx="2381250" cy="1447800"/>
          </a:xfrm>
          <a:prstGeom prst="cloudCallou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o_scenery_beach2_al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7315200" cy="10156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বাড়ির কাজঃ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524000" y="1447800"/>
            <a:ext cx="6324600" cy="5105400"/>
          </a:xfrm>
          <a:prstGeom prst="verticalScroll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C0099"/>
                </a:solidFill>
              </a:rPr>
              <a:t> </a:t>
            </a:r>
            <a:r>
              <a:rPr lang="bn-BD" sz="4000" b="1" dirty="0" smtClean="0">
                <a:solidFill>
                  <a:srgbClr val="CC0099"/>
                </a:solidFill>
              </a:rPr>
              <a:t>(বর্ণ,বিচিত্র,আকার,অপূর্ব,মৃৎশিল্প) এই শব্দগুলো</a:t>
            </a:r>
          </a:p>
          <a:p>
            <a:pPr algn="ctr"/>
            <a:r>
              <a:rPr lang="bn-BD" sz="4000" b="1" dirty="0" smtClean="0">
                <a:solidFill>
                  <a:srgbClr val="CC0099"/>
                </a:solidFill>
              </a:rPr>
              <a:t>ব্যাবহার করে একটি করে </a:t>
            </a:r>
            <a:r>
              <a:rPr lang="bn-BD" sz="3600" b="1" dirty="0" smtClean="0">
                <a:solidFill>
                  <a:srgbClr val="FFFF00"/>
                </a:solidFill>
              </a:rPr>
              <a:t>নতুন সমার্থক </a:t>
            </a:r>
            <a:r>
              <a:rPr lang="bn-BD" sz="4000" b="1" dirty="0" smtClean="0">
                <a:solidFill>
                  <a:srgbClr val="CC0099"/>
                </a:solidFill>
              </a:rPr>
              <a:t>শব্দ লেখ।</a:t>
            </a:r>
            <a:endParaRPr lang="en-US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642104.ebni6mJA.hummingbird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32-Point Star 4"/>
          <p:cNvSpPr/>
          <p:nvPr/>
        </p:nvSpPr>
        <p:spPr>
          <a:xfrm>
            <a:off x="5486400" y="304800"/>
            <a:ext cx="3657600" cy="3200400"/>
          </a:xfrm>
          <a:prstGeom prst="star3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বিদায়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 descr="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7014">
            <a:off x="533400" y="5486400"/>
            <a:ext cx="1524000" cy="1019175"/>
          </a:xfrm>
          <a:prstGeom prst="rect">
            <a:avLst/>
          </a:prstGeom>
        </p:spPr>
      </p:pic>
      <p:pic>
        <p:nvPicPr>
          <p:cNvPr id="7" name="Picture 6" descr="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7014">
            <a:off x="7717176" y="5222695"/>
            <a:ext cx="152400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0038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Wave2">
              <a:avLst>
                <a:gd name="adj1" fmla="val 12500"/>
                <a:gd name="adj2" fmla="val 441"/>
              </a:avLst>
            </a:prstTxWarp>
            <a:noAutofit/>
          </a:bodyPr>
          <a:lstStyle/>
          <a:p>
            <a:r>
              <a:rPr lang="bn-BD" sz="7200" b="1" dirty="0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পাঠ পরিচিতি</a:t>
            </a:r>
            <a:endParaRPr lang="en-US" sz="7200" b="1" dirty="0">
              <a:solidFill>
                <a:srgbClr val="C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2578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prstTxWarp prst="textInflate">
              <a:avLst/>
            </a:prstTxWarp>
            <a:normAutofit/>
          </a:bodyPr>
          <a:lstStyle/>
          <a:p>
            <a:pPr>
              <a:buNone/>
            </a:pPr>
            <a:r>
              <a:rPr lang="bn-BD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শ্রেণিঃ ৫ম</a:t>
            </a:r>
          </a:p>
          <a:p>
            <a:pPr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বিষয়ঃবাংলা</a:t>
            </a:r>
          </a:p>
          <a:p>
            <a:pPr>
              <a:buNone/>
            </a:pPr>
            <a:r>
              <a:rPr lang="bn-BD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সময়ঃ৪৫মিনিট</a:t>
            </a:r>
          </a:p>
          <a:p>
            <a:pPr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তারিখঃ১৯-৯-২০১২ইং।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52578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prstTxWarp prst="textInflate">
              <a:avLst/>
            </a:prstTxWarp>
            <a:normAutofit/>
          </a:bodyPr>
          <a:lstStyle/>
          <a:p>
            <a:pPr>
              <a:buNone/>
            </a:pP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পাঠঃশখের মৃৎশিল্প</a:t>
            </a:r>
          </a:p>
          <a:p>
            <a:pPr>
              <a:buNone/>
            </a:pP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পাঠ্যাংশঃগ্রামের নাম-------সুন্দর।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73914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0" y="-304800"/>
            <a:ext cx="9144000" cy="1524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শিখনফলঃ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yukl;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2057400" cy="1371600"/>
          </a:xfrm>
          <a:prstGeom prst="star32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0"/>
            <a:ext cx="8382000" cy="397031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</a:rPr>
              <a:t>১।গদ্যাংশটুকু প্রমিত উচ্চারণে বিরামচিহ্নের ব্যাবহার বজায় রেখে পড়তে পারবে।</a:t>
            </a:r>
          </a:p>
          <a:p>
            <a:endParaRPr lang="bn-BD" sz="3200" b="1" dirty="0" smtClean="0">
              <a:solidFill>
                <a:srgbClr val="C00000"/>
              </a:solidFill>
            </a:endParaRPr>
          </a:p>
          <a:p>
            <a:r>
              <a:rPr lang="bn-BD" sz="3200" b="1" dirty="0" smtClean="0">
                <a:solidFill>
                  <a:srgbClr val="C00000"/>
                </a:solidFill>
              </a:rPr>
              <a:t>২।কথোপকথন শুনে ও পাঠ্যাংশ পড়ে প্রশ্ন করতে ও উত্তর দিতে পারবে</a:t>
            </a:r>
            <a:r>
              <a:rPr lang="bn-BD" dirty="0" smtClean="0"/>
              <a:t>।</a:t>
            </a:r>
          </a:p>
          <a:p>
            <a:endParaRPr lang="bn-BD" sz="2800" b="1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bn-BD" sz="28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৩।অজানা ও কঠিন শব্দের প্রমিত উচ্চারণ,অর্থ,সমার্থক শব্দ ও বাক্য তৈরি করে বলতে ও লিখতে পারবে।</a:t>
            </a:r>
            <a:endParaRPr lang="en-US" sz="28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pring_wallpap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5029200"/>
            <a:ext cx="2819400" cy="1409700"/>
          </a:xfrm>
          <a:prstGeom prst="cloud">
            <a:avLst/>
          </a:prstGeom>
        </p:spPr>
      </p:pic>
      <p:pic>
        <p:nvPicPr>
          <p:cNvPr id="6" name="Picture 5" descr="spring_wallpap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28600"/>
            <a:ext cx="2438400" cy="1524000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wallcoo_com]_spring_wallpaper_162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sons_spring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838200" y="457200"/>
            <a:ext cx="7315200" cy="17526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 শিরোনাম</a:t>
            </a:r>
            <a:endParaRPr lang="en-US" sz="80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743200"/>
            <a:ext cx="54102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শখের মৃৎশিল্প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038600"/>
            <a:ext cx="1905000" cy="2819400"/>
          </a:xfrm>
          <a:prstGeom prst="flowChartCollate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8625"/>
            <a:ext cx="1905000" cy="2619375"/>
          </a:xfrm>
          <a:prstGeom prst="flowChartCollat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Poramatir ghan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91000"/>
            <a:ext cx="2552700" cy="2667000"/>
          </a:xfrm>
          <a:prstGeom prst="flowChartSor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উপস্থাপন</a:t>
            </a:r>
          </a:p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সময়ঃ২৫মিনিট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2flower13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2362200" cy="1828800"/>
          </a:xfrm>
          <a:prstGeom prst="su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lo_scenery_beach2_al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914400" y="152400"/>
            <a:ext cx="7543800" cy="1524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2192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57200"/>
            <a:ext cx="72390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ছবির </a:t>
            </a:r>
            <a:r>
              <a:rPr lang="bn-BD" sz="5400" b="1" dirty="0" smtClean="0">
                <a:ln w="11430"/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মাধ্যমে</a:t>
            </a:r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আলোচনাঃ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news-pic-20-12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4495800" cy="4343400"/>
          </a:xfrm>
          <a:prstGeom prst="rect">
            <a:avLst/>
          </a:prstGeom>
        </p:spPr>
      </p:pic>
      <p:pic>
        <p:nvPicPr>
          <p:cNvPr id="9" name="Picture 8" descr="st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0"/>
            <a:ext cx="4648200" cy="434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867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C0099"/>
                </a:solidFill>
              </a:rPr>
              <a:t>মাটির তৈরি বিভিন্ন জিনিস</a:t>
            </a:r>
            <a:endParaRPr lang="en-US" sz="60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248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শিক্ষক পরিচিতিঃ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Sujon</cp:lastModifiedBy>
  <cp:revision>219</cp:revision>
  <dcterms:created xsi:type="dcterms:W3CDTF">2006-08-16T00:00:00Z</dcterms:created>
  <dcterms:modified xsi:type="dcterms:W3CDTF">2013-03-18T06:48:09Z</dcterms:modified>
</cp:coreProperties>
</file>