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1"/>
  </p:notesMasterIdLst>
  <p:sldIdLst>
    <p:sldId id="256" r:id="rId3"/>
    <p:sldId id="257" r:id="rId4"/>
    <p:sldId id="258" r:id="rId5"/>
    <p:sldId id="259" r:id="rId6"/>
    <p:sldId id="267" r:id="rId7"/>
    <p:sldId id="260" r:id="rId8"/>
    <p:sldId id="261" r:id="rId9"/>
    <p:sldId id="262" r:id="rId10"/>
    <p:sldId id="264" r:id="rId11"/>
    <p:sldId id="266" r:id="rId12"/>
    <p:sldId id="265" r:id="rId13"/>
    <p:sldId id="269" r:id="rId14"/>
    <p:sldId id="276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86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113A51-147A-42CC-A163-E24A30151973}" type="datetimeFigureOut">
              <a:rPr lang="en-US" smtClean="0"/>
              <a:t>30-Apr-13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82ADEC-9BA9-4F42-84A5-6AA805738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926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30-Apr-13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663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30-Apr-13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9491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30-Apr-13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5299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30-Apr-13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0364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30-Apr-13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9151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30-Apr-13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8086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30-Apr-13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5275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30-Apr-13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452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30-Apr-13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2726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30-Apr-13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9558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30-Apr-13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077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30-Apr-13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30-Apr-13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30-Apr-13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30-Apr-13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30-Apr-13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30-Apr-13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30-Apr-13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30-Apr-13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316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30" t="19233" r="19448" b="10647"/>
          <a:stretch/>
        </p:blipFill>
        <p:spPr>
          <a:xfrm>
            <a:off x="1333500" y="304800"/>
            <a:ext cx="6477000" cy="5950058"/>
          </a:xfrm>
          <a:prstGeom prst="round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4419600"/>
            <a:ext cx="4572000" cy="1143000"/>
          </a:xfrm>
        </p:spPr>
        <p:txBody>
          <a:bodyPr>
            <a:normAutofit fontScale="90000"/>
          </a:bodyPr>
          <a:lstStyle/>
          <a:p>
            <a:r>
              <a:rPr lang="en-US" sz="7200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Welcome</a:t>
            </a:r>
            <a:endParaRPr lang="en-US" sz="7200" b="1" dirty="0">
              <a:ln w="18000">
                <a:solidFill>
                  <a:schemeClr val="bg1"/>
                </a:solidFill>
                <a:prstDash val="solid"/>
                <a:miter lim="800000"/>
              </a:ln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3576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3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8000">
              <a:schemeClr val="accent3">
                <a:lumMod val="75000"/>
              </a:schemeClr>
            </a:gs>
            <a:gs pos="86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4800" y="953870"/>
            <a:ext cx="2514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London :</a:t>
            </a:r>
            <a:endParaRPr lang="en-US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97430" y="5297269"/>
            <a:ext cx="883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The capital of England and the Great Britain</a:t>
            </a:r>
            <a:endParaRPr lang="en-US" sz="2000" b="1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38" y="1788421"/>
            <a:ext cx="4291780" cy="3036246"/>
          </a:xfrm>
          <a:prstGeom prst="rect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683" y="1788420"/>
            <a:ext cx="4398818" cy="3036247"/>
          </a:xfrm>
          <a:prstGeom prst="rect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</p:pic>
      <p:sp>
        <p:nvSpPr>
          <p:cNvPr id="7" name="Title 1"/>
          <p:cNvSpPr txBox="1">
            <a:spLocks/>
          </p:cNvSpPr>
          <p:nvPr/>
        </p:nvSpPr>
        <p:spPr>
          <a:xfrm>
            <a:off x="2209800" y="31139"/>
            <a:ext cx="4572000" cy="995422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smtClean="0">
                <a:ln w="28575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Vocabulary</a:t>
            </a:r>
            <a:endParaRPr lang="en-US" sz="3200" b="1" dirty="0">
              <a:ln w="28575" cmpd="sng">
                <a:noFill/>
                <a:prstDash val="solid"/>
              </a:ln>
              <a:solidFill>
                <a:schemeClr val="tx1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7564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75000"/>
              </a:schemeClr>
            </a:gs>
            <a:gs pos="57000">
              <a:schemeClr val="accent4">
                <a:lumMod val="75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801018" y="27711"/>
            <a:ext cx="5541964" cy="908864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 smtClean="0">
                <a:ln w="28575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Make Sentences in pair</a:t>
            </a:r>
            <a:endParaRPr lang="en-US" sz="2800" b="1" dirty="0">
              <a:ln w="28575" cmpd="sng">
                <a:noFill/>
                <a:prstDash val="solid"/>
              </a:ln>
              <a:solidFill>
                <a:schemeClr val="tx1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13902" y="1240842"/>
            <a:ext cx="4820098" cy="2035758"/>
            <a:chOff x="24429" y="1219200"/>
            <a:chExt cx="5172994" cy="2035758"/>
          </a:xfrm>
        </p:grpSpPr>
        <p:sp>
          <p:nvSpPr>
            <p:cNvPr id="4" name="TextBox 3"/>
            <p:cNvSpPr txBox="1"/>
            <p:nvPr/>
          </p:nvSpPr>
          <p:spPr>
            <a:xfrm>
              <a:off x="3139648" y="1219200"/>
              <a:ext cx="2057775" cy="5433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/>
                <a:t>Lounge</a:t>
              </a:r>
              <a:endParaRPr lang="en-US" sz="4000" b="1" dirty="0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30" r="1589"/>
            <a:stretch/>
          </p:blipFill>
          <p:spPr>
            <a:xfrm>
              <a:off x="24429" y="1233017"/>
              <a:ext cx="2987235" cy="2021941"/>
            </a:xfrm>
            <a:prstGeom prst="rect">
              <a:avLst/>
            </a:prstGeom>
            <a:ln w="38100">
              <a:solidFill>
                <a:srgbClr val="002060"/>
              </a:solidFill>
            </a:ln>
          </p:spPr>
        </p:pic>
      </p:grpSp>
      <p:grpSp>
        <p:nvGrpSpPr>
          <p:cNvPr id="20" name="Group 19"/>
          <p:cNvGrpSpPr/>
          <p:nvPr/>
        </p:nvGrpSpPr>
        <p:grpSpPr>
          <a:xfrm>
            <a:off x="3670085" y="1080061"/>
            <a:ext cx="5184867" cy="2425139"/>
            <a:chOff x="3690867" y="898374"/>
            <a:chExt cx="5184867" cy="2425139"/>
          </a:xfrm>
        </p:grpSpPr>
        <p:sp>
          <p:nvSpPr>
            <p:cNvPr id="3" name="TextBox 2"/>
            <p:cNvSpPr txBox="1"/>
            <p:nvPr/>
          </p:nvSpPr>
          <p:spPr>
            <a:xfrm>
              <a:off x="3690867" y="2677182"/>
              <a:ext cx="3048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/>
                <a:t>Immigration</a:t>
              </a:r>
              <a:endParaRPr lang="en-US" sz="3600" b="1" dirty="0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17" t="5810" r="11399" b="5891"/>
            <a:stretch/>
          </p:blipFill>
          <p:spPr>
            <a:xfrm>
              <a:off x="6203143" y="898374"/>
              <a:ext cx="2672591" cy="2415338"/>
            </a:xfrm>
            <a:prstGeom prst="roundRect">
              <a:avLst/>
            </a:prstGeom>
            <a:ln w="38100">
              <a:solidFill>
                <a:srgbClr val="002060"/>
              </a:solidFill>
            </a:ln>
          </p:spPr>
        </p:pic>
      </p:grpSp>
      <p:grpSp>
        <p:nvGrpSpPr>
          <p:cNvPr id="21" name="Group 20"/>
          <p:cNvGrpSpPr/>
          <p:nvPr/>
        </p:nvGrpSpPr>
        <p:grpSpPr>
          <a:xfrm>
            <a:off x="398974" y="3740729"/>
            <a:ext cx="5082560" cy="2553013"/>
            <a:chOff x="398974" y="3713019"/>
            <a:chExt cx="5082560" cy="2553013"/>
          </a:xfrm>
        </p:grpSpPr>
        <p:sp>
          <p:nvSpPr>
            <p:cNvPr id="15" name="TextBox 14"/>
            <p:cNvSpPr txBox="1"/>
            <p:nvPr/>
          </p:nvSpPr>
          <p:spPr>
            <a:xfrm>
              <a:off x="3315895" y="3713019"/>
              <a:ext cx="216563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/>
                <a:t>London</a:t>
              </a:r>
              <a:endParaRPr lang="en-US" sz="4000" b="1" dirty="0"/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974" y="3789219"/>
              <a:ext cx="2897871" cy="2476813"/>
            </a:xfrm>
            <a:prstGeom prst="rect">
              <a:avLst/>
            </a:prstGeom>
            <a:ln w="38100">
              <a:solidFill>
                <a:srgbClr val="002060"/>
              </a:solidFill>
            </a:ln>
          </p:spPr>
        </p:pic>
      </p:grpSp>
      <p:grpSp>
        <p:nvGrpSpPr>
          <p:cNvPr id="22" name="Group 21"/>
          <p:cNvGrpSpPr/>
          <p:nvPr/>
        </p:nvGrpSpPr>
        <p:grpSpPr>
          <a:xfrm>
            <a:off x="3839795" y="3845952"/>
            <a:ext cx="5015158" cy="2504628"/>
            <a:chOff x="3839795" y="3818242"/>
            <a:chExt cx="5015158" cy="2504628"/>
          </a:xfrm>
        </p:grpSpPr>
        <p:sp>
          <p:nvSpPr>
            <p:cNvPr id="18" name="TextBox 17"/>
            <p:cNvSpPr txBox="1"/>
            <p:nvPr/>
          </p:nvSpPr>
          <p:spPr>
            <a:xfrm>
              <a:off x="3839795" y="5614984"/>
              <a:ext cx="2209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/>
                <a:t>Bangkok</a:t>
              </a:r>
              <a:endParaRPr lang="en-US" sz="4000" b="1" dirty="0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636"/>
            <a:stretch/>
          </p:blipFill>
          <p:spPr>
            <a:xfrm>
              <a:off x="5857268" y="3818242"/>
              <a:ext cx="2997685" cy="2447789"/>
            </a:xfrm>
            <a:prstGeom prst="rect">
              <a:avLst/>
            </a:prstGeom>
            <a:ln w="38100">
              <a:solidFill>
                <a:srgbClr val="002060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24370799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6000">
              <a:schemeClr val="accent3">
                <a:lumMod val="75000"/>
              </a:schemeClr>
            </a:gs>
            <a:gs pos="85000">
              <a:schemeClr val="accent6">
                <a:tint val="15000"/>
                <a:satMod val="350000"/>
              </a:schemeClr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914400" y="265035"/>
            <a:ext cx="6803479" cy="1870678"/>
            <a:chOff x="914400" y="265035"/>
            <a:chExt cx="6803479" cy="1870678"/>
          </a:xfrm>
        </p:grpSpPr>
        <p:sp>
          <p:nvSpPr>
            <p:cNvPr id="2" name="TextBox 1"/>
            <p:cNvSpPr txBox="1"/>
            <p:nvPr/>
          </p:nvSpPr>
          <p:spPr>
            <a:xfrm>
              <a:off x="3657600" y="846431"/>
              <a:ext cx="406027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 smtClean="0"/>
                <a:t>SILENT READING</a:t>
              </a:r>
              <a:endParaRPr lang="en-US" sz="4400" b="1" dirty="0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356" b="89885" l="4857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44" r="7486"/>
            <a:stretch/>
          </p:blipFill>
          <p:spPr>
            <a:xfrm>
              <a:off x="914400" y="265035"/>
              <a:ext cx="2570018" cy="1870678"/>
            </a:xfrm>
            <a:prstGeom prst="rect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  <a:reflection blurRad="6350" stA="50000" endA="300" endPos="55500" dist="50800" dir="5400000" sy="-100000" algn="bl" rotWithShape="0"/>
            </a:effectLst>
          </p:spPr>
        </p:pic>
      </p:grpSp>
      <p:sp>
        <p:nvSpPr>
          <p:cNvPr id="4" name="TextBox 3"/>
          <p:cNvSpPr txBox="1"/>
          <p:nvPr/>
        </p:nvSpPr>
        <p:spPr>
          <a:xfrm>
            <a:off x="228600" y="3962400"/>
            <a:ext cx="8763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600" b="1" dirty="0" smtClean="0"/>
              <a:t>Why is </a:t>
            </a:r>
            <a:r>
              <a:rPr lang="en-US" sz="3600" b="1" dirty="0" err="1" smtClean="0"/>
              <a:t>Mita</a:t>
            </a:r>
            <a:r>
              <a:rPr lang="en-US" sz="3600" b="1" dirty="0" smtClean="0"/>
              <a:t> excited?</a:t>
            </a:r>
          </a:p>
          <a:p>
            <a:pPr marL="342900" indent="-342900">
              <a:buAutoNum type="arabicPeriod"/>
            </a:pPr>
            <a:r>
              <a:rPr lang="en-US" sz="3600" b="1" dirty="0" smtClean="0"/>
              <a:t>Why aren’t </a:t>
            </a:r>
            <a:r>
              <a:rPr lang="en-US" sz="3600" b="1" dirty="0" err="1" smtClean="0"/>
              <a:t>Mita’s</a:t>
            </a:r>
            <a:r>
              <a:rPr lang="en-US" sz="3600" b="1" dirty="0" smtClean="0"/>
              <a:t> parents going with her?</a:t>
            </a:r>
          </a:p>
          <a:p>
            <a:pPr marL="342900" indent="-342900">
              <a:buAutoNum type="arabicPeriod"/>
            </a:pPr>
            <a:r>
              <a:rPr lang="en-US" sz="3600" b="1" dirty="0" smtClean="0"/>
              <a:t>What does an immigration officer do at the airport?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3400" y="2680899"/>
            <a:ext cx="77178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Read the passage in Section B silently and answer the following questions.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539090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">
              <a:schemeClr val="accent6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94000">
              <a:schemeClr val="accent3">
                <a:lumMod val="60000"/>
                <a:lumOff val="4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64165" y="124695"/>
            <a:ext cx="2215671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GRAMMAR</a:t>
            </a:r>
            <a:r>
              <a:rPr lang="en-US" sz="3200" b="1" dirty="0" smtClean="0"/>
              <a:t> 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2900" y="730252"/>
            <a:ext cx="845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/>
              <a:t>They are waiting in the lounge.</a:t>
            </a:r>
            <a:endParaRPr lang="en-US" sz="4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42900" y="2782300"/>
            <a:ext cx="845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/>
              <a:t>Present Continuous Tense</a:t>
            </a:r>
            <a:endParaRPr lang="en-US" sz="4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42900" y="3539698"/>
            <a:ext cx="845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/>
              <a:t>Sub + am/is/are + V - </a:t>
            </a:r>
            <a:r>
              <a:rPr lang="en-US" sz="4400" b="1" dirty="0" err="1" smtClean="0"/>
              <a:t>ing</a:t>
            </a:r>
            <a:endParaRPr lang="en-US" sz="4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92728" y="4370695"/>
            <a:ext cx="775854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/>
              <a:t>Present Continuous Tense is used to express what we are doing and what is going on now.</a:t>
            </a:r>
            <a:endParaRPr lang="en-US" sz="4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42900" y="1436554"/>
            <a:ext cx="845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/>
              <a:t>You are watching TV.</a:t>
            </a:r>
            <a:endParaRPr lang="en-US" sz="4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42900" y="2154380"/>
            <a:ext cx="845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/>
              <a:t>You are learning English now.</a:t>
            </a:r>
            <a:endParaRPr lang="en-US" sz="4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42900" y="1769659"/>
            <a:ext cx="845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/>
              <a:t>Think about some more Examples.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553456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3" grpId="1"/>
      <p:bldP spid="5" grpId="0"/>
      <p:bldP spid="6" grpId="0"/>
      <p:bldP spid="12" grpId="0"/>
      <p:bldP spid="13" grpId="0"/>
      <p:bldP spid="13" grpId="1"/>
      <p:bldP spid="14" grpId="0"/>
      <p:bldP spid="14" grpId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3000">
              <a:schemeClr val="accent3">
                <a:lumMod val="75000"/>
              </a:schemeClr>
            </a:gs>
            <a:gs pos="8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10652" y="380999"/>
            <a:ext cx="2122697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GRAMMAR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9158" y="2286000"/>
            <a:ext cx="87456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 They are flying by Bangladesh </a:t>
            </a:r>
            <a:r>
              <a:rPr lang="en-US" sz="4000" b="1" dirty="0" err="1" smtClean="0"/>
              <a:t>Biman</a:t>
            </a:r>
            <a:r>
              <a:rPr lang="en-US" sz="4000" b="1" dirty="0" smtClean="0"/>
              <a:t>.</a:t>
            </a:r>
            <a:endParaRPr lang="en-US" sz="4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77095" y="3453592"/>
            <a:ext cx="31454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/>
              <a:t>Think about the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3315852" y="3458606"/>
            <a:ext cx="20781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/>
              <a:t>difference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5265892" y="3444752"/>
            <a:ext cx="36876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/>
              <a:t>of these sentences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1751485" y="4141990"/>
            <a:ext cx="5641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/>
              <a:t>2</a:t>
            </a:r>
            <a:r>
              <a:rPr lang="en-US" sz="3600" b="1" baseline="30000" dirty="0" smtClean="0"/>
              <a:t>nd</a:t>
            </a:r>
            <a:r>
              <a:rPr lang="en-US" sz="3600" b="1" dirty="0" smtClean="0"/>
              <a:t> Example indicates Future</a:t>
            </a:r>
            <a:endParaRPr lang="en-US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99158" y="1381269"/>
            <a:ext cx="87456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They are waiting in the lounge.</a:t>
            </a:r>
            <a:endParaRPr lang="en-US" sz="4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1750453" y="2391211"/>
            <a:ext cx="2103265" cy="53340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99158" y="2924611"/>
            <a:ext cx="87456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 They will fly by Bangladesh </a:t>
            </a:r>
            <a:r>
              <a:rPr lang="en-US" sz="4000" b="1" dirty="0" err="1" smtClean="0"/>
              <a:t>Biman</a:t>
            </a:r>
            <a:r>
              <a:rPr lang="en-US" sz="4000" b="1" dirty="0" smtClean="0"/>
              <a:t>.</a:t>
            </a:r>
            <a:endParaRPr lang="en-US" sz="4000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2049069" y="3011854"/>
            <a:ext cx="1533740" cy="53340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66705" y="4952010"/>
            <a:ext cx="8686800" cy="16110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4400" b="1" dirty="0" smtClean="0"/>
              <a:t>Present Continuous Can be used to indicate </a:t>
            </a:r>
            <a:r>
              <a:rPr lang="en-US" sz="4400" b="1" dirty="0"/>
              <a:t>n</a:t>
            </a:r>
            <a:r>
              <a:rPr lang="en-US" sz="4400" b="1" dirty="0" smtClean="0"/>
              <a:t>ear Future</a:t>
            </a:r>
            <a:endParaRPr lang="en-US" sz="4400" b="1" dirty="0"/>
          </a:p>
        </p:txBody>
      </p:sp>
      <p:sp>
        <p:nvSpPr>
          <p:cNvPr id="14" name="Rounded Rectangle 13"/>
          <p:cNvSpPr/>
          <p:nvPr/>
        </p:nvSpPr>
        <p:spPr>
          <a:xfrm>
            <a:off x="277095" y="4952010"/>
            <a:ext cx="8667747" cy="1611086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47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build="allAtOnce"/>
      <p:bldP spid="4" grpId="1" build="allAtOnce"/>
      <p:bldP spid="5" grpId="0" build="allAtOnce"/>
      <p:bldP spid="5" grpId="1" build="allAtOnce"/>
      <p:bldP spid="5" grpId="2" build="allAtOnce"/>
      <p:bldP spid="6" grpId="0" build="allAtOnce"/>
      <p:bldP spid="6" grpId="1" build="allAtOnce"/>
      <p:bldP spid="7" grpId="0"/>
      <p:bldP spid="8" grpId="0"/>
      <p:bldP spid="9" grpId="0" animBg="1"/>
      <p:bldP spid="9" grpId="1" animBg="1"/>
      <p:bldP spid="9" grpId="2" animBg="1"/>
      <p:bldP spid="10" grpId="0"/>
      <p:bldP spid="11" grpId="0" animBg="1"/>
      <p:bldP spid="11" grpId="1" animBg="1"/>
      <p:bldP spid="11" grpId="2" animBg="1"/>
      <p:bldP spid="12" grpId="0"/>
      <p:bldP spid="14" grpId="0" animBg="1"/>
      <p:bldP spid="14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3000">
              <a:schemeClr val="accent3">
                <a:lumMod val="75000"/>
              </a:schemeClr>
            </a:gs>
            <a:gs pos="8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10652" y="228594"/>
            <a:ext cx="1768626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Structure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1617" y="1752600"/>
            <a:ext cx="88530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The two cousins start planning what they would do once they reach Bangkok</a:t>
            </a:r>
            <a:endParaRPr lang="en-US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057750" y="2874868"/>
            <a:ext cx="66744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Sub + Start + V - </a:t>
            </a:r>
            <a:r>
              <a:rPr lang="en-US" sz="3200" b="1" dirty="0" err="1" smtClean="0"/>
              <a:t>ing</a:t>
            </a:r>
            <a:endParaRPr lang="en-US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38545" y="990600"/>
            <a:ext cx="88530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/>
              <a:t>Mita</a:t>
            </a:r>
            <a:r>
              <a:rPr lang="en-US" sz="3200" b="1" dirty="0" smtClean="0"/>
              <a:t>, Zara and her parents start filling in the forms</a:t>
            </a:r>
            <a:endParaRPr lang="en-US" sz="32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827150" y="1028242"/>
            <a:ext cx="1916759" cy="520456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8" name="Rounded Rectangle 7"/>
          <p:cNvSpPr/>
          <p:nvPr/>
        </p:nvSpPr>
        <p:spPr>
          <a:xfrm>
            <a:off x="3026615" y="1794972"/>
            <a:ext cx="2436278" cy="513832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9" name="TextBox 8"/>
          <p:cNvSpPr txBox="1"/>
          <p:nvPr/>
        </p:nvSpPr>
        <p:spPr>
          <a:xfrm>
            <a:off x="316624" y="5183318"/>
            <a:ext cx="84678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We use ‘</a:t>
            </a:r>
            <a:r>
              <a:rPr lang="en-US" sz="3200" b="1" u="sng" dirty="0" smtClean="0"/>
              <a:t>Start + v-</a:t>
            </a:r>
            <a:r>
              <a:rPr lang="en-US" sz="3200" b="1" u="sng" dirty="0" err="1" smtClean="0"/>
              <a:t>ing</a:t>
            </a:r>
            <a:r>
              <a:rPr lang="en-US" sz="3200" b="1" dirty="0" smtClean="0"/>
              <a:t>’ to indicate the starting point of present continuous tense</a:t>
            </a:r>
            <a:endParaRPr lang="en-US" sz="3200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410" y="3886200"/>
            <a:ext cx="5289110" cy="762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294396" y="4448145"/>
            <a:ext cx="2237216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Present continuous</a:t>
            </a:r>
            <a:endParaRPr lang="en-US" sz="2000" b="1" dirty="0"/>
          </a:p>
        </p:txBody>
      </p:sp>
      <p:sp>
        <p:nvSpPr>
          <p:cNvPr id="13" name="Right Arrow 12"/>
          <p:cNvSpPr/>
          <p:nvPr/>
        </p:nvSpPr>
        <p:spPr>
          <a:xfrm rot="2740910">
            <a:off x="3264646" y="3833092"/>
            <a:ext cx="622599" cy="4265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23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7" presetClass="emph" presetSubtype="0" repeatCount="indefinite" fill="remove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7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8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9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  <p:bldP spid="6" grpId="0"/>
      <p:bldP spid="7" grpId="0" animBg="1"/>
      <p:bldP spid="7" grpId="1" animBg="1"/>
      <p:bldP spid="8" grpId="0" animBg="1"/>
      <p:bldP spid="8" grpId="1" animBg="1"/>
      <p:bldP spid="9" grpId="0"/>
      <p:bldP spid="12" grpId="0" animBg="1"/>
      <p:bldP spid="13" grpId="0" animBg="1"/>
      <p:bldP spid="13" grpId="1" animBg="1"/>
      <p:bldP spid="13" grpId="2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3000">
              <a:schemeClr val="accent3">
                <a:lumMod val="75000"/>
              </a:schemeClr>
            </a:gs>
            <a:gs pos="8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47282" y="24825"/>
            <a:ext cx="1449436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Writing</a:t>
            </a: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00" y="824345"/>
            <a:ext cx="3732412" cy="2503984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799" y="1000560"/>
            <a:ext cx="3581401" cy="2327769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36" y="3505199"/>
            <a:ext cx="3697776" cy="2773331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481" y="3571991"/>
            <a:ext cx="3608719" cy="2706540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028700" y="2551837"/>
            <a:ext cx="7086600" cy="175432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1"/>
                  </a:solidFill>
                </a:ln>
              </a:rPr>
              <a:t>Now Read the instruction in Section D and  write a short composition about your experience of travelling. </a:t>
            </a:r>
            <a:endParaRPr lang="en-US" sz="3600" b="1" dirty="0">
              <a:ln w="1270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707345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accent4">
                <a:lumMod val="60000"/>
                <a:lumOff val="40000"/>
              </a:schemeClr>
            </a:gs>
            <a:gs pos="76000">
              <a:schemeClr val="accent6">
                <a:tint val="15000"/>
                <a:satMod val="350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29100" y="960505"/>
            <a:ext cx="2657074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Home work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rot="10800000" flipV="1">
            <a:off x="26561" y="3097295"/>
            <a:ext cx="909838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smtClean="0"/>
              <a:t>Suppose you will travel somewhere in the next vacation. Write a short composition on your preparation.</a:t>
            </a:r>
            <a:endParaRPr lang="en-US" sz="50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00" b="9822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2886"/>
            <a:ext cx="2143125" cy="2143125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  <a:reflection blurRad="6350" stA="50000" endA="300" endPos="550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31750">
            <a:bevelT w="82550" h="44450" prst="angle"/>
            <a:bevelB w="82550" h="44450" prst="angle"/>
            <a:contourClr>
              <a:schemeClr val="bg1"/>
            </a:contourClr>
          </a:sp3d>
        </p:spPr>
      </p:pic>
    </p:spTree>
    <p:extLst>
      <p:ext uri="{BB962C8B-B14F-4D97-AF65-F5344CB8AC3E}">
        <p14:creationId xmlns:p14="http://schemas.microsoft.com/office/powerpoint/2010/main" val="2598361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37"/>
          <a:stretch/>
        </p:blipFill>
        <p:spPr>
          <a:xfrm>
            <a:off x="1447800" y="838200"/>
            <a:ext cx="6248400" cy="5181600"/>
          </a:xfrm>
          <a:prstGeom prst="round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0" y="1447800"/>
            <a:ext cx="6019800" cy="1524000"/>
          </a:xfrm>
        </p:spPr>
        <p:txBody>
          <a:bodyPr>
            <a:normAutofit/>
          </a:bodyPr>
          <a:lstStyle/>
          <a:p>
            <a:r>
              <a:rPr lang="en-US" sz="7200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Thank You</a:t>
            </a:r>
            <a:endParaRPr lang="en-US" sz="7200" b="1" dirty="0">
              <a:ln w="18000">
                <a:solidFill>
                  <a:schemeClr val="bg1"/>
                </a:solidFill>
                <a:prstDash val="solid"/>
                <a:miter lim="800000"/>
              </a:ln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767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9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14600" y="304800"/>
            <a:ext cx="4267200" cy="1143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Introduction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 rot="16200000">
            <a:off x="2667000" y="1752600"/>
            <a:ext cx="4152900" cy="4305300"/>
          </a:xfrm>
          <a:prstGeom prst="round2Diag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vert" anchor="ctr"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chemeClr val="tx1"/>
                </a:solidFill>
              </a:rPr>
              <a:t>Class 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	</a:t>
            </a:r>
            <a:r>
              <a:rPr lang="en-US" b="1" dirty="0">
                <a:solidFill>
                  <a:schemeClr val="tx1"/>
                </a:solidFill>
              </a:rPr>
              <a:t>	</a:t>
            </a:r>
            <a:r>
              <a:rPr lang="en-US" b="1" dirty="0" smtClean="0">
                <a:solidFill>
                  <a:schemeClr val="tx1"/>
                </a:solidFill>
              </a:rPr>
              <a:t>: Eight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chemeClr val="tx1"/>
                </a:solidFill>
              </a:rPr>
              <a:t>Subject   	: English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chemeClr val="tx1"/>
                </a:solidFill>
              </a:rPr>
              <a:t>Unit 	     	: One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chemeClr val="tx1"/>
                </a:solidFill>
              </a:rPr>
              <a:t>Lesson    	: One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chemeClr val="tx1"/>
                </a:solidFill>
              </a:rPr>
              <a:t>Time        	: 40 minute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chemeClr val="tx1"/>
                </a:solidFill>
              </a:rPr>
              <a:t>Date	     	: 23/01/2013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0458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9000">
              <a:schemeClr val="accent3">
                <a:lumMod val="75000"/>
              </a:schemeClr>
            </a:gs>
            <a:gs pos="46000">
              <a:srgbClr val="ACBE99"/>
            </a:gs>
            <a:gs pos="85000">
              <a:schemeClr val="accent3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 highlightClick="1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1835322"/>
              </p:ext>
            </p:extLst>
          </p:nvPr>
        </p:nvGraphicFramePr>
        <p:xfrm>
          <a:off x="3581400" y="2590800"/>
          <a:ext cx="1981200" cy="167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0" name="Packager Shell Object" showAsIcon="1" r:id="rId3" imgW="914400" imgH="771480" progId="Package">
                  <p:embed/>
                </p:oleObj>
              </mc:Choice>
              <mc:Fallback>
                <p:oleObj name="Packager Shell Object" showAsIcon="1" r:id="rId3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81400" y="2590800"/>
                        <a:ext cx="1981200" cy="1671638"/>
                      </a:xfrm>
                      <a:prstGeom prst="rect">
                        <a:avLst/>
                      </a:prstGeom>
                      <a:ln w="28575">
                        <a:solidFill>
                          <a:srgbClr val="7030A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73863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9000">
              <a:schemeClr val="accent4">
                <a:lumMod val="60000"/>
                <a:lumOff val="40000"/>
              </a:schemeClr>
            </a:gs>
            <a:gs pos="46000">
              <a:srgbClr val="ACBE99"/>
            </a:gs>
            <a:gs pos="85000">
              <a:schemeClr val="accent3">
                <a:lumMod val="60000"/>
                <a:lumOff val="4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4876800"/>
            <a:ext cx="7543800" cy="1143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6600" b="1" dirty="0" smtClean="0">
                <a:ln w="38100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AT THE AIRPORT</a:t>
            </a:r>
            <a:endParaRPr lang="en-US" sz="6600" b="1" dirty="0">
              <a:ln w="38100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94"/>
          <a:stretch/>
        </p:blipFill>
        <p:spPr>
          <a:xfrm>
            <a:off x="1219200" y="533400"/>
            <a:ext cx="6553200" cy="4291291"/>
          </a:xfrm>
          <a:prstGeom prst="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526820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000">
              <a:schemeClr val="accent3">
                <a:lumMod val="75000"/>
              </a:schemeClr>
            </a:gs>
            <a:gs pos="82000">
              <a:schemeClr val="accent6">
                <a:tint val="15000"/>
                <a:satMod val="35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96876"/>
            <a:ext cx="4572000" cy="898524"/>
          </a:xfrm>
          <a:prstGeom prst="round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6000" b="1" dirty="0" smtClean="0">
                <a:solidFill>
                  <a:schemeClr val="tx1"/>
                </a:solidFill>
              </a:rPr>
              <a:t>Objectives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76400"/>
            <a:ext cx="8610600" cy="47704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dirty="0" smtClean="0"/>
              <a:t>Students will be able to……….</a:t>
            </a:r>
          </a:p>
          <a:p>
            <a:pPr>
              <a:buFont typeface="Wingdings" pitchFamily="2" charset="2"/>
              <a:buChar char="q"/>
            </a:pPr>
            <a:r>
              <a:rPr lang="en-US" sz="3600" dirty="0"/>
              <a:t>	</a:t>
            </a:r>
            <a:r>
              <a:rPr lang="en-US" sz="3600" dirty="0" smtClean="0"/>
              <a:t>Read and understand text.</a:t>
            </a:r>
          </a:p>
          <a:p>
            <a:pPr>
              <a:buFont typeface="Wingdings" pitchFamily="2" charset="2"/>
              <a:buChar char="q"/>
            </a:pPr>
            <a:r>
              <a:rPr lang="en-US" sz="3600" dirty="0"/>
              <a:t>	</a:t>
            </a:r>
            <a:r>
              <a:rPr lang="en-US" sz="3600" dirty="0" smtClean="0"/>
              <a:t>Tell the meaning and use of ‘</a:t>
            </a:r>
            <a:r>
              <a:rPr lang="en-US" sz="3600" b="1" dirty="0" smtClean="0"/>
              <a:t>lounge</a:t>
            </a:r>
            <a:r>
              <a:rPr lang="en-US" sz="3600" dirty="0" smtClean="0"/>
              <a:t>’, 	‘</a:t>
            </a:r>
            <a:r>
              <a:rPr lang="en-US" sz="3600" b="1" dirty="0" smtClean="0"/>
              <a:t>immigration</a:t>
            </a:r>
            <a:r>
              <a:rPr lang="en-US" sz="3600" dirty="0" smtClean="0"/>
              <a:t>’, 	</a:t>
            </a:r>
            <a:r>
              <a:rPr lang="en-US" sz="3600" b="1" dirty="0" smtClean="0"/>
              <a:t>Thailand</a:t>
            </a:r>
            <a:r>
              <a:rPr lang="en-US" sz="3600" dirty="0" smtClean="0"/>
              <a:t>, </a:t>
            </a:r>
            <a:r>
              <a:rPr lang="en-US" sz="3600" b="1" dirty="0" smtClean="0"/>
              <a:t>London</a:t>
            </a:r>
          </a:p>
          <a:p>
            <a:pPr>
              <a:buFont typeface="Wingdings" pitchFamily="2" charset="2"/>
              <a:buChar char="q"/>
            </a:pPr>
            <a:r>
              <a:rPr lang="en-US" sz="3600" dirty="0"/>
              <a:t>	</a:t>
            </a:r>
            <a:r>
              <a:rPr lang="en-US" sz="3600" dirty="0" smtClean="0"/>
              <a:t>Use </a:t>
            </a:r>
            <a:r>
              <a:rPr lang="en-US" sz="3600" b="1" dirty="0" smtClean="0"/>
              <a:t>Present Continuous</a:t>
            </a:r>
            <a:r>
              <a:rPr lang="en-US" sz="3600" dirty="0" smtClean="0"/>
              <a:t> indicating 	</a:t>
            </a:r>
            <a:r>
              <a:rPr lang="en-US" sz="3600" b="1" dirty="0" smtClean="0"/>
              <a:t>Future</a:t>
            </a:r>
            <a:r>
              <a:rPr lang="en-US" sz="3600" dirty="0" smtClean="0"/>
              <a:t>.</a:t>
            </a:r>
          </a:p>
          <a:p>
            <a:pPr>
              <a:buFont typeface="Wingdings" pitchFamily="2" charset="2"/>
              <a:buChar char="q"/>
            </a:pPr>
            <a:r>
              <a:rPr lang="en-US" sz="3600" dirty="0"/>
              <a:t>	</a:t>
            </a:r>
            <a:r>
              <a:rPr lang="en-US" sz="3600" dirty="0" smtClean="0"/>
              <a:t>Use </a:t>
            </a:r>
            <a:r>
              <a:rPr lang="en-US" sz="3600" b="1" dirty="0" smtClean="0"/>
              <a:t>Start + V- </a:t>
            </a:r>
            <a:r>
              <a:rPr lang="en-US" sz="3600" b="1" dirty="0" err="1" smtClean="0"/>
              <a:t>ing</a:t>
            </a:r>
            <a:r>
              <a:rPr lang="en-US" sz="3600" b="1" dirty="0" smtClean="0"/>
              <a:t>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29956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10835"/>
            <a:ext cx="6705600" cy="1143000"/>
          </a:xfrm>
          <a:prstGeom prst="roundRect">
            <a:avLst/>
          </a:prstGeom>
          <a:ln w="28575">
            <a:solidFill>
              <a:schemeClr val="tx2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Talk about the picture</a:t>
            </a:r>
            <a:endParaRPr lang="en-US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95" y="1294245"/>
            <a:ext cx="7086600" cy="5433060"/>
          </a:xfrm>
          <a:ln w="38100">
            <a:solidFill>
              <a:srgbClr val="92D05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409926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40000">
              <a:schemeClr val="bg2">
                <a:lumMod val="50000"/>
              </a:schemeClr>
            </a:gs>
            <a:gs pos="100000">
              <a:srgbClr val="005CB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51804"/>
            <a:ext cx="4419600" cy="1168539"/>
          </a:xfrm>
          <a:prstGeom prst="flowChartTerminator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4800" b="1" dirty="0" smtClean="0">
                <a:ln w="28575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Vocabulary</a:t>
            </a:r>
            <a:endParaRPr lang="en-US" sz="3200" b="1" dirty="0">
              <a:ln w="28575" cmpd="sng">
                <a:noFill/>
                <a:prstDash val="solid"/>
              </a:ln>
              <a:solidFill>
                <a:schemeClr val="tx1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1073710"/>
            <a:ext cx="281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Lounge :</a:t>
            </a:r>
            <a:endParaRPr lang="en-US" sz="24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802377"/>
            <a:ext cx="4367640" cy="3074423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90" y="1732454"/>
            <a:ext cx="4371580" cy="314434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2438400" y="4959931"/>
            <a:ext cx="44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A sitting space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759165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40000">
              <a:schemeClr val="bg2">
                <a:lumMod val="50000"/>
              </a:schemeClr>
            </a:gs>
            <a:gs pos="100000">
              <a:srgbClr val="005CB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209800" y="31139"/>
            <a:ext cx="4572000" cy="995422"/>
          </a:xfrm>
          <a:prstGeom prst="flowChartTerminator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000" b="1" dirty="0" smtClean="0">
                <a:ln w="28575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Vocabulary</a:t>
            </a:r>
            <a:endParaRPr lang="en-US" sz="3200" b="1" dirty="0">
              <a:ln w="28575" cmpd="sng">
                <a:noFill/>
                <a:prstDash val="solid"/>
              </a:ln>
              <a:solidFill>
                <a:schemeClr val="tx1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2400" y="965006"/>
            <a:ext cx="312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Immigration</a:t>
            </a:r>
            <a:r>
              <a:rPr lang="en-US" sz="4000" b="1" dirty="0" smtClean="0"/>
              <a:t> :</a:t>
            </a:r>
            <a:endParaRPr lang="en-US" sz="2400" b="1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709047"/>
            <a:ext cx="4774293" cy="3607002"/>
          </a:xfrm>
          <a:prstGeom prst="rect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</p:pic>
      <p:sp>
        <p:nvSpPr>
          <p:cNvPr id="14" name="TextBox 13"/>
          <p:cNvSpPr txBox="1"/>
          <p:nvPr/>
        </p:nvSpPr>
        <p:spPr>
          <a:xfrm>
            <a:off x="729323" y="5288340"/>
            <a:ext cx="7924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/>
              <a:t>The act of entering a country for permanent settlement</a:t>
            </a:r>
            <a:endParaRPr lang="en-US" sz="32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672891"/>
            <a:ext cx="3375541" cy="3643157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4087945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40000"/>
                <a:lumOff val="60000"/>
              </a:schemeClr>
            </a:gs>
            <a:gs pos="40000">
              <a:schemeClr val="accent4">
                <a:lumMod val="60000"/>
                <a:lumOff val="4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3400" y="976747"/>
            <a:ext cx="2819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Bangkok :</a:t>
            </a:r>
            <a:endParaRPr lang="en-US" sz="28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5" y="1746187"/>
            <a:ext cx="4040051" cy="3206813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pic>
      <p:sp>
        <p:nvSpPr>
          <p:cNvPr id="9" name="TextBox 8"/>
          <p:cNvSpPr txBox="1"/>
          <p:nvPr/>
        </p:nvSpPr>
        <p:spPr>
          <a:xfrm>
            <a:off x="1447800" y="5341203"/>
            <a:ext cx="6342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The capital of Thailand</a:t>
            </a:r>
            <a:endParaRPr lang="en-US" sz="32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447" y="1746187"/>
            <a:ext cx="4811423" cy="3206813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209800" y="31139"/>
            <a:ext cx="4572000" cy="995422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smtClean="0">
                <a:ln w="28575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Vocabulary</a:t>
            </a:r>
            <a:endParaRPr lang="en-US" sz="3200" b="1" dirty="0">
              <a:ln w="28575" cmpd="sng">
                <a:noFill/>
                <a:prstDash val="solid"/>
              </a:ln>
              <a:solidFill>
                <a:schemeClr val="tx1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8846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1078</TotalTime>
  <Words>287</Words>
  <Application>Microsoft Office PowerPoint</Application>
  <PresentationFormat>On-screen Show (4:3)</PresentationFormat>
  <Paragraphs>66</Paragraphs>
  <Slides>18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Office Theme</vt:lpstr>
      <vt:lpstr>1_Office Theme</vt:lpstr>
      <vt:lpstr>Packager Shell Object</vt:lpstr>
      <vt:lpstr>Welcome</vt:lpstr>
      <vt:lpstr>Introduction</vt:lpstr>
      <vt:lpstr>PowerPoint Presentation</vt:lpstr>
      <vt:lpstr>PowerPoint Presentation</vt:lpstr>
      <vt:lpstr>Objectives</vt:lpstr>
      <vt:lpstr>Talk about the picture</vt:lpstr>
      <vt:lpstr>Vocabulary</vt:lpstr>
      <vt:lpstr>Vocabulary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TSS</dc:creator>
  <cp:lastModifiedBy>Doel</cp:lastModifiedBy>
  <cp:revision>157</cp:revision>
  <dcterms:created xsi:type="dcterms:W3CDTF">2006-08-16T00:00:00Z</dcterms:created>
  <dcterms:modified xsi:type="dcterms:W3CDTF">2013-04-30T05:33:41Z</dcterms:modified>
</cp:coreProperties>
</file>