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9" r:id="rId2"/>
    <p:sldId id="276" r:id="rId3"/>
    <p:sldId id="274" r:id="rId4"/>
    <p:sldId id="261" r:id="rId5"/>
    <p:sldId id="256" r:id="rId6"/>
    <p:sldId id="257" r:id="rId7"/>
    <p:sldId id="262" r:id="rId8"/>
    <p:sldId id="263" r:id="rId9"/>
    <p:sldId id="264" r:id="rId10"/>
    <p:sldId id="258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3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1729" autoAdjust="0"/>
  </p:normalViewPr>
  <p:slideViewPr>
    <p:cSldViewPr>
      <p:cViewPr>
        <p:scale>
          <a:sx n="40" d="100"/>
          <a:sy n="40" d="100"/>
        </p:scale>
        <p:origin x="-1710" y="-119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1E229-172F-4000-AB3F-E067C3594B5A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B9352B-B185-438B-A59D-754B40EE53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স্লাইডে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শিক্ষার্থীদেরকে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স্বাগত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জানানো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B9352B-B185-438B-A59D-754B40EE535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প্রধান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স্কেলের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ভাগ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সংখ্যার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তুলনা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ভার্নিয়ার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স্কেলের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ক্ষুদ্রতম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এক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ভাগের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মান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ভার্নিয়ার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ধ্রুবক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B9352B-B185-438B-A59D-754B40EE535A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ভার্নিয়ার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স্কেলের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শূণ্য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দাগের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তুলনা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প্রধান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স্কেল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উভয়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স্কেলের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প্রায়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পূর্ন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মিল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দেখে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ভার্নিয়ার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সমপাতন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B9352B-B185-438B-A59D-754B40EE535A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প্রধান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স্কেল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ভার্নিয়ার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স্কেল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ভার্নিয়ার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ধ্রুবক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নিয়ে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দৈর্ঘ্য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করার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সূত্রের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ব্যাখ্যা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B9352B-B185-438B-A59D-754B40EE535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স্লাইডক্যালিপার্সের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নিম্নচোঁয়ালদ্বয়ের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মাঝে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বস্তু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স্থাপন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প্রধান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স্কেল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ভার্নিয়ার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স্কেল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B9352B-B185-438B-A59D-754B40EE535A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প্রাপ্ত</a:t>
            </a:r>
            <a:r>
              <a:rPr lang="en-US" dirty="0" smtClean="0"/>
              <a:t> </a:t>
            </a:r>
            <a:r>
              <a:rPr lang="en-US" dirty="0" err="1" smtClean="0"/>
              <a:t>মানসমূহ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দৈর্ঘ্য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নির্ণয়ের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ছকে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বসিয়ে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দৈর্ঘ্য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পরিমাপ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করা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হবে</a:t>
            </a:r>
            <a:r>
              <a:rPr lang="en-US" baseline="0" dirty="0" smtClean="0"/>
              <a:t>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B9352B-B185-438B-A59D-754B40EE535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দণ্ড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স্লাইডকালিপার্সে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স্থাপন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ছক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অনুযায়ী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দণ্ডটির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পরিমাপের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জন্য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দলগত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কাজ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দেয়া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B9352B-B185-438B-A59D-754B40EE535A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মৌখিক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প্রশ্নোত্তরের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প্রদর্শিত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পশ্নের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উত্তর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জেনে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শিক্ষার্থীর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শিখন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ফল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যাচাই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B9352B-B185-438B-A59D-754B40EE535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B9352B-B185-438B-A59D-754B40EE535A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B9352B-B185-438B-A59D-754B40EE535A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শিক্ষার্থীদের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পূর্বজ্ঞান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যাচাইপুর্বক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শিরোনাম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ঘোষনার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উদ্দেশ্যে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বিভিন্ন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বস্তু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পরিমাপে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পরিমাপক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যন্ত্রের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উপযোগিতা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নিয়ে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আলোচনা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হয়েছে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B9352B-B185-438B-A59D-754B40EE535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স্লাইডে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শিখন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ফল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ঘোষনা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হয়েছে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B9352B-B185-438B-A59D-754B40EE535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ভার্নিয়ার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প্রধান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স্কেলের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পরিচিতিসহ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ভার্নিয়ার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স্কেলের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smtClean="0">
                <a:latin typeface="Arial" pitchFamily="34" charset="0"/>
                <a:cs typeface="Arial" pitchFamily="34" charset="0"/>
              </a:rPr>
              <a:t>Movement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দেখানো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হয়েছে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B9352B-B185-438B-A59D-754B40EE535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স্লাইড</a:t>
            </a:r>
            <a:r>
              <a:rPr lang="en-US" dirty="0" smtClean="0"/>
              <a:t> </a:t>
            </a:r>
            <a:r>
              <a:rPr lang="en-US" dirty="0" err="1" smtClean="0"/>
              <a:t>ক্যালিপার্সের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বিভিন্ন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অংশের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বর্ণনা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করা</a:t>
            </a:r>
            <a:r>
              <a:rPr lang="en-US" baseline="0" dirty="0" smtClean="0"/>
              <a:t> </a:t>
            </a:r>
            <a:r>
              <a:rPr lang="en-US" baseline="0" dirty="0" err="1" smtClean="0"/>
              <a:t>হয়েছে</a:t>
            </a:r>
            <a:r>
              <a:rPr lang="en-US" baseline="0" dirty="0" smtClean="0"/>
              <a:t>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B9352B-B185-438B-A59D-754B40EE535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ভার্নিয়ার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স্কেলের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শূণ্য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দাগের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প্রধান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স্কেলের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শূণ্য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দাগের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তুলনা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যান্ত্রিকত্রুটি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B9352B-B185-438B-A59D-754B40EE535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ভার্নিয়ার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স্কেলের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শূণ্য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দাগের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প্রধান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স্কেলের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শূণ্য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দাগের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তুলনা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ধনাত্মক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যান্ত্রিকত্রুটি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B9352B-B185-438B-A59D-754B40EE535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ভার্নিয়ার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স্কেলের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শূণ্য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দাগের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প্রধান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স্কেলের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শূণ্য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দাগের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তুলনা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ঋণাত্মক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যান্ত্রিকত্রুটি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B9352B-B185-438B-A59D-754B40EE535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ধীরে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ধীরে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প্রতি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ক্লিকে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ভার্নিয়ার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প্রধান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স্কেলের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ভাগ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ভার্নিয়ার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স্কেলের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ভাগ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সংখ্যার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মান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নিরপণ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baseline="0" dirty="0" err="1" smtClean="0">
                <a:latin typeface="NikoshBAN" pitchFamily="2" charset="0"/>
                <a:cs typeface="NikoshBAN" pitchFamily="2" charset="0"/>
              </a:rPr>
              <a:t>হবে</a:t>
            </a:r>
            <a:r>
              <a:rPr lang="en-US" baseline="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B9352B-B185-438B-A59D-754B40EE535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282D-818D-473B-B1D4-08EAC25E8BED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4820-2AA5-40F6-80DE-95B4B0480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282D-818D-473B-B1D4-08EAC25E8BED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4820-2AA5-40F6-80DE-95B4B0480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282D-818D-473B-B1D4-08EAC25E8BED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4820-2AA5-40F6-80DE-95B4B0480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282D-818D-473B-B1D4-08EAC25E8BED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4820-2AA5-40F6-80DE-95B4B0480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282D-818D-473B-B1D4-08EAC25E8BED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4820-2AA5-40F6-80DE-95B4B0480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282D-818D-473B-B1D4-08EAC25E8BED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4820-2AA5-40F6-80DE-95B4B0480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282D-818D-473B-B1D4-08EAC25E8BED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4820-2AA5-40F6-80DE-95B4B0480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282D-818D-473B-B1D4-08EAC25E8BED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4820-2AA5-40F6-80DE-95B4B0480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282D-818D-473B-B1D4-08EAC25E8BED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4820-2AA5-40F6-80DE-95B4B0480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282D-818D-473B-B1D4-08EAC25E8BED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4820-2AA5-40F6-80DE-95B4B0480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5282D-818D-473B-B1D4-08EAC25E8BED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44820-2AA5-40F6-80DE-95B4B0480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5282D-818D-473B-B1D4-08EAC25E8BED}" type="datetimeFigureOut">
              <a:rPr lang="en-US" smtClean="0"/>
              <a:pPr/>
              <a:t>5/12/2013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44820-2AA5-40F6-80DE-95B4B0480A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7.gi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35696" y="494778"/>
            <a:ext cx="7860003" cy="574944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8"/>
          <p:cNvGrpSpPr/>
          <p:nvPr/>
        </p:nvGrpSpPr>
        <p:grpSpPr>
          <a:xfrm>
            <a:off x="1524001" y="1319408"/>
            <a:ext cx="6019799" cy="4088868"/>
            <a:chOff x="1524001" y="1219200"/>
            <a:chExt cx="6019799" cy="4088868"/>
          </a:xfrm>
        </p:grpSpPr>
        <p:sp>
          <p:nvSpPr>
            <p:cNvPr id="7" name="Rectangle 6"/>
            <p:cNvSpPr/>
            <p:nvPr/>
          </p:nvSpPr>
          <p:spPr>
            <a:xfrm>
              <a:off x="1524001" y="1219200"/>
              <a:ext cx="6019799" cy="4088868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rgbClr val="FFFF00"/>
              </a:solidFill>
            </a:ln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Pie 14"/>
            <p:cNvSpPr/>
            <p:nvPr/>
          </p:nvSpPr>
          <p:spPr>
            <a:xfrm rot="10800000">
              <a:off x="6096000" y="1613770"/>
              <a:ext cx="1053230" cy="1053230"/>
            </a:xfrm>
            <a:prstGeom prst="pi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Pie 15"/>
            <p:cNvSpPr/>
            <p:nvPr/>
          </p:nvSpPr>
          <p:spPr>
            <a:xfrm rot="10800000" flipV="1">
              <a:off x="6096001" y="3810000"/>
              <a:ext cx="1053230" cy="1053230"/>
            </a:xfrm>
            <a:prstGeom prst="pi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Pie 16"/>
            <p:cNvSpPr/>
            <p:nvPr/>
          </p:nvSpPr>
          <p:spPr>
            <a:xfrm rot="5400000">
              <a:off x="2070970" y="1613770"/>
              <a:ext cx="1053230" cy="1053230"/>
            </a:xfrm>
            <a:prstGeom prst="pi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" name="Pie 17"/>
            <p:cNvSpPr/>
            <p:nvPr/>
          </p:nvSpPr>
          <p:spPr>
            <a:xfrm>
              <a:off x="2070970" y="3810000"/>
              <a:ext cx="1053230" cy="1053230"/>
            </a:xfrm>
            <a:prstGeom prst="pi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3059482" y="2502074"/>
            <a:ext cx="3020378" cy="1569660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bn-BD" sz="9600" b="1" spc="50" dirty="0" smtClean="0">
                <a:ln w="11430"/>
                <a:solidFill>
                  <a:srgbClr val="00B05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b="1" spc="50" dirty="0">
              <a:ln w="11430"/>
              <a:solidFill>
                <a:srgbClr val="00B05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4" name="Group 63"/>
          <p:cNvGrpSpPr/>
          <p:nvPr/>
        </p:nvGrpSpPr>
        <p:grpSpPr>
          <a:xfrm>
            <a:off x="315311" y="1027386"/>
            <a:ext cx="14782800" cy="5638800"/>
            <a:chOff x="914400" y="-381000"/>
            <a:chExt cx="14782800" cy="5638800"/>
          </a:xfrm>
        </p:grpSpPr>
        <p:pic>
          <p:nvPicPr>
            <p:cNvPr id="17" name="Picture 16" descr="Main_Scale.gif"/>
            <p:cNvPicPr>
              <a:picLocks noChangeAspect="1"/>
            </p:cNvPicPr>
            <p:nvPr/>
          </p:nvPicPr>
          <p:blipFill>
            <a:blip r:embed="rId3">
              <a:lum contrast="-10000"/>
            </a:blip>
            <a:stretch>
              <a:fillRect/>
            </a:stretch>
          </p:blipFill>
          <p:spPr>
            <a:xfrm>
              <a:off x="914400" y="-370380"/>
              <a:ext cx="14782800" cy="5628180"/>
            </a:xfrm>
            <a:prstGeom prst="rect">
              <a:avLst/>
            </a:prstGeom>
          </p:spPr>
        </p:pic>
        <p:pic>
          <p:nvPicPr>
            <p:cNvPr id="16" name="Picture 15" descr="Vernier.gif"/>
            <p:cNvPicPr>
              <a:picLocks noChangeAspect="1"/>
            </p:cNvPicPr>
            <p:nvPr/>
          </p:nvPicPr>
          <p:blipFill>
            <a:blip r:embed="rId4">
              <a:lum contrast="-10000"/>
            </a:blip>
            <a:stretch>
              <a:fillRect/>
            </a:stretch>
          </p:blipFill>
          <p:spPr>
            <a:xfrm>
              <a:off x="1155517" y="-381000"/>
              <a:ext cx="5416219" cy="5628180"/>
            </a:xfrm>
            <a:prstGeom prst="rect">
              <a:avLst/>
            </a:prstGeom>
          </p:spPr>
        </p:pic>
      </p:grpSp>
      <p:cxnSp>
        <p:nvCxnSpPr>
          <p:cNvPr id="20" name="Straight Arrow Connector 19"/>
          <p:cNvCxnSpPr/>
          <p:nvPr/>
        </p:nvCxnSpPr>
        <p:spPr>
          <a:xfrm rot="5400000">
            <a:off x="2252681" y="2557118"/>
            <a:ext cx="1192561" cy="2667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6200000">
            <a:off x="2287780" y="3960292"/>
            <a:ext cx="838200" cy="158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16200000">
            <a:off x="2363980" y="3960292"/>
            <a:ext cx="838200" cy="158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16200000">
            <a:off x="2440180" y="3969817"/>
            <a:ext cx="838200" cy="158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16200000">
            <a:off x="2516380" y="3960292"/>
            <a:ext cx="838200" cy="158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16200000">
            <a:off x="2592580" y="3960292"/>
            <a:ext cx="838200" cy="158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16200000">
            <a:off x="2659255" y="3960292"/>
            <a:ext cx="838200" cy="158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6200000">
            <a:off x="2725931" y="3960292"/>
            <a:ext cx="838200" cy="158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rot="16200000">
            <a:off x="2802130" y="3969817"/>
            <a:ext cx="838200" cy="158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16200000">
            <a:off x="2868805" y="3969817"/>
            <a:ext cx="838200" cy="158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16200000">
            <a:off x="2952941" y="3969817"/>
            <a:ext cx="838200" cy="1588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rot="5400000">
            <a:off x="2338406" y="2557117"/>
            <a:ext cx="1192561" cy="2667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rot="5400000">
            <a:off x="2424130" y="2557117"/>
            <a:ext cx="1192561" cy="2667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5400000">
            <a:off x="2500330" y="2557117"/>
            <a:ext cx="1192561" cy="2667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5400000">
            <a:off x="2586055" y="2509492"/>
            <a:ext cx="1192561" cy="2667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rot="5400000">
            <a:off x="2662255" y="2557117"/>
            <a:ext cx="1192561" cy="2667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rot="5400000">
            <a:off x="2728930" y="2557117"/>
            <a:ext cx="1192561" cy="2667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rot="5400000">
            <a:off x="2824180" y="2557117"/>
            <a:ext cx="1192561" cy="2667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rot="5400000">
            <a:off x="2909905" y="2557117"/>
            <a:ext cx="1192561" cy="266700"/>
          </a:xfrm>
          <a:prstGeom prst="straightConnector1">
            <a:avLst/>
          </a:prstGeom>
          <a:ln w="28575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133600" y="5010807"/>
            <a:ext cx="3137138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ভার্নিয়ার স্কেলের 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ভাগ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2800" dirty="0"/>
          </a:p>
        </p:txBody>
      </p:sp>
      <p:sp>
        <p:nvSpPr>
          <p:cNvPr id="30" name="TextBox 29"/>
          <p:cNvSpPr txBox="1"/>
          <p:nvPr/>
        </p:nvSpPr>
        <p:spPr>
          <a:xfrm>
            <a:off x="5082596" y="5013156"/>
            <a:ext cx="3604204" cy="52322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= প্রধান স্কেলের ক্ষুদ্রতম 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ভাগ</a:t>
            </a:r>
            <a:endParaRPr lang="en-US" sz="2800" dirty="0"/>
          </a:p>
        </p:txBody>
      </p:sp>
      <p:sp>
        <p:nvSpPr>
          <p:cNvPr id="36" name="Rounded Rectangle 35"/>
          <p:cNvSpPr/>
          <p:nvPr/>
        </p:nvSpPr>
        <p:spPr>
          <a:xfrm>
            <a:off x="457200" y="291662"/>
            <a:ext cx="8153400" cy="685800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স্লাইড ক্যালিপার্সের ভার্নিয়ার ধ্রুবক নির্ণয় </a:t>
            </a:r>
            <a:endParaRPr lang="en-US" sz="4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0" grpId="0" animBg="1"/>
      <p:bldP spid="3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880111" y="533400"/>
            <a:ext cx="3605463" cy="5334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প্রধান স্কেলের ক্ষুদ্রতম 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ভাগ = </a:t>
            </a:r>
            <a:endParaRPr lang="en-US" sz="2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465522" y="533400"/>
            <a:ext cx="1758815" cy="5232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মিলিমিটার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28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96152" y="1143000"/>
            <a:ext cx="4150896" cy="52322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ভার্নিয়ার স্কেলের ক্ষুদ্রতম 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10</a:t>
            </a: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ভাগ = </a:t>
            </a:r>
            <a:endParaRPr lang="en-US" sz="2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047048" y="1143000"/>
            <a:ext cx="1758815" cy="523220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9</a:t>
            </a: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মিলিমিটার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28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89159" y="1762779"/>
            <a:ext cx="3986464" cy="52322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ভার্নিয়ার স্কেলের ক্ষুদ্রতম 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ভাগ = </a:t>
            </a:r>
            <a:endParaRPr lang="en-US" sz="2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851560" y="1762780"/>
            <a:ext cx="2058577" cy="523220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0.9</a:t>
            </a: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মিলিমিটার</a:t>
            </a:r>
            <a:r>
              <a:rPr lang="en-US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28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90338" y="2362200"/>
            <a:ext cx="2209799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ভার্নিয়ার ধ্রুবক</a:t>
            </a: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=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55" name="Group 54"/>
          <p:cNvGrpSpPr/>
          <p:nvPr/>
        </p:nvGrpSpPr>
        <p:grpSpPr>
          <a:xfrm>
            <a:off x="1143001" y="2951748"/>
            <a:ext cx="7672136" cy="537103"/>
            <a:chOff x="1143001" y="3743980"/>
            <a:chExt cx="7672136" cy="537103"/>
          </a:xfrm>
        </p:grpSpPr>
        <p:sp>
          <p:nvSpPr>
            <p:cNvPr id="37" name="TextBox 36"/>
            <p:cNvSpPr txBox="1"/>
            <p:nvPr/>
          </p:nvSpPr>
          <p:spPr>
            <a:xfrm>
              <a:off x="1143001" y="3757863"/>
              <a:ext cx="3809999" cy="52322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bn-BD" sz="2800" spc="-300" dirty="0" smtClean="0">
                  <a:latin typeface="NikoshBAN" pitchFamily="2" charset="0"/>
                  <a:cs typeface="NikoshBAN" pitchFamily="2" charset="0"/>
                </a:rPr>
                <a:t>প্রধান স্কেলের </a:t>
              </a:r>
              <a:r>
                <a:rPr lang="en-US" sz="2800" spc="-3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2800" spc="-300" dirty="0" smtClean="0">
                  <a:latin typeface="NikoshBAN" pitchFamily="2" charset="0"/>
                  <a:cs typeface="NikoshBAN" pitchFamily="2" charset="0"/>
                </a:rPr>
                <a:t>ক্ষুদ্রতম </a:t>
              </a:r>
              <a:r>
                <a:rPr lang="en-US" sz="2800" spc="-300" dirty="0" smtClean="0">
                  <a:latin typeface="Arial" pitchFamily="34" charset="0"/>
                  <a:cs typeface="Arial" pitchFamily="34" charset="0"/>
                </a:rPr>
                <a:t>1</a:t>
              </a:r>
              <a:r>
                <a:rPr lang="bn-BD" sz="2800" spc="-300" dirty="0" smtClean="0">
                  <a:latin typeface="NikoshBAN" pitchFamily="2" charset="0"/>
                  <a:cs typeface="NikoshBAN" pitchFamily="2" charset="0"/>
                </a:rPr>
                <a:t> ভা</a:t>
              </a:r>
              <a:r>
                <a:rPr lang="en-US" sz="2800" spc="-300" dirty="0" smtClean="0">
                  <a:latin typeface="NikoshBAN" pitchFamily="2" charset="0"/>
                  <a:cs typeface="NikoshBAN" pitchFamily="2" charset="0"/>
                </a:rPr>
                <a:t>গের  দৈর্ঘ্য</a:t>
              </a:r>
              <a:r>
                <a:rPr lang="bn-BD" sz="2800" spc="-300" dirty="0" smtClean="0">
                  <a:latin typeface="NikoshBAN" pitchFamily="2" charset="0"/>
                  <a:cs typeface="NikoshBAN" pitchFamily="2" charset="0"/>
                </a:rPr>
                <a:t> </a:t>
              </a:r>
              <a:endParaRPr lang="en-US" sz="2800" spc="-3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4945434" y="3743980"/>
              <a:ext cx="3869703" cy="523220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bn-BD" sz="2800" spc="-300" dirty="0" smtClean="0">
                  <a:latin typeface="NikoshBAN" pitchFamily="2" charset="0"/>
                  <a:cs typeface="NikoshBAN" pitchFamily="2" charset="0"/>
                </a:rPr>
                <a:t>ভার্নিয়ার স্কেলের </a:t>
              </a:r>
              <a:r>
                <a:rPr lang="en-US" sz="2800" spc="-3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2800" spc="-300" dirty="0" smtClean="0">
                  <a:latin typeface="NikoshBAN" pitchFamily="2" charset="0"/>
                  <a:cs typeface="NikoshBAN" pitchFamily="2" charset="0"/>
                </a:rPr>
                <a:t>ক্ষুদ্রতম </a:t>
              </a:r>
              <a:r>
                <a:rPr lang="en-US" sz="2800" spc="-300" dirty="0" smtClean="0">
                  <a:latin typeface="Arial" pitchFamily="34" charset="0"/>
                  <a:cs typeface="Arial" pitchFamily="34" charset="0"/>
                </a:rPr>
                <a:t>1</a:t>
              </a:r>
              <a:r>
                <a:rPr lang="bn-BD" sz="2800" spc="-300" dirty="0" smtClean="0">
                  <a:latin typeface="NikoshBAN" pitchFamily="2" charset="0"/>
                  <a:cs typeface="NikoshBAN" pitchFamily="2" charset="0"/>
                </a:rPr>
                <a:t> ভা</a:t>
              </a:r>
              <a:r>
                <a:rPr lang="en-US" sz="2800" spc="-300" dirty="0" smtClean="0">
                  <a:latin typeface="NikoshBAN" pitchFamily="2" charset="0"/>
                  <a:cs typeface="NikoshBAN" pitchFamily="2" charset="0"/>
                </a:rPr>
                <a:t>গের  দৈর্ঘ্য</a:t>
              </a:r>
              <a:r>
                <a:rPr lang="bn-BD" sz="2800" spc="-300" dirty="0" smtClean="0">
                  <a:latin typeface="NikoshBAN" pitchFamily="2" charset="0"/>
                  <a:cs typeface="NikoshBAN" pitchFamily="2" charset="0"/>
                </a:rPr>
                <a:t> </a:t>
              </a:r>
              <a:endParaRPr lang="en-US" sz="2800" spc="-3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9" name="Minus 38"/>
            <p:cNvSpPr/>
            <p:nvPr/>
          </p:nvSpPr>
          <p:spPr>
            <a:xfrm>
              <a:off x="4581427" y="3962400"/>
              <a:ext cx="447773" cy="76200"/>
            </a:xfrm>
            <a:prstGeom prst="mathMinus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54" name="TextBox 53"/>
          <p:cNvSpPr txBox="1"/>
          <p:nvPr/>
        </p:nvSpPr>
        <p:spPr>
          <a:xfrm>
            <a:off x="1167063" y="3581400"/>
            <a:ext cx="6477000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= (1 – 0.9)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বা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 0.1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মিলিমিটার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= 0.01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সেন্টি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মিটার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733926" y="4191000"/>
            <a:ext cx="6746071" cy="2200617"/>
            <a:chOff x="733926" y="4191000"/>
            <a:chExt cx="6746071" cy="2200617"/>
          </a:xfrm>
        </p:grpSpPr>
        <p:sp>
          <p:nvSpPr>
            <p:cNvPr id="64" name="TextBox 63"/>
            <p:cNvSpPr txBox="1"/>
            <p:nvPr/>
          </p:nvSpPr>
          <p:spPr>
            <a:xfrm>
              <a:off x="814137" y="4855219"/>
              <a:ext cx="46482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প্রধান স্কেলের ক্ষুদ্রতম 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1</a:t>
              </a:r>
              <a:r>
                <a:rPr lang="bn-BD" sz="2800" spc="-300" dirty="0" smtClean="0">
                  <a:latin typeface="NikoshBAN" pitchFamily="2" charset="0"/>
                  <a:cs typeface="NikoshBAN" pitchFamily="2" charset="0"/>
                </a:rPr>
                <a:t> ভা</a:t>
              </a:r>
              <a:r>
                <a:rPr lang="en-US" sz="2800" spc="-300" dirty="0" smtClean="0">
                  <a:latin typeface="NikoshBAN" pitchFamily="2" charset="0"/>
                  <a:cs typeface="NikoshBAN" pitchFamily="2" charset="0"/>
                </a:rPr>
                <a:t>গের  দৈর্ঘ্য</a:t>
              </a:r>
              <a:r>
                <a:rPr lang="bn-BD" sz="2800" spc="-3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=</a:t>
              </a: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s</a:t>
              </a:r>
              <a:r>
                <a:rPr lang="bn-BD" sz="2400" dirty="0" smtClean="0">
                  <a:latin typeface="NikoshBAN" pitchFamily="2" charset="0"/>
                  <a:cs typeface="NikoshBAN" pitchFamily="2" charset="0"/>
                </a:rPr>
                <a:t> </a:t>
              </a:r>
              <a:endParaRPr lang="en-US" sz="24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794085" y="5267980"/>
              <a:ext cx="51816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ভার্নিয়ার স্কেলের</a:t>
              </a: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800" dirty="0" err="1" smtClean="0">
                  <a:latin typeface="NikoshBAN" pitchFamily="2" charset="0"/>
                  <a:cs typeface="NikoshBAN" pitchFamily="2" charset="0"/>
                </a:rPr>
                <a:t>মোট</a:t>
              </a:r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 ভাগ </a:t>
              </a:r>
              <a:r>
                <a:rPr lang="en-US" sz="2800" dirty="0" err="1" smtClean="0">
                  <a:latin typeface="NikoshBAN" pitchFamily="2" charset="0"/>
                  <a:cs typeface="NikoshBAN" pitchFamily="2" charset="0"/>
                </a:rPr>
                <a:t>সংখ্যা</a:t>
              </a: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=</a:t>
              </a: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n </a:t>
              </a:r>
              <a:r>
                <a:rPr lang="en-US" sz="2800" dirty="0" err="1" smtClean="0">
                  <a:latin typeface="NikoshBAN" pitchFamily="2" charset="0"/>
                  <a:cs typeface="NikoshBAN" pitchFamily="2" charset="0"/>
                </a:rPr>
                <a:t>হলে</a:t>
              </a: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,</a:t>
              </a:r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 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2438400" y="4191000"/>
              <a:ext cx="3058851" cy="646331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r>
                <a:rPr lang="en-US" sz="3600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আবার</a:t>
              </a:r>
              <a:r>
                <a:rPr lang="en-US" sz="36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বিকল্প</a:t>
              </a:r>
              <a:r>
                <a:rPr lang="en-US" sz="36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600" dirty="0" err="1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ঊপায়ে</a:t>
              </a:r>
              <a:endParaRPr lang="en-US" sz="36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33926" y="5757589"/>
              <a:ext cx="220979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 ভার্নিয়ার ধ্রুবক</a:t>
              </a:r>
              <a:r>
                <a:rPr lang="bn-BD" sz="28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=</a:t>
              </a: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 </a:t>
              </a:r>
              <a:endParaRPr lang="en-US" sz="40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22" name="Minus 21"/>
            <p:cNvSpPr/>
            <p:nvPr/>
          </p:nvSpPr>
          <p:spPr>
            <a:xfrm>
              <a:off x="2847474" y="5989657"/>
              <a:ext cx="248652" cy="75176"/>
            </a:xfrm>
            <a:prstGeom prst="mathMinus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2791326" y="5927105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n</a:t>
              </a:r>
              <a:endParaRPr lang="en-US" sz="2400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812934" y="5635953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s</a:t>
              </a:r>
              <a:endParaRPr lang="en-US" sz="2400" dirty="0"/>
            </a:p>
          </p:txBody>
        </p:sp>
        <p:sp>
          <p:nvSpPr>
            <p:cNvPr id="27" name="Minus 26"/>
            <p:cNvSpPr/>
            <p:nvPr/>
          </p:nvSpPr>
          <p:spPr>
            <a:xfrm>
              <a:off x="3352800" y="5973454"/>
              <a:ext cx="477252" cy="45719"/>
            </a:xfrm>
            <a:prstGeom prst="mathMinus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3352800" y="5929952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10</a:t>
              </a:r>
              <a:endParaRPr lang="en-US" sz="2400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374408" y="5638800"/>
              <a:ext cx="3048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 smtClean="0">
                  <a:latin typeface="Arial" pitchFamily="34" charset="0"/>
                  <a:cs typeface="Arial" pitchFamily="34" charset="0"/>
                </a:rPr>
                <a:t>1</a:t>
              </a:r>
              <a:endParaRPr lang="en-US" sz="2400" dirty="0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048000" y="5791200"/>
              <a:ext cx="37702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>
                  <a:latin typeface="NikoshBAN" pitchFamily="2" charset="0"/>
                  <a:cs typeface="NikoshBAN" pitchFamily="2" charset="0"/>
                </a:rPr>
                <a:t>=</a:t>
              </a:r>
              <a:endParaRPr lang="en-US" sz="24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5410200" y="5791200"/>
              <a:ext cx="206979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0.1 </a:t>
              </a:r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মিলিমিটার </a:t>
              </a:r>
              <a:endParaRPr lang="en-US" sz="2800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079343" y="5801380"/>
              <a:ext cx="39466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=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787526" y="5791200"/>
              <a:ext cx="147027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bn-BD" sz="2800" dirty="0" smtClean="0">
                  <a:latin typeface="NikoshBAN" pitchFamily="2" charset="0"/>
                  <a:cs typeface="NikoshBAN" pitchFamily="2" charset="0"/>
                </a:rPr>
                <a:t>মিলিমিটার </a:t>
              </a:r>
              <a:endParaRPr lang="en-US" sz="2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3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3" grpId="0" animBg="1"/>
      <p:bldP spid="15" grpId="0" animBg="1"/>
      <p:bldP spid="34" grpId="0" animBg="1"/>
      <p:bldP spid="35" grpId="0" animBg="1"/>
      <p:bldP spid="36" grpId="0" animBg="1"/>
      <p:bldP spid="5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81000" y="1515130"/>
            <a:ext cx="8305800" cy="3733800"/>
            <a:chOff x="381000" y="685800"/>
            <a:chExt cx="8305800" cy="3733800"/>
          </a:xfrm>
        </p:grpSpPr>
        <p:grpSp>
          <p:nvGrpSpPr>
            <p:cNvPr id="5" name="Group 18"/>
            <p:cNvGrpSpPr/>
            <p:nvPr/>
          </p:nvGrpSpPr>
          <p:grpSpPr>
            <a:xfrm>
              <a:off x="381000" y="685800"/>
              <a:ext cx="8305800" cy="3733800"/>
              <a:chOff x="381000" y="685800"/>
              <a:chExt cx="8305800" cy="3733800"/>
            </a:xfrm>
          </p:grpSpPr>
          <p:pic>
            <p:nvPicPr>
              <p:cNvPr id="7" name="Picture 6" descr="Picture2.gif"/>
              <p:cNvPicPr>
                <a:picLocks noChangeAspect="1"/>
              </p:cNvPicPr>
              <p:nvPr/>
            </p:nvPicPr>
            <p:blipFill>
              <a:blip r:embed="rId3"/>
              <a:srcRect l="2015" t="11603" r="54047" b="36709"/>
              <a:stretch>
                <a:fillRect/>
              </a:stretch>
            </p:blipFill>
            <p:spPr>
              <a:xfrm>
                <a:off x="381000" y="685800"/>
                <a:ext cx="8305800" cy="3733800"/>
              </a:xfrm>
              <a:prstGeom prst="rect">
                <a:avLst/>
              </a:prstGeom>
            </p:spPr>
          </p:pic>
          <p:grpSp>
            <p:nvGrpSpPr>
              <p:cNvPr id="8" name="Group 17"/>
              <p:cNvGrpSpPr/>
              <p:nvPr/>
            </p:nvGrpSpPr>
            <p:grpSpPr>
              <a:xfrm>
                <a:off x="1143000" y="2990850"/>
                <a:ext cx="5257800" cy="1369756"/>
                <a:chOff x="1143000" y="2990850"/>
                <a:chExt cx="5257800" cy="1369756"/>
              </a:xfrm>
            </p:grpSpPr>
            <p:pic>
              <p:nvPicPr>
                <p:cNvPr id="9" name="Picture 5" descr="rod-wrought-iron.jpg"/>
                <p:cNvPicPr>
                  <a:picLocks noChangeAspect="1"/>
                </p:cNvPicPr>
                <p:nvPr/>
              </p:nvPicPr>
              <p:blipFill>
                <a:blip r:embed="rId4"/>
                <a:srcRect l="7333" t="42889" r="7334" b="42889"/>
                <a:stretch>
                  <a:fillRect/>
                </a:stretch>
              </p:blipFill>
              <p:spPr>
                <a:xfrm>
                  <a:off x="1143000" y="3810000"/>
                  <a:ext cx="2286000" cy="550606"/>
                </a:xfrm>
                <a:prstGeom prst="rect">
                  <a:avLst/>
                </a:prstGeom>
              </p:spPr>
            </p:pic>
            <p:sp>
              <p:nvSpPr>
                <p:cNvPr id="10" name="TextBox 9"/>
                <p:cNvSpPr txBox="1"/>
                <p:nvPr/>
              </p:nvSpPr>
              <p:spPr>
                <a:xfrm>
                  <a:off x="5181600" y="3001804"/>
                  <a:ext cx="228600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dirty="0" smtClean="0">
                      <a:solidFill>
                        <a:srgbClr val="FF0000"/>
                      </a:solidFill>
                      <a:latin typeface="Arial" pitchFamily="34" charset="0"/>
                    </a:rPr>
                    <a:t>1</a:t>
                  </a:r>
                  <a:endParaRPr lang="en-US" sz="1000" dirty="0">
                    <a:solidFill>
                      <a:srgbClr val="FF0000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5286375" y="3001804"/>
                  <a:ext cx="228600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dirty="0" smtClean="0">
                      <a:solidFill>
                        <a:srgbClr val="FF0000"/>
                      </a:solidFill>
                      <a:latin typeface="Arial" pitchFamily="34" charset="0"/>
                    </a:rPr>
                    <a:t>2</a:t>
                  </a:r>
                  <a:endParaRPr lang="en-US" sz="1000" dirty="0">
                    <a:solidFill>
                      <a:srgbClr val="FF0000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5381625" y="3001804"/>
                  <a:ext cx="228600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dirty="0" smtClean="0">
                      <a:solidFill>
                        <a:srgbClr val="FF0000"/>
                      </a:solidFill>
                      <a:latin typeface="Arial" pitchFamily="34" charset="0"/>
                    </a:rPr>
                    <a:t>3</a:t>
                  </a:r>
                  <a:endParaRPr lang="en-US" sz="1000" dirty="0">
                    <a:solidFill>
                      <a:srgbClr val="FF0000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13" name="TextBox 12"/>
                <p:cNvSpPr txBox="1"/>
                <p:nvPr/>
              </p:nvSpPr>
              <p:spPr>
                <a:xfrm>
                  <a:off x="5467350" y="3000375"/>
                  <a:ext cx="228600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dirty="0" smtClean="0">
                      <a:solidFill>
                        <a:srgbClr val="FF0000"/>
                      </a:solidFill>
                      <a:latin typeface="Arial" pitchFamily="34" charset="0"/>
                    </a:rPr>
                    <a:t>4</a:t>
                  </a:r>
                  <a:endParaRPr lang="en-US" sz="1000" dirty="0">
                    <a:solidFill>
                      <a:srgbClr val="FF0000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>
                  <a:off x="5572125" y="2992279"/>
                  <a:ext cx="228600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dirty="0" smtClean="0">
                      <a:solidFill>
                        <a:srgbClr val="FF0000"/>
                      </a:solidFill>
                      <a:latin typeface="Arial" pitchFamily="34" charset="0"/>
                    </a:rPr>
                    <a:t>5</a:t>
                  </a:r>
                  <a:endParaRPr lang="en-US" sz="1000" dirty="0">
                    <a:solidFill>
                      <a:srgbClr val="FF0000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>
                  <a:off x="5667375" y="3000375"/>
                  <a:ext cx="228600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dirty="0" smtClean="0">
                      <a:solidFill>
                        <a:srgbClr val="FF0000"/>
                      </a:solidFill>
                      <a:latin typeface="Arial" pitchFamily="34" charset="0"/>
                    </a:rPr>
                    <a:t>6</a:t>
                  </a:r>
                  <a:endParaRPr lang="en-US" sz="1000" dirty="0">
                    <a:solidFill>
                      <a:srgbClr val="FF0000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5762625" y="3000375"/>
                  <a:ext cx="228600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dirty="0" smtClean="0">
                      <a:solidFill>
                        <a:srgbClr val="FF0000"/>
                      </a:solidFill>
                      <a:latin typeface="Arial" pitchFamily="34" charset="0"/>
                    </a:rPr>
                    <a:t>7</a:t>
                  </a:r>
                  <a:endParaRPr lang="en-US" sz="1000" dirty="0">
                    <a:solidFill>
                      <a:srgbClr val="FF0000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17" name="TextBox 16"/>
                <p:cNvSpPr txBox="1"/>
                <p:nvPr/>
              </p:nvSpPr>
              <p:spPr>
                <a:xfrm>
                  <a:off x="5848350" y="3000375"/>
                  <a:ext cx="228600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dirty="0" smtClean="0">
                      <a:solidFill>
                        <a:srgbClr val="FF0000"/>
                      </a:solidFill>
                      <a:latin typeface="Arial" pitchFamily="34" charset="0"/>
                    </a:rPr>
                    <a:t>8</a:t>
                  </a:r>
                  <a:endParaRPr lang="en-US" sz="1000" dirty="0">
                    <a:solidFill>
                      <a:srgbClr val="FF0000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6019800" y="2990850"/>
                  <a:ext cx="381000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dirty="0" smtClean="0">
                      <a:solidFill>
                        <a:srgbClr val="FF0000"/>
                      </a:solidFill>
                      <a:latin typeface="Arial" pitchFamily="34" charset="0"/>
                    </a:rPr>
                    <a:t>10</a:t>
                  </a:r>
                  <a:endParaRPr lang="en-US" sz="1000" dirty="0">
                    <a:solidFill>
                      <a:srgbClr val="FF0000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5943600" y="3011329"/>
                  <a:ext cx="228600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dirty="0" smtClean="0">
                      <a:solidFill>
                        <a:srgbClr val="FF0000"/>
                      </a:solidFill>
                      <a:latin typeface="Arial" pitchFamily="34" charset="0"/>
                    </a:rPr>
                    <a:t>9</a:t>
                  </a:r>
                  <a:endParaRPr lang="en-US" sz="1000" dirty="0">
                    <a:solidFill>
                      <a:srgbClr val="FF0000"/>
                    </a:solidFill>
                    <a:latin typeface="Arial" pitchFamily="34" charset="0"/>
                  </a:endParaRPr>
                </a:p>
              </p:txBody>
            </p:sp>
          </p:grpSp>
        </p:grpSp>
        <p:sp>
          <p:nvSpPr>
            <p:cNvPr id="6" name="TextBox 5"/>
            <p:cNvSpPr txBox="1"/>
            <p:nvPr/>
          </p:nvSpPr>
          <p:spPr>
            <a:xfrm>
              <a:off x="5091752" y="3129888"/>
              <a:ext cx="26321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rgbClr val="FF0000"/>
                  </a:solidFill>
                  <a:latin typeface="Arial" pitchFamily="34" charset="0"/>
                </a:rPr>
                <a:t>0</a:t>
              </a:r>
              <a:endParaRPr lang="en-US" sz="1100" dirty="0">
                <a:solidFill>
                  <a:srgbClr val="FF0000"/>
                </a:solidFill>
                <a:latin typeface="Arial" pitchFamily="34" charset="0"/>
              </a:endParaRPr>
            </a:p>
          </p:txBody>
        </p:sp>
      </p:grpSp>
      <p:cxnSp>
        <p:nvCxnSpPr>
          <p:cNvPr id="20" name="Straight Connector 19"/>
          <p:cNvCxnSpPr/>
          <p:nvPr/>
        </p:nvCxnSpPr>
        <p:spPr>
          <a:xfrm rot="5400000">
            <a:off x="4108770" y="4520256"/>
            <a:ext cx="2182504" cy="36844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4110470" y="4521956"/>
            <a:ext cx="2179104" cy="36844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712654" y="5401330"/>
            <a:ext cx="2468946" cy="523220"/>
          </a:xfrm>
          <a:prstGeom prst="rect">
            <a:avLst/>
          </a:prstGeom>
          <a:solidFill>
            <a:srgbClr val="FFFF00"/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প্রধান স্কেল পাঠ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(M)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657850" y="5420380"/>
            <a:ext cx="2746265" cy="523220"/>
          </a:xfrm>
          <a:prstGeom prst="rect">
            <a:avLst/>
          </a:prstGeom>
          <a:solidFill>
            <a:srgbClr val="FFFF00"/>
          </a:solidFill>
          <a:ln w="28575">
            <a:solidFill>
              <a:schemeClr val="accent6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ভার্নিয়ার সমপাতন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(V)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62000" y="228600"/>
            <a:ext cx="7620000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প্রধান স্কেল পাঠ ও ভার্নিয়ার সমপাতন পর্যবেক্ষণ এবং দৈর্ঘ্য নির্ণয়ের সূত্র উপস্থাপন</a:t>
            </a:r>
            <a:endParaRPr lang="en-US" sz="4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9 0.00139 L 0.0533 0.00139 " pathEditMode="relative" rAng="0" ptsTypes="AA">
                                      <p:cBhvr>
                                        <p:cTn id="34" dur="5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0"/>
                            </p:stCondLst>
                            <p:childTnLst>
                              <p:par>
                                <p:cTn id="36" presetID="22" presetClass="entr" presetSubtype="4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3" grpId="0" animBg="1"/>
      <p:bldP spid="2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/>
          <p:nvPr/>
        </p:nvGrpSpPr>
        <p:grpSpPr>
          <a:xfrm>
            <a:off x="381000" y="381000"/>
            <a:ext cx="8305800" cy="3733800"/>
            <a:chOff x="381000" y="685800"/>
            <a:chExt cx="8305800" cy="3733800"/>
          </a:xfrm>
        </p:grpSpPr>
        <p:grpSp>
          <p:nvGrpSpPr>
            <p:cNvPr id="3" name="Group 18"/>
            <p:cNvGrpSpPr/>
            <p:nvPr/>
          </p:nvGrpSpPr>
          <p:grpSpPr>
            <a:xfrm>
              <a:off x="381000" y="685800"/>
              <a:ext cx="8305800" cy="3733800"/>
              <a:chOff x="381000" y="685800"/>
              <a:chExt cx="8305800" cy="3733800"/>
            </a:xfrm>
          </p:grpSpPr>
          <p:pic>
            <p:nvPicPr>
              <p:cNvPr id="7" name="Picture 6" descr="Picture2.gif"/>
              <p:cNvPicPr>
                <a:picLocks noChangeAspect="1"/>
              </p:cNvPicPr>
              <p:nvPr/>
            </p:nvPicPr>
            <p:blipFill>
              <a:blip r:embed="rId3"/>
              <a:srcRect l="2015" t="11603" r="54047" b="36709"/>
              <a:stretch>
                <a:fillRect/>
              </a:stretch>
            </p:blipFill>
            <p:spPr>
              <a:xfrm>
                <a:off x="381000" y="685800"/>
                <a:ext cx="8305800" cy="3733800"/>
              </a:xfrm>
              <a:prstGeom prst="rect">
                <a:avLst/>
              </a:prstGeom>
            </p:spPr>
          </p:pic>
          <p:grpSp>
            <p:nvGrpSpPr>
              <p:cNvPr id="4" name="Group 17"/>
              <p:cNvGrpSpPr/>
              <p:nvPr/>
            </p:nvGrpSpPr>
            <p:grpSpPr>
              <a:xfrm>
                <a:off x="1143000" y="2990850"/>
                <a:ext cx="5257800" cy="1369756"/>
                <a:chOff x="1143000" y="2990850"/>
                <a:chExt cx="5257800" cy="1369756"/>
              </a:xfrm>
            </p:grpSpPr>
            <p:pic>
              <p:nvPicPr>
                <p:cNvPr id="9" name="Picture 5" descr="rod-wrought-iron.jpg"/>
                <p:cNvPicPr>
                  <a:picLocks noChangeAspect="1"/>
                </p:cNvPicPr>
                <p:nvPr/>
              </p:nvPicPr>
              <p:blipFill>
                <a:blip r:embed="rId4"/>
                <a:srcRect l="7333" t="42889" r="7334" b="42889"/>
                <a:stretch>
                  <a:fillRect/>
                </a:stretch>
              </p:blipFill>
              <p:spPr>
                <a:xfrm>
                  <a:off x="1143000" y="3810000"/>
                  <a:ext cx="2286000" cy="550606"/>
                </a:xfrm>
                <a:prstGeom prst="rect">
                  <a:avLst/>
                </a:prstGeom>
              </p:spPr>
            </p:pic>
            <p:sp>
              <p:nvSpPr>
                <p:cNvPr id="10" name="TextBox 9"/>
                <p:cNvSpPr txBox="1"/>
                <p:nvPr/>
              </p:nvSpPr>
              <p:spPr>
                <a:xfrm>
                  <a:off x="5181600" y="3001804"/>
                  <a:ext cx="228600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dirty="0" smtClean="0">
                      <a:solidFill>
                        <a:srgbClr val="FF0000"/>
                      </a:solidFill>
                      <a:latin typeface="Arial" pitchFamily="34" charset="0"/>
                    </a:rPr>
                    <a:t>1</a:t>
                  </a:r>
                  <a:endParaRPr lang="en-US" sz="1000" dirty="0">
                    <a:solidFill>
                      <a:srgbClr val="FF0000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5286375" y="3001804"/>
                  <a:ext cx="228600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dirty="0" smtClean="0">
                      <a:solidFill>
                        <a:srgbClr val="FF0000"/>
                      </a:solidFill>
                      <a:latin typeface="Arial" pitchFamily="34" charset="0"/>
                    </a:rPr>
                    <a:t>2</a:t>
                  </a:r>
                  <a:endParaRPr lang="en-US" sz="1000" dirty="0">
                    <a:solidFill>
                      <a:srgbClr val="FF0000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5381625" y="3001804"/>
                  <a:ext cx="228600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dirty="0" smtClean="0">
                      <a:solidFill>
                        <a:srgbClr val="FF0000"/>
                      </a:solidFill>
                      <a:latin typeface="Arial" pitchFamily="34" charset="0"/>
                    </a:rPr>
                    <a:t>3</a:t>
                  </a:r>
                  <a:endParaRPr lang="en-US" sz="1000" dirty="0">
                    <a:solidFill>
                      <a:srgbClr val="FF0000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13" name="TextBox 12"/>
                <p:cNvSpPr txBox="1"/>
                <p:nvPr/>
              </p:nvSpPr>
              <p:spPr>
                <a:xfrm>
                  <a:off x="5467350" y="3000375"/>
                  <a:ext cx="228600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dirty="0" smtClean="0">
                      <a:solidFill>
                        <a:srgbClr val="FF0000"/>
                      </a:solidFill>
                      <a:latin typeface="Arial" pitchFamily="34" charset="0"/>
                    </a:rPr>
                    <a:t>4</a:t>
                  </a:r>
                  <a:endParaRPr lang="en-US" sz="1000" dirty="0">
                    <a:solidFill>
                      <a:srgbClr val="FF0000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>
                  <a:off x="5572125" y="2992279"/>
                  <a:ext cx="228600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dirty="0" smtClean="0">
                      <a:solidFill>
                        <a:srgbClr val="FF0000"/>
                      </a:solidFill>
                      <a:latin typeface="Arial" pitchFamily="34" charset="0"/>
                    </a:rPr>
                    <a:t>5</a:t>
                  </a:r>
                  <a:endParaRPr lang="en-US" sz="1000" dirty="0">
                    <a:solidFill>
                      <a:srgbClr val="FF0000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>
                  <a:off x="5667375" y="3000375"/>
                  <a:ext cx="228600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dirty="0" smtClean="0">
                      <a:solidFill>
                        <a:srgbClr val="FF0000"/>
                      </a:solidFill>
                      <a:latin typeface="Arial" pitchFamily="34" charset="0"/>
                    </a:rPr>
                    <a:t>6</a:t>
                  </a:r>
                  <a:endParaRPr lang="en-US" sz="1000" dirty="0">
                    <a:solidFill>
                      <a:srgbClr val="FF0000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16" name="TextBox 15"/>
                <p:cNvSpPr txBox="1"/>
                <p:nvPr/>
              </p:nvSpPr>
              <p:spPr>
                <a:xfrm>
                  <a:off x="5762625" y="3000375"/>
                  <a:ext cx="228600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dirty="0" smtClean="0">
                      <a:solidFill>
                        <a:srgbClr val="FF0000"/>
                      </a:solidFill>
                      <a:latin typeface="Arial" pitchFamily="34" charset="0"/>
                    </a:rPr>
                    <a:t>7</a:t>
                  </a:r>
                  <a:endParaRPr lang="en-US" sz="1000" dirty="0">
                    <a:solidFill>
                      <a:srgbClr val="FF0000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17" name="TextBox 16"/>
                <p:cNvSpPr txBox="1"/>
                <p:nvPr/>
              </p:nvSpPr>
              <p:spPr>
                <a:xfrm>
                  <a:off x="5848350" y="3000375"/>
                  <a:ext cx="228600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dirty="0" smtClean="0">
                      <a:solidFill>
                        <a:srgbClr val="FF0000"/>
                      </a:solidFill>
                      <a:latin typeface="Arial" pitchFamily="34" charset="0"/>
                    </a:rPr>
                    <a:t>8</a:t>
                  </a:r>
                  <a:endParaRPr lang="en-US" sz="1000" dirty="0">
                    <a:solidFill>
                      <a:srgbClr val="FF0000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6019800" y="2990850"/>
                  <a:ext cx="381000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dirty="0" smtClean="0">
                      <a:solidFill>
                        <a:srgbClr val="FF0000"/>
                      </a:solidFill>
                      <a:latin typeface="Arial" pitchFamily="34" charset="0"/>
                    </a:rPr>
                    <a:t>10</a:t>
                  </a:r>
                  <a:endParaRPr lang="en-US" sz="1000" dirty="0">
                    <a:solidFill>
                      <a:srgbClr val="FF0000"/>
                    </a:solidFill>
                    <a:latin typeface="Arial" pitchFamily="34" charset="0"/>
                  </a:endParaRPr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5943600" y="3011329"/>
                  <a:ext cx="228600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000" dirty="0" smtClean="0">
                      <a:solidFill>
                        <a:srgbClr val="FF0000"/>
                      </a:solidFill>
                      <a:latin typeface="Arial" pitchFamily="34" charset="0"/>
                    </a:rPr>
                    <a:t>9</a:t>
                  </a:r>
                  <a:endParaRPr lang="en-US" sz="1000" dirty="0">
                    <a:solidFill>
                      <a:srgbClr val="FF0000"/>
                    </a:solidFill>
                    <a:latin typeface="Arial" pitchFamily="34" charset="0"/>
                  </a:endParaRPr>
                </a:p>
              </p:txBody>
            </p:sp>
          </p:grpSp>
        </p:grpSp>
        <p:sp>
          <p:nvSpPr>
            <p:cNvPr id="6" name="TextBox 5"/>
            <p:cNvSpPr txBox="1"/>
            <p:nvPr/>
          </p:nvSpPr>
          <p:spPr>
            <a:xfrm>
              <a:off x="5091752" y="3129888"/>
              <a:ext cx="26321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rgbClr val="FF0000"/>
                  </a:solidFill>
                  <a:latin typeface="Arial" pitchFamily="34" charset="0"/>
                </a:rPr>
                <a:t>0</a:t>
              </a:r>
              <a:endParaRPr lang="en-US" sz="1100" dirty="0">
                <a:solidFill>
                  <a:srgbClr val="FF0000"/>
                </a:solidFill>
                <a:latin typeface="Arial" pitchFamily="34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667000" y="2438400"/>
            <a:ext cx="2551445" cy="1361420"/>
            <a:chOff x="2667000" y="2438400"/>
            <a:chExt cx="2551445" cy="1361420"/>
          </a:xfrm>
        </p:grpSpPr>
        <p:cxnSp>
          <p:nvCxnSpPr>
            <p:cNvPr id="21" name="Straight Connector 20"/>
            <p:cNvCxnSpPr/>
            <p:nvPr/>
          </p:nvCxnSpPr>
          <p:spPr>
            <a:xfrm rot="5400000">
              <a:off x="4593835" y="3044363"/>
              <a:ext cx="1230573" cy="18647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2667000" y="3276600"/>
              <a:ext cx="2537874" cy="523220"/>
            </a:xfrm>
            <a:prstGeom prst="rect">
              <a:avLst/>
            </a:prstGeom>
            <a:solidFill>
              <a:srgbClr val="FFFF00"/>
            </a:solidFill>
            <a:ln w="38100">
              <a:solidFill>
                <a:schemeClr val="accent6">
                  <a:lumMod val="5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প্রধান স্কেল পাঠ 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= M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691116" y="2465694"/>
            <a:ext cx="2823234" cy="1334126"/>
            <a:chOff x="5691116" y="2465694"/>
            <a:chExt cx="2823234" cy="1334126"/>
          </a:xfrm>
        </p:grpSpPr>
        <p:cxnSp>
          <p:nvCxnSpPr>
            <p:cNvPr id="20" name="Straight Connector 19"/>
            <p:cNvCxnSpPr/>
            <p:nvPr/>
          </p:nvCxnSpPr>
          <p:spPr>
            <a:xfrm rot="5400000">
              <a:off x="5100281" y="3056529"/>
              <a:ext cx="1191906" cy="10236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5695950" y="3276600"/>
              <a:ext cx="2818400" cy="523220"/>
            </a:xfrm>
            <a:prstGeom prst="rect">
              <a:avLst/>
            </a:prstGeom>
            <a:solidFill>
              <a:srgbClr val="FFFF00"/>
            </a:solidFill>
            <a:ln w="28575">
              <a:solidFill>
                <a:schemeClr val="accent6">
                  <a:lumMod val="5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ভার্নিয়ার </a:t>
              </a:r>
              <a:r>
                <a:rPr lang="en-US" sz="2800" dirty="0" err="1" smtClean="0">
                  <a:latin typeface="NikoshBAN" pitchFamily="2" charset="0"/>
                  <a:cs typeface="NikoshBAN" pitchFamily="2" charset="0"/>
                </a:rPr>
                <a:t>সমপাতন</a:t>
              </a: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 = </a:t>
              </a:r>
              <a:r>
                <a:rPr lang="en-US" sz="2800" dirty="0" smtClean="0">
                  <a:latin typeface="Arial" pitchFamily="34" charset="0"/>
                  <a:cs typeface="Arial" pitchFamily="34" charset="0"/>
                </a:rPr>
                <a:t>V</a:t>
              </a:r>
              <a:endParaRPr lang="en-US" sz="2800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4224463" y="4267200"/>
            <a:ext cx="4386137" cy="52322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স্লাইড  ক্যালিপা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র্সটির 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যান্ত্রিক ত্রুটি  =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e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066800" y="4267200"/>
            <a:ext cx="2819400" cy="52322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ভার্নিয়ার ধ্রুবক</a:t>
            </a:r>
            <a:r>
              <a:rPr lang="bn-BD" sz="28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=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V.C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066800" y="5105400"/>
            <a:ext cx="6321859" cy="646331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বস্তর দৈর্ঘ্য = </a:t>
            </a:r>
            <a:r>
              <a:rPr lang="en-US" sz="3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  +  V × V.C – (± e)</a:t>
            </a:r>
            <a:endParaRPr lang="en-US" sz="3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Main_Scale.gif"/>
          <p:cNvPicPr>
            <a:picLocks noChangeAspect="1"/>
          </p:cNvPicPr>
          <p:nvPr/>
        </p:nvPicPr>
        <p:blipFill>
          <a:blip r:embed="rId3">
            <a:lum contrast="-10000"/>
          </a:blip>
          <a:stretch>
            <a:fillRect/>
          </a:stretch>
        </p:blipFill>
        <p:spPr>
          <a:xfrm>
            <a:off x="228600" y="1135281"/>
            <a:ext cx="12241530" cy="4423410"/>
          </a:xfrm>
          <a:prstGeom prst="rect">
            <a:avLst/>
          </a:prstGeom>
        </p:spPr>
      </p:pic>
      <p:pic>
        <p:nvPicPr>
          <p:cNvPr id="16" name="Picture 15" descr="Vernier.gif"/>
          <p:cNvPicPr>
            <a:picLocks noChangeAspect="1"/>
          </p:cNvPicPr>
          <p:nvPr/>
        </p:nvPicPr>
        <p:blipFill>
          <a:blip r:embed="rId4">
            <a:lum contrast="-10000"/>
          </a:blip>
          <a:stretch>
            <a:fillRect/>
          </a:stretch>
        </p:blipFill>
        <p:spPr>
          <a:xfrm>
            <a:off x="424366" y="1135598"/>
            <a:ext cx="4485132" cy="4423410"/>
          </a:xfrm>
          <a:prstGeom prst="rect">
            <a:avLst/>
          </a:prstGeom>
        </p:spPr>
      </p:pic>
      <p:sp>
        <p:nvSpPr>
          <p:cNvPr id="36" name="Rounded Rectangle 35"/>
          <p:cNvSpPr/>
          <p:nvPr/>
        </p:nvSpPr>
        <p:spPr>
          <a:xfrm>
            <a:off x="457200" y="291662"/>
            <a:ext cx="8153400" cy="6858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স্লাইড ক্যালিপার্সের সাহায্যে দন্ডের দৈর্ঘ্য নির্ণয় 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rot="5400000" flipH="1" flipV="1">
            <a:off x="1350206" y="3618706"/>
            <a:ext cx="1600200" cy="1588"/>
          </a:xfrm>
          <a:prstGeom prst="straightConnector1">
            <a:avLst/>
          </a:prstGeom>
          <a:ln w="28575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296652" y="1524000"/>
            <a:ext cx="57118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স্লাইড ক্যালিপা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র্সটি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যান্ত্রিক ত্রুটি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মুক্ত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(e = 0)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 descr="ro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9334" y="5638800"/>
            <a:ext cx="2307266" cy="533400"/>
          </a:xfrm>
          <a:prstGeom prst="rect">
            <a:avLst/>
          </a:prstGeom>
        </p:spPr>
      </p:pic>
      <p:cxnSp>
        <p:nvCxnSpPr>
          <p:cNvPr id="10" name="Straight Connector 9"/>
          <p:cNvCxnSpPr/>
          <p:nvPr/>
        </p:nvCxnSpPr>
        <p:spPr>
          <a:xfrm rot="5400000" flipH="1" flipV="1">
            <a:off x="4044374" y="3313906"/>
            <a:ext cx="838200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4181008" y="3313906"/>
            <a:ext cx="838200" cy="158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191000" y="3896380"/>
            <a:ext cx="2778325" cy="523220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প্রধান স্কেল পাঠ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(M) =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45262" y="3896380"/>
            <a:ext cx="1489510" cy="523220"/>
          </a:xfrm>
          <a:prstGeom prst="rect">
            <a:avLst/>
          </a:prstGeom>
          <a:solidFill>
            <a:schemeClr val="bg1"/>
          </a:solidFill>
          <a:ln w="38100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3.4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সে.মি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.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91000" y="4505980"/>
            <a:ext cx="2970685" cy="523220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ভার্নিয়ার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সমপাতন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(V)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=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158789" y="4499811"/>
            <a:ext cx="385042" cy="523220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2</a:t>
            </a: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56337E-6 L 0.31666 -1.56337E-6 " pathEditMode="fixed" rAng="0" ptsTypes="AA">
                                      <p:cBhvr>
                                        <p:cTn id="2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11111E-6 L 3.33333E-6 -0.31667 " pathEditMode="fixed" rAng="0" ptsTypes="AA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125 -2.96296E-6 L 0.25416 -2.96296E-6 " pathEditMode="fixed" rAng="0" ptsTypes="AA">
                                      <p:cBhvr>
                                        <p:cTn id="3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6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 animBg="1"/>
      <p:bldP spid="15" grpId="0" animBg="1"/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676400" y="457200"/>
            <a:ext cx="5334000" cy="68580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দন্ডের দৈর্ঘ্য নির্ণয়ের ছক</a:t>
            </a:r>
            <a:endParaRPr lang="en-US" sz="4400" dirty="0">
              <a:solidFill>
                <a:schemeClr val="tx1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04800" y="2682165"/>
          <a:ext cx="8534400" cy="355099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990598"/>
                <a:gridCol w="1143000"/>
                <a:gridCol w="990600"/>
                <a:gridCol w="1219200"/>
                <a:gridCol w="838200"/>
                <a:gridCol w="2362200"/>
                <a:gridCol w="990602"/>
              </a:tblGrid>
              <a:tr h="11124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err="1" smtClean="0">
                          <a:latin typeface="NikoshBAN" pitchFamily="2" charset="0"/>
                          <a:cs typeface="NikoshBAN" pitchFamily="2" charset="0"/>
                        </a:rPr>
                        <a:t>পর্যবে</a:t>
                      </a:r>
                      <a:r>
                        <a:rPr lang="en-US" sz="2200" baseline="0" dirty="0" err="1" smtClean="0">
                          <a:latin typeface="NikoshBAN" pitchFamily="2" charset="0"/>
                          <a:cs typeface="NikoshBAN" pitchFamily="2" charset="0"/>
                        </a:rPr>
                        <a:t>ক্ষণ</a:t>
                      </a:r>
                      <a:endParaRPr lang="en-US" sz="2200" baseline="0" dirty="0" smtClean="0">
                        <a:latin typeface="NikoshBAN" pitchFamily="2" charset="0"/>
                        <a:cs typeface="NikoshBAN" pitchFamily="2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aseline="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NikoshBAN" pitchFamily="2" charset="0"/>
                          <a:cs typeface="NikoshBAN" pitchFamily="2" charset="0"/>
                        </a:rPr>
                        <a:t>সংখ্যা</a:t>
                      </a:r>
                      <a:r>
                        <a:rPr lang="en-US" sz="2200" baseline="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err="1" smtClean="0">
                          <a:latin typeface="NikoshBAN" pitchFamily="2" charset="0"/>
                          <a:cs typeface="NikoshBAN" pitchFamily="2" charset="0"/>
                        </a:rPr>
                        <a:t>প্রধান</a:t>
                      </a:r>
                      <a:r>
                        <a:rPr lang="en-US" sz="220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sz="2200" dirty="0" err="1" smtClean="0">
                          <a:latin typeface="NikoshBAN" pitchFamily="2" charset="0"/>
                          <a:cs typeface="NikoshBAN" pitchFamily="2" charset="0"/>
                        </a:rPr>
                        <a:t>স্কেল</a:t>
                      </a:r>
                      <a:r>
                        <a:rPr lang="en-US" sz="220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latin typeface="NikoshBAN" pitchFamily="2" charset="0"/>
                          <a:cs typeface="NikoshBAN" pitchFamily="2" charset="0"/>
                        </a:rPr>
                        <a:t>   পাঠ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( 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M cm)</a:t>
                      </a:r>
                      <a:endParaRPr lang="en-US" sz="22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err="1" smtClean="0">
                          <a:latin typeface="NikoshBAN" pitchFamily="2" charset="0"/>
                          <a:cs typeface="NikoshBAN" pitchFamily="2" charset="0"/>
                        </a:rPr>
                        <a:t>ভার্নিয়ার</a:t>
                      </a:r>
                      <a:r>
                        <a:rPr lang="en-US" sz="220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sz="2200" dirty="0" err="1" smtClean="0">
                          <a:latin typeface="NikoshBAN" pitchFamily="2" charset="0"/>
                          <a:cs typeface="NikoshBAN" pitchFamily="2" charset="0"/>
                        </a:rPr>
                        <a:t>সমপাতন</a:t>
                      </a:r>
                      <a:r>
                        <a:rPr lang="en-US" sz="220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 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V </a:t>
                      </a:r>
                      <a:endParaRPr 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err="1" smtClean="0">
                          <a:latin typeface="NikoshBAN" pitchFamily="2" charset="0"/>
                          <a:cs typeface="NikoshBAN" pitchFamily="2" charset="0"/>
                        </a:rPr>
                        <a:t>ভার্নিয়ার</a:t>
                      </a:r>
                      <a:r>
                        <a:rPr lang="en-US" sz="220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latin typeface="NikoshBAN" pitchFamily="2" charset="0"/>
                          <a:cs typeface="NikoshBAN" pitchFamily="2" charset="0"/>
                        </a:rPr>
                        <a:t>  ধ্রুবক</a:t>
                      </a:r>
                      <a:r>
                        <a:rPr lang="bn-BD" sz="220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sz="220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(V.C </a:t>
                      </a:r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cm)</a:t>
                      </a:r>
                      <a:endParaRPr lang="en-US" sz="2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err="1" smtClean="0">
                          <a:latin typeface="NikoshBAN" pitchFamily="2" charset="0"/>
                          <a:cs typeface="NikoshBAN" pitchFamily="2" charset="0"/>
                        </a:rPr>
                        <a:t>যান্ত্রিক</a:t>
                      </a:r>
                      <a:r>
                        <a:rPr lang="en-US" sz="2200" dirty="0" smtClean="0">
                          <a:latin typeface="NikoshBAN" pitchFamily="2" charset="0"/>
                          <a:cs typeface="NikoshBAN" pitchFamily="2" charset="0"/>
                        </a:rPr>
                        <a:t> ত্রুটি  </a:t>
                      </a:r>
                    </a:p>
                    <a:p>
                      <a:r>
                        <a:rPr lang="en-US" sz="1800" dirty="0" smtClean="0"/>
                        <a:t> ±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e cm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 দৈর্ঘ্য L</a:t>
                      </a:r>
                    </a:p>
                    <a:p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=</a:t>
                      </a:r>
                    </a:p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M + V×V.C – (</a:t>
                      </a:r>
                      <a:r>
                        <a:rPr lang="en-US" sz="2000" dirty="0" smtClean="0"/>
                        <a:t>±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e)</a:t>
                      </a:r>
                      <a:endParaRPr lang="en-US" sz="20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sz="2200" dirty="0" err="1" smtClean="0">
                          <a:latin typeface="NikoshBAN" pitchFamily="2" charset="0"/>
                          <a:cs typeface="NikoshBAN" pitchFamily="2" charset="0"/>
                        </a:rPr>
                        <a:t>গড়</a:t>
                      </a:r>
                      <a:r>
                        <a:rPr lang="en-US" sz="2200" dirty="0" smtClean="0">
                          <a:latin typeface="NikoshBAN" pitchFamily="2" charset="0"/>
                          <a:cs typeface="NikoshBAN" pitchFamily="2" charset="0"/>
                        </a:rPr>
                        <a:t>  </a:t>
                      </a:r>
                    </a:p>
                    <a:p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দৈর্ঘ্য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smtClean="0"/>
                        <a:t>(</a:t>
                      </a:r>
                      <a:r>
                        <a:rPr lang="en-US" sz="2200" smtClean="0">
                          <a:latin typeface="Arial" pitchFamily="34" charset="0"/>
                          <a:cs typeface="Arial" pitchFamily="34" charset="0"/>
                        </a:rPr>
                        <a:t>cm</a:t>
                      </a:r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n-US" sz="2200" dirty="0" smtClean="0"/>
                    </a:p>
                    <a:p>
                      <a:endParaRPr lang="en-US" sz="22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70614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0614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06145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61164" y="1361182"/>
            <a:ext cx="678743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দন্ডটিকে ৩ বার স্লাইড ক্যালিপার্সের নিম্ন চোয়ালদুটির </a:t>
            </a:r>
          </a:p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মাঝে রেখে ৩ বার পাঠ নিয়ে নিচের ছকে বসাই</a:t>
            </a:r>
          </a:p>
        </p:txBody>
      </p:sp>
      <p:sp>
        <p:nvSpPr>
          <p:cNvPr id="6" name="Rectangle 5"/>
          <p:cNvSpPr/>
          <p:nvPr/>
        </p:nvSpPr>
        <p:spPr>
          <a:xfrm>
            <a:off x="1295400" y="4038600"/>
            <a:ext cx="1143000" cy="76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3.4</a:t>
            </a:r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38400" y="4038600"/>
            <a:ext cx="990600" cy="76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4800" y="4019550"/>
            <a:ext cx="990600" cy="76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429000" y="4038600"/>
            <a:ext cx="1219200" cy="76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0.01</a:t>
            </a:r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648200" y="4038600"/>
            <a:ext cx="838200" cy="76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86400" y="4038600"/>
            <a:ext cx="2362200" cy="76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3.42</a:t>
            </a:r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429000" y="4805613"/>
            <a:ext cx="1219200" cy="7048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0.01</a:t>
            </a:r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3429000" y="5486400"/>
            <a:ext cx="1219200" cy="7048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0.01</a:t>
            </a:r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438400" y="4824663"/>
            <a:ext cx="990600" cy="6858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438400" y="5448300"/>
            <a:ext cx="990600" cy="76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1295400" y="4805613"/>
            <a:ext cx="1143000" cy="6858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3.4</a:t>
            </a:r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1295400" y="5467350"/>
            <a:ext cx="1143000" cy="762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3.4</a:t>
            </a:r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04800" y="4781550"/>
            <a:ext cx="990600" cy="7048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04800" y="5448300"/>
            <a:ext cx="990600" cy="781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648200" y="4781550"/>
            <a:ext cx="838200" cy="7048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4648200" y="5486400"/>
            <a:ext cx="838200" cy="7239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0</a:t>
            </a:r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486400" y="4781550"/>
            <a:ext cx="2362200" cy="6858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3.43</a:t>
            </a:r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5486400" y="5467350"/>
            <a:ext cx="2362200" cy="7048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3.42</a:t>
            </a:r>
            <a:endParaRPr lang="en-US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7848600" y="4038600"/>
            <a:ext cx="990600" cy="21336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3.423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3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4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5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1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2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3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4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52662" y="3759175"/>
          <a:ext cx="8610600" cy="2382545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042738"/>
                <a:gridCol w="1143000"/>
                <a:gridCol w="990600"/>
                <a:gridCol w="1219200"/>
                <a:gridCol w="1143000"/>
                <a:gridCol w="2226377"/>
                <a:gridCol w="845685"/>
              </a:tblGrid>
              <a:tr h="16764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err="1" smtClean="0">
                          <a:latin typeface="NikoshBAN" pitchFamily="2" charset="0"/>
                          <a:cs typeface="NikoshBAN" pitchFamily="2" charset="0"/>
                        </a:rPr>
                        <a:t>পর্যবে</a:t>
                      </a:r>
                      <a:r>
                        <a:rPr lang="en-US" sz="2200" baseline="0" dirty="0" err="1" smtClean="0">
                          <a:latin typeface="NikoshBAN" pitchFamily="2" charset="0"/>
                          <a:cs typeface="NikoshBAN" pitchFamily="2" charset="0"/>
                        </a:rPr>
                        <a:t>ক্ষণ</a:t>
                      </a:r>
                      <a:endParaRPr lang="en-US" sz="2200" baseline="0" dirty="0" smtClean="0">
                        <a:latin typeface="NikoshBAN" pitchFamily="2" charset="0"/>
                        <a:cs typeface="NikoshBAN" pitchFamily="2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aseline="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sz="2200" baseline="0" dirty="0" err="1" smtClean="0">
                          <a:latin typeface="NikoshBAN" pitchFamily="2" charset="0"/>
                          <a:cs typeface="NikoshBAN" pitchFamily="2" charset="0"/>
                        </a:rPr>
                        <a:t>সংখ্যা</a:t>
                      </a:r>
                      <a:r>
                        <a:rPr lang="en-US" sz="2200" baseline="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err="1" smtClean="0">
                          <a:latin typeface="NikoshBAN" pitchFamily="2" charset="0"/>
                          <a:cs typeface="NikoshBAN" pitchFamily="2" charset="0"/>
                        </a:rPr>
                        <a:t>প্রধান</a:t>
                      </a:r>
                      <a:r>
                        <a:rPr lang="en-US" sz="220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sz="2200" dirty="0" err="1" smtClean="0">
                          <a:latin typeface="NikoshBAN" pitchFamily="2" charset="0"/>
                          <a:cs typeface="NikoshBAN" pitchFamily="2" charset="0"/>
                        </a:rPr>
                        <a:t>স্কেল</a:t>
                      </a:r>
                      <a:r>
                        <a:rPr lang="en-US" sz="220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latin typeface="NikoshBAN" pitchFamily="2" charset="0"/>
                          <a:cs typeface="NikoshBAN" pitchFamily="2" charset="0"/>
                        </a:rPr>
                        <a:t>   পাঠ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( 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M cm)</a:t>
                      </a:r>
                      <a:endParaRPr lang="en-US" sz="22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err="1" smtClean="0">
                          <a:latin typeface="NikoshBAN" pitchFamily="2" charset="0"/>
                          <a:cs typeface="NikoshBAN" pitchFamily="2" charset="0"/>
                        </a:rPr>
                        <a:t>ভার্নিয়ার</a:t>
                      </a:r>
                      <a:r>
                        <a:rPr lang="en-US" sz="220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sz="2200" dirty="0" err="1" smtClean="0">
                          <a:latin typeface="NikoshBAN" pitchFamily="2" charset="0"/>
                          <a:cs typeface="NikoshBAN" pitchFamily="2" charset="0"/>
                        </a:rPr>
                        <a:t>সমপাতন</a:t>
                      </a:r>
                      <a:r>
                        <a:rPr lang="en-US" sz="220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    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V </a:t>
                      </a:r>
                      <a:endParaRPr 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sz="2200" dirty="0" err="1" smtClean="0">
                          <a:latin typeface="NikoshBAN" pitchFamily="2" charset="0"/>
                          <a:cs typeface="NikoshBAN" pitchFamily="2" charset="0"/>
                        </a:rPr>
                        <a:t>ভার্নিয়ার</a:t>
                      </a:r>
                      <a:r>
                        <a:rPr lang="en-US" sz="220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latin typeface="NikoshBAN" pitchFamily="2" charset="0"/>
                          <a:cs typeface="NikoshBAN" pitchFamily="2" charset="0"/>
                        </a:rPr>
                        <a:t>  ধ্রুবক</a:t>
                      </a:r>
                      <a:r>
                        <a:rPr lang="bn-BD" sz="220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sz="220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(V.C </a:t>
                      </a:r>
                      <a:r>
                        <a:rPr lang="en-US" sz="2200" dirty="0" smtClean="0">
                          <a:latin typeface="Arial" pitchFamily="34" charset="0"/>
                          <a:cs typeface="Arial" pitchFamily="34" charset="0"/>
                        </a:rPr>
                        <a:t>cm)</a:t>
                      </a:r>
                      <a:endParaRPr lang="en-US" sz="22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err="1" smtClean="0">
                          <a:latin typeface="NikoshBAN" pitchFamily="2" charset="0"/>
                          <a:cs typeface="NikoshBAN" pitchFamily="2" charset="0"/>
                        </a:rPr>
                        <a:t>যান্ত্রিক</a:t>
                      </a:r>
                      <a:r>
                        <a:rPr lang="en-US" sz="2200" dirty="0" smtClean="0">
                          <a:latin typeface="NikoshBAN" pitchFamily="2" charset="0"/>
                          <a:cs typeface="NikoshBAN" pitchFamily="2" charset="0"/>
                        </a:rPr>
                        <a:t> ত্রুটি  </a:t>
                      </a:r>
                    </a:p>
                    <a:p>
                      <a:r>
                        <a:rPr lang="en-US" sz="1800" dirty="0" smtClean="0"/>
                        <a:t>  ±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e cm</a:t>
                      </a:r>
                      <a:endParaRPr lang="en-US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 দৈর্ঘ্য L</a:t>
                      </a:r>
                    </a:p>
                    <a:p>
                      <a:r>
                        <a:rPr lang="en-US" sz="2200" dirty="0" smtClean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=</a:t>
                      </a:r>
                    </a:p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M + V×V.C – (</a:t>
                      </a:r>
                      <a:r>
                        <a:rPr lang="en-US" sz="2000" dirty="0" smtClean="0"/>
                        <a:t>±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e)</a:t>
                      </a:r>
                      <a:endParaRPr lang="en-US" sz="20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sz="2000" dirty="0" err="1" smtClean="0">
                          <a:latin typeface="NikoshBAN" pitchFamily="2" charset="0"/>
                          <a:cs typeface="NikoshBAN" pitchFamily="2" charset="0"/>
                        </a:rPr>
                        <a:t>গড়</a:t>
                      </a:r>
                      <a:r>
                        <a:rPr lang="en-US" sz="2000" dirty="0" smtClean="0">
                          <a:latin typeface="NikoshBAN" pitchFamily="2" charset="0"/>
                          <a:cs typeface="NikoshBAN" pitchFamily="2" charset="0"/>
                        </a:rPr>
                        <a:t>  </a:t>
                      </a:r>
                    </a:p>
                    <a:p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দৈর্ঘ্য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NikoshBAN" pitchFamily="2" charset="0"/>
                          <a:cs typeface="NikoshBAN" pitchFamily="2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(</a:t>
                      </a:r>
                      <a:r>
                        <a:rPr lang="en-US" sz="2000" dirty="0" smtClean="0">
                          <a:latin typeface="Arial" pitchFamily="34" charset="0"/>
                          <a:cs typeface="Arial" pitchFamily="34" charset="0"/>
                        </a:rPr>
                        <a:t>cm)</a:t>
                      </a:r>
                      <a:endParaRPr lang="en-US" sz="2000" dirty="0" smtClean="0"/>
                    </a:p>
                    <a:p>
                      <a:endParaRPr lang="en-US" sz="2000" dirty="0">
                        <a:latin typeface="NikoshBAN" pitchFamily="2" charset="0"/>
                        <a:cs typeface="NikoshBAN" pitchFamily="2" charset="0"/>
                      </a:endParaRPr>
                    </a:p>
                  </a:txBody>
                  <a:tcPr/>
                </a:tc>
              </a:tr>
              <a:tr h="70614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3" name="Group 12"/>
          <p:cNvGrpSpPr/>
          <p:nvPr/>
        </p:nvGrpSpPr>
        <p:grpSpPr>
          <a:xfrm>
            <a:off x="2438400" y="204272"/>
            <a:ext cx="3581400" cy="830997"/>
            <a:chOff x="2438400" y="204272"/>
            <a:chExt cx="3581400" cy="830997"/>
          </a:xfrm>
        </p:grpSpPr>
        <p:sp>
          <p:nvSpPr>
            <p:cNvPr id="11" name="Snip Same Side Corner Rectangle 10"/>
            <p:cNvSpPr/>
            <p:nvPr/>
          </p:nvSpPr>
          <p:spPr>
            <a:xfrm rot="10800000">
              <a:off x="2438400" y="235804"/>
              <a:ext cx="3581400" cy="685800"/>
            </a:xfrm>
            <a:prstGeom prst="snip2SameRect">
              <a:avLst>
                <a:gd name="adj1" fmla="val 36111"/>
                <a:gd name="adj2" fmla="val 0"/>
              </a:avLst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3200400" y="204272"/>
              <a:ext cx="2285999" cy="83099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48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দলীয় কাজ </a:t>
              </a:r>
              <a:endParaRPr lang="en-US" sz="4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81000" y="990600"/>
            <a:ext cx="8305800" cy="2667000"/>
            <a:chOff x="381000" y="533400"/>
            <a:chExt cx="8305800" cy="2667000"/>
          </a:xfrm>
        </p:grpSpPr>
        <p:pic>
          <p:nvPicPr>
            <p:cNvPr id="7" name="Picture 6" descr="Picture2.gif"/>
            <p:cNvPicPr>
              <a:picLocks noChangeAspect="1"/>
            </p:cNvPicPr>
            <p:nvPr/>
          </p:nvPicPr>
          <p:blipFill>
            <a:blip r:embed="rId3"/>
            <a:srcRect l="2015" t="11603" r="54047" b="36709"/>
            <a:stretch>
              <a:fillRect/>
            </a:stretch>
          </p:blipFill>
          <p:spPr>
            <a:xfrm>
              <a:off x="381000" y="533400"/>
              <a:ext cx="8305800" cy="2667000"/>
            </a:xfrm>
            <a:prstGeom prst="rect">
              <a:avLst/>
            </a:prstGeom>
          </p:spPr>
        </p:pic>
        <p:pic>
          <p:nvPicPr>
            <p:cNvPr id="9" name="Picture 5" descr="rod-wrought-iron.jpg"/>
            <p:cNvPicPr>
              <a:picLocks noChangeAspect="1"/>
            </p:cNvPicPr>
            <p:nvPr/>
          </p:nvPicPr>
          <p:blipFill>
            <a:blip r:embed="rId4"/>
            <a:srcRect l="7333" t="42889" r="7334" b="42889"/>
            <a:stretch>
              <a:fillRect/>
            </a:stretch>
          </p:blipFill>
          <p:spPr>
            <a:xfrm>
              <a:off x="1143000" y="2590800"/>
              <a:ext cx="2286000" cy="550606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1676400" y="304802"/>
            <a:ext cx="5105400" cy="990598"/>
            <a:chOff x="1676400" y="304802"/>
            <a:chExt cx="5105400" cy="990598"/>
          </a:xfrm>
        </p:grpSpPr>
        <p:sp>
          <p:nvSpPr>
            <p:cNvPr id="4" name="Snip Same Side Corner Rectangle 3"/>
            <p:cNvSpPr/>
            <p:nvPr/>
          </p:nvSpPr>
          <p:spPr>
            <a:xfrm rot="10800000">
              <a:off x="1676400" y="304802"/>
              <a:ext cx="5105400" cy="990598"/>
            </a:xfrm>
            <a:prstGeom prst="snip2SameRect">
              <a:avLst>
                <a:gd name="adj1" fmla="val 36111"/>
                <a:gd name="adj2" fmla="val 0"/>
              </a:avLst>
            </a:prstGeom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54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3171753" y="340077"/>
              <a:ext cx="1819692" cy="9233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54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মূল্যায়ন  </a:t>
              </a:r>
              <a:endParaRPr lang="en-US" sz="54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762000" y="2546132"/>
            <a:ext cx="7620000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স্লাইড ক্যালিপার্সের ভার্নিয়ার ধ্রুবক  বলতে কী বোঝায় ?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0789" y="2524780"/>
            <a:ext cx="1648208" cy="52322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শুন্য ত্রুটি কী?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54456" y="2542674"/>
            <a:ext cx="5317481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দৈর্ঘ্য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পরিমাপ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করার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গানিতিক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সূত্রটি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কী?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762000" y="3886200"/>
            <a:ext cx="7620001" cy="956356"/>
            <a:chOff x="609600" y="3505200"/>
            <a:chExt cx="7620001" cy="956356"/>
          </a:xfrm>
        </p:grpSpPr>
        <p:sp>
          <p:nvSpPr>
            <p:cNvPr id="13" name="TextBox 12"/>
            <p:cNvSpPr txBox="1"/>
            <p:nvPr/>
          </p:nvSpPr>
          <p:spPr>
            <a:xfrm>
              <a:off x="609600" y="3505200"/>
              <a:ext cx="7620000" cy="52322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স্লাইড </a:t>
              </a:r>
              <a:r>
                <a:rPr lang="en-US" sz="2800" dirty="0" err="1" smtClean="0">
                  <a:latin typeface="NikoshBAN" pitchFamily="2" charset="0"/>
                  <a:cs typeface="NikoshBAN" pitchFamily="2" charset="0"/>
                </a:rPr>
                <a:t>ক্যালিপার্সের</a:t>
              </a: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2800" spc="-300" dirty="0" smtClean="0">
                  <a:latin typeface="NikoshBAN" pitchFamily="2" charset="0"/>
                  <a:cs typeface="NikoshBAN" pitchFamily="2" charset="0"/>
                </a:rPr>
                <a:t>প্রধান </a:t>
              </a:r>
              <a:r>
                <a:rPr lang="en-US" sz="2800" spc="-3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2800" spc="-300" dirty="0" smtClean="0">
                  <a:latin typeface="NikoshBAN" pitchFamily="2" charset="0"/>
                  <a:cs typeface="NikoshBAN" pitchFamily="2" charset="0"/>
                </a:rPr>
                <a:t>স্কেলের </a:t>
              </a:r>
              <a:r>
                <a:rPr lang="en-US" sz="2800" spc="-3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2800" spc="-300" dirty="0" smtClean="0">
                  <a:latin typeface="NikoshBAN" pitchFamily="2" charset="0"/>
                  <a:cs typeface="NikoshBAN" pitchFamily="2" charset="0"/>
                </a:rPr>
                <a:t>ক্ষুদ্রতম </a:t>
              </a:r>
              <a:r>
                <a:rPr lang="en-US" sz="2800" spc="-300" dirty="0" smtClean="0">
                  <a:latin typeface="Arial" pitchFamily="34" charset="0"/>
                  <a:cs typeface="Arial" pitchFamily="34" charset="0"/>
                </a:rPr>
                <a:t>1</a:t>
              </a:r>
              <a:r>
                <a:rPr lang="bn-BD" sz="2800" spc="-300" dirty="0" smtClean="0">
                  <a:latin typeface="NikoshBAN" pitchFamily="2" charset="0"/>
                  <a:cs typeface="NikoshBAN" pitchFamily="2" charset="0"/>
                </a:rPr>
                <a:t> ভা</a:t>
              </a:r>
              <a:r>
                <a:rPr lang="en-US" sz="2800" spc="-300" dirty="0" err="1" smtClean="0">
                  <a:latin typeface="NikoshBAN" pitchFamily="2" charset="0"/>
                  <a:cs typeface="NikoshBAN" pitchFamily="2" charset="0"/>
                </a:rPr>
                <a:t>গের</a:t>
              </a:r>
              <a:r>
                <a:rPr lang="en-US" sz="2800" spc="-300" dirty="0" smtClean="0">
                  <a:latin typeface="NikoshBAN" pitchFamily="2" charset="0"/>
                  <a:cs typeface="NikoshBAN" pitchFamily="2" charset="0"/>
                </a:rPr>
                <a:t>  </a:t>
              </a:r>
              <a:r>
                <a:rPr lang="en-US" sz="2800" spc="-300" dirty="0" err="1" smtClean="0">
                  <a:latin typeface="NikoshBAN" pitchFamily="2" charset="0"/>
                  <a:cs typeface="NikoshBAN" pitchFamily="2" charset="0"/>
                </a:rPr>
                <a:t>দৈর্ঘ্য</a:t>
              </a:r>
              <a:r>
                <a:rPr lang="bn-BD" sz="2800" spc="-3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800" spc="-300" dirty="0" smtClean="0">
                  <a:latin typeface="NikoshBAN" pitchFamily="2" charset="0"/>
                  <a:cs typeface="NikoshBAN" pitchFamily="2" charset="0"/>
                </a:rPr>
                <a:t> ও </a:t>
              </a:r>
              <a:r>
                <a:rPr lang="bn-BD" sz="2800" spc="-300" dirty="0" smtClean="0">
                  <a:latin typeface="NikoshBAN" pitchFamily="2" charset="0"/>
                  <a:cs typeface="NikoshBAN" pitchFamily="2" charset="0"/>
                </a:rPr>
                <a:t>ভার্নিয়ার </a:t>
              </a:r>
              <a:r>
                <a:rPr lang="en-US" sz="2800" spc="-3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2800" spc="-300" dirty="0" smtClean="0">
                  <a:latin typeface="NikoshBAN" pitchFamily="2" charset="0"/>
                  <a:cs typeface="NikoshBAN" pitchFamily="2" charset="0"/>
                </a:rPr>
                <a:t>স্কেলের</a:t>
              </a:r>
              <a:r>
                <a:rPr lang="en-US" sz="2800" spc="-300" dirty="0" smtClean="0">
                  <a:latin typeface="NikoshBAN" pitchFamily="2" charset="0"/>
                  <a:cs typeface="NikoshBAN" pitchFamily="2" charset="0"/>
                </a:rPr>
                <a:t>  </a:t>
              </a:r>
              <a:endParaRPr lang="en-US" sz="2800" spc="-300" dirty="0"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609601" y="3938336"/>
              <a:ext cx="7620000" cy="523220"/>
            </a:xfrm>
            <a:prstGeom prst="rect">
              <a:avLst/>
            </a:prstGeom>
            <a:solidFill>
              <a:schemeClr val="bg2">
                <a:lumMod val="9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bn-BD" sz="2800" spc="-300" dirty="0" smtClean="0">
                  <a:latin typeface="NikoshBAN" pitchFamily="2" charset="0"/>
                  <a:cs typeface="NikoshBAN" pitchFamily="2" charset="0"/>
                </a:rPr>
                <a:t>ক্ষুদ্রতম </a:t>
              </a:r>
              <a:r>
                <a:rPr lang="en-US" sz="2800" spc="-300" dirty="0" smtClean="0">
                  <a:latin typeface="Arial" pitchFamily="34" charset="0"/>
                  <a:cs typeface="Arial" pitchFamily="34" charset="0"/>
                </a:rPr>
                <a:t>1</a:t>
              </a:r>
              <a:r>
                <a:rPr lang="bn-BD" sz="2800" spc="-300" dirty="0" smtClean="0">
                  <a:latin typeface="NikoshBAN" pitchFamily="2" charset="0"/>
                  <a:cs typeface="NikoshBAN" pitchFamily="2" charset="0"/>
                </a:rPr>
                <a:t> ভা</a:t>
              </a:r>
              <a:r>
                <a:rPr lang="en-US" sz="2800" spc="-300" dirty="0" err="1" smtClean="0">
                  <a:latin typeface="NikoshBAN" pitchFamily="2" charset="0"/>
                  <a:cs typeface="NikoshBAN" pitchFamily="2" charset="0"/>
                </a:rPr>
                <a:t>গের</a:t>
              </a:r>
              <a:r>
                <a:rPr lang="en-US" sz="2800" spc="-300" dirty="0" smtClean="0">
                  <a:latin typeface="NikoshBAN" pitchFamily="2" charset="0"/>
                  <a:cs typeface="NikoshBAN" pitchFamily="2" charset="0"/>
                </a:rPr>
                <a:t>  </a:t>
              </a:r>
              <a:r>
                <a:rPr lang="en-US" sz="2800" spc="-300" dirty="0" err="1" smtClean="0">
                  <a:latin typeface="NikoshBAN" pitchFamily="2" charset="0"/>
                  <a:cs typeface="NikoshBAN" pitchFamily="2" charset="0"/>
                </a:rPr>
                <a:t>দৈর্ঘ্যে</a:t>
              </a:r>
              <a:r>
                <a:rPr lang="bn-BD" sz="2800" spc="-3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800" spc="-300" dirty="0" smtClean="0">
                  <a:latin typeface="NikoshBAN" pitchFamily="2" charset="0"/>
                  <a:cs typeface="NikoshBAN" pitchFamily="2" charset="0"/>
                </a:rPr>
                <a:t>র  </a:t>
              </a:r>
              <a:r>
                <a:rPr lang="en-US" sz="2800" spc="-300" dirty="0" err="1" smtClean="0">
                  <a:latin typeface="NikoshBAN" pitchFamily="2" charset="0"/>
                  <a:cs typeface="NikoshBAN" pitchFamily="2" charset="0"/>
                </a:rPr>
                <a:t>পার্থক্যকে</a:t>
              </a:r>
              <a:r>
                <a:rPr lang="en-US" sz="2800" spc="-300" dirty="0" smtClean="0">
                  <a:latin typeface="NikoshBAN" pitchFamily="2" charset="0"/>
                  <a:cs typeface="NikoshBAN" pitchFamily="2" charset="0"/>
                </a:rPr>
                <a:t>  </a:t>
              </a:r>
              <a:r>
                <a:rPr lang="en-US" sz="2800" dirty="0" err="1" smtClean="0">
                  <a:latin typeface="NikoshBAN" pitchFamily="2" charset="0"/>
                  <a:cs typeface="NikoshBAN" pitchFamily="2" charset="0"/>
                </a:rPr>
                <a:t>ভার্নিয়ার</a:t>
              </a: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800" dirty="0" err="1" smtClean="0">
                  <a:latin typeface="NikoshBAN" pitchFamily="2" charset="0"/>
                  <a:cs typeface="NikoshBAN" pitchFamily="2" charset="0"/>
                </a:rPr>
                <a:t>ধ্রুবক</a:t>
              </a: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2800" dirty="0" err="1" smtClean="0">
                  <a:latin typeface="NikoshBAN" pitchFamily="2" charset="0"/>
                  <a:cs typeface="NikoshBAN" pitchFamily="2" charset="0"/>
                </a:rPr>
                <a:t>বলে</a:t>
              </a:r>
              <a:r>
                <a:rPr lang="en-US" sz="2800" dirty="0" smtClean="0">
                  <a:latin typeface="NikoshBAN" pitchFamily="2" charset="0"/>
                  <a:cs typeface="NikoshBAN" pitchFamily="2" charset="0"/>
                </a:rPr>
                <a:t>। </a:t>
              </a:r>
              <a:r>
                <a:rPr lang="en-US" sz="2800" spc="-300" dirty="0" smtClean="0">
                  <a:latin typeface="NikoshBAN" pitchFamily="2" charset="0"/>
                  <a:cs typeface="NikoshBAN" pitchFamily="2" charset="0"/>
                </a:rPr>
                <a:t> </a:t>
              </a:r>
              <a:endParaRPr lang="en-US" sz="2800" spc="-300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304800" y="3962400"/>
            <a:ext cx="8763000" cy="53340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2800" spc="-300" dirty="0" smtClean="0">
                <a:latin typeface="NikoshBAN" pitchFamily="2" charset="0"/>
                <a:cs typeface="NikoshBAN" pitchFamily="2" charset="0"/>
              </a:rPr>
              <a:t>প্রধান </a:t>
            </a:r>
            <a:r>
              <a:rPr lang="en-US" sz="2800" spc="-300" dirty="0" smtClean="0">
                <a:latin typeface="NikoshBAN" pitchFamily="2" charset="0"/>
                <a:cs typeface="NikoshBAN" pitchFamily="2" charset="0"/>
              </a:rPr>
              <a:t>  ও  </a:t>
            </a:r>
            <a:r>
              <a:rPr lang="bn-BD" sz="2800" spc="-300" dirty="0" smtClean="0">
                <a:latin typeface="NikoshBAN" pitchFamily="2" charset="0"/>
                <a:cs typeface="NikoshBAN" pitchFamily="2" charset="0"/>
              </a:rPr>
              <a:t>ভার্নিয়ার স্কেলের</a:t>
            </a:r>
            <a:r>
              <a:rPr lang="en-US" sz="2800" spc="-300" dirty="0" smtClean="0">
                <a:latin typeface="NikoshBAN" pitchFamily="2" charset="0"/>
                <a:cs typeface="NikoshBAN" pitchFamily="2" charset="0"/>
              </a:rPr>
              <a:t>  শুন্য 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দাগদুটি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পরস্পরের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সাথে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মিললে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তাকে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শুন্য ত্রুটি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বলে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8200" y="3962400"/>
            <a:ext cx="4957511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বস্তর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দৈর্ঘ্য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=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M  +  V × V.C – (± e)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762237" y="4463080"/>
            <a:ext cx="4038600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যখনঃ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প্রধান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স্কেল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= M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ভার্নিয়ার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সমপাতন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V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     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ভার্নিয়ার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ধ্রুবক</a:t>
            </a:r>
            <a:r>
              <a:rPr lang="bn-BD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=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V.C 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যান্ত্রিক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ত্রুটি  =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e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Down Arrow Callout 26"/>
          <p:cNvSpPr/>
          <p:nvPr/>
        </p:nvSpPr>
        <p:spPr>
          <a:xfrm>
            <a:off x="533400" y="1828800"/>
            <a:ext cx="838200" cy="685800"/>
          </a:xfrm>
          <a:prstGeom prst="downArrow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প্রশ্ন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Down Arrow Callout 27"/>
          <p:cNvSpPr/>
          <p:nvPr/>
        </p:nvSpPr>
        <p:spPr>
          <a:xfrm>
            <a:off x="533400" y="3152274"/>
            <a:ext cx="838200" cy="685800"/>
          </a:xfrm>
          <a:prstGeom prst="downArrow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উত্তর</a:t>
            </a:r>
            <a:endParaRPr lang="en-US" sz="28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9" presetClass="exit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xit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10" grpId="0" animBg="1"/>
      <p:bldP spid="10" grpId="1" animBg="1"/>
      <p:bldP spid="11" grpId="0" animBg="1"/>
      <p:bldP spid="18" grpId="0" animBg="1"/>
      <p:bldP spid="20" grpId="0" animBg="1"/>
      <p:bldP spid="23" grpId="0" animBg="1"/>
      <p:bldP spid="27" grpId="0" animBg="1"/>
      <p:bldP spid="27" grpId="2" animBg="1"/>
      <p:bldP spid="27" grpId="3" animBg="1"/>
      <p:bldP spid="27" grpId="4" animBg="1"/>
      <p:bldP spid="27" grpId="5" animBg="1"/>
      <p:bldP spid="28" grpId="0" animBg="1"/>
      <p:bldP spid="28" grpId="2" animBg="1"/>
      <p:bldP spid="28" grpId="3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2819400" y="685800"/>
            <a:ext cx="3200400" cy="1320463"/>
            <a:chOff x="2819400" y="685800"/>
            <a:chExt cx="3200400" cy="1320463"/>
          </a:xfrm>
        </p:grpSpPr>
        <p:sp>
          <p:nvSpPr>
            <p:cNvPr id="7" name="Down Arrow Callout 6"/>
            <p:cNvSpPr/>
            <p:nvPr/>
          </p:nvSpPr>
          <p:spPr>
            <a:xfrm>
              <a:off x="2819400" y="710863"/>
              <a:ext cx="3124200" cy="1295400"/>
            </a:xfrm>
            <a:prstGeom prst="downArrowCallout">
              <a:avLst/>
            </a:prstGeom>
            <a:blipFill>
              <a:blip r:embed="rId3"/>
              <a:tile tx="0" ty="0" sx="100000" sy="100000" flip="none" algn="tl"/>
            </a:blipFill>
            <a:ln w="95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895600" y="685800"/>
              <a:ext cx="3124200" cy="101566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60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বাড়ির কাজ </a:t>
              </a:r>
              <a:endParaRPr lang="en-US" sz="60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8" name="Rounded Rectangle 7"/>
          <p:cNvSpPr/>
          <p:nvPr/>
        </p:nvSpPr>
        <p:spPr>
          <a:xfrm>
            <a:off x="914400" y="2743200"/>
            <a:ext cx="7315200" cy="2438400"/>
          </a:xfrm>
          <a:prstGeom prst="roundRect">
            <a:avLst/>
          </a:prstGeom>
          <a:solidFill>
            <a:schemeClr val="tx1"/>
          </a:solidFill>
          <a:ln w="571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BD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স্লাইড ক্যালিপা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র্স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কীভাবে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আয়তাকার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ঘনবস্তুর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আয়তন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নির্ণয়</a:t>
            </a:r>
            <a:endParaRPr lang="en-US" sz="4400" dirty="0" smtClean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 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করবে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বর্ননা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44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hank P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Frame 3"/>
          <p:cNvSpPr/>
          <p:nvPr/>
        </p:nvSpPr>
        <p:spPr>
          <a:xfrm>
            <a:off x="0" y="0"/>
            <a:ext cx="9144000" cy="6858000"/>
          </a:xfrm>
          <a:prstGeom prst="frame">
            <a:avLst/>
          </a:prstGeom>
          <a:gradFill>
            <a:gsLst>
              <a:gs pos="55000">
                <a:srgbClr val="9CB86E">
                  <a:alpha val="58000"/>
                </a:srgbClr>
              </a:gs>
              <a:gs pos="100000">
                <a:srgbClr val="156B13"/>
              </a:gs>
            </a:gsLst>
            <a:lin ang="4200000" scaled="0"/>
          </a:gradFill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05000" y="1752600"/>
            <a:ext cx="31550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সিনিয়র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81200" y="2261175"/>
            <a:ext cx="415530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নিউ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মডেল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বহুমুখী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উচ্চ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বিদ্যালয়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64340" y="2794575"/>
            <a:ext cx="46650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শুক্রাবাদ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মোহাম্মদপুর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 ঢাকা-১২০৭।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76400" y="1167825"/>
            <a:ext cx="46442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এ,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এম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আই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খায়রুল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আলম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-1219200" y="228600"/>
            <a:ext cx="2514600" cy="5029200"/>
          </a:xfrm>
          <a:prstGeom prst="ellipse">
            <a:avLst/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286000" y="3733800"/>
            <a:ext cx="42659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নবম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*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পদার্থবিজ্ঞান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43941" y="4419600"/>
            <a:ext cx="22092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প্রথম অধ্যায়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3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635696" y="494778"/>
            <a:ext cx="7860003" cy="5749447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bg1">
                <a:lumMod val="65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914400" y="5867400"/>
            <a:ext cx="7162800" cy="1588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914400" y="2895600"/>
            <a:ext cx="7162800" cy="1588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6567237" y="4381500"/>
            <a:ext cx="2971800" cy="1588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-547437" y="4381500"/>
            <a:ext cx="2971800" cy="1588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914400" y="3501189"/>
            <a:ext cx="7162800" cy="1588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3643563" y="4686300"/>
            <a:ext cx="2362994" cy="794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5400000">
            <a:off x="1443789" y="4680285"/>
            <a:ext cx="2362994" cy="12824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>
            <a:off x="3657203" y="3171929"/>
            <a:ext cx="609600" cy="794"/>
          </a:xfrm>
          <a:prstGeom prst="line">
            <a:avLst/>
          </a:prstGeom>
          <a:ln w="571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38" descr="cylender.jpeg"/>
          <p:cNvPicPr>
            <a:picLocks noChangeAspect="1"/>
          </p:cNvPicPr>
          <p:nvPr/>
        </p:nvPicPr>
        <p:blipFill>
          <a:blip r:embed="rId3"/>
          <a:srcRect l="8806" t="9756" r="24852" b="12195"/>
          <a:stretch>
            <a:fillRect/>
          </a:stretch>
        </p:blipFill>
        <p:spPr>
          <a:xfrm>
            <a:off x="981075" y="3529263"/>
            <a:ext cx="1619250" cy="2286000"/>
          </a:xfrm>
          <a:prstGeom prst="rect">
            <a:avLst/>
          </a:prstGeom>
        </p:spPr>
      </p:pic>
      <p:pic>
        <p:nvPicPr>
          <p:cNvPr id="40" name="Picture 39" descr="bob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2974" y="3798279"/>
            <a:ext cx="2791826" cy="1966414"/>
          </a:xfrm>
          <a:prstGeom prst="rect">
            <a:avLst/>
          </a:prstGeom>
        </p:spPr>
      </p:pic>
      <p:pic>
        <p:nvPicPr>
          <p:cNvPr id="43" name="Picture 42" descr="cube.jpeg"/>
          <p:cNvPicPr>
            <a:picLocks noChangeAspect="1"/>
          </p:cNvPicPr>
          <p:nvPr/>
        </p:nvPicPr>
        <p:blipFill>
          <a:blip r:embed="rId5"/>
          <a:srcRect l="3442" t="3191" r="3612" b="4262"/>
          <a:stretch>
            <a:fillRect/>
          </a:stretch>
        </p:blipFill>
        <p:spPr>
          <a:xfrm>
            <a:off x="2667000" y="3529263"/>
            <a:ext cx="2128345" cy="2286000"/>
          </a:xfrm>
          <a:prstGeom prst="rect">
            <a:avLst/>
          </a:prstGeom>
        </p:spPr>
      </p:pic>
      <p:pic>
        <p:nvPicPr>
          <p:cNvPr id="52" name="Picture 51" descr="metric_ruler_scale.gif"/>
          <p:cNvPicPr>
            <a:picLocks noChangeAspect="1"/>
          </p:cNvPicPr>
          <p:nvPr/>
        </p:nvPicPr>
        <p:blipFill>
          <a:blip r:embed="rId6"/>
          <a:srcRect l="1333" t="10884" b="12925"/>
          <a:stretch>
            <a:fillRect/>
          </a:stretch>
        </p:blipFill>
        <p:spPr>
          <a:xfrm>
            <a:off x="1152525" y="1066800"/>
            <a:ext cx="5638800" cy="1066800"/>
          </a:xfrm>
          <a:prstGeom prst="rect">
            <a:avLst/>
          </a:prstGeom>
        </p:spPr>
      </p:pic>
      <p:pic>
        <p:nvPicPr>
          <p:cNvPr id="50" name="Picture 49" descr="ro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13798" y="3013666"/>
            <a:ext cx="2609850" cy="383802"/>
          </a:xfrm>
          <a:prstGeom prst="rect">
            <a:avLst/>
          </a:prstGeom>
        </p:spPr>
      </p:pic>
      <p:pic>
        <p:nvPicPr>
          <p:cNvPr id="45" name="Picture 44" descr="rod.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52248" y="2999873"/>
            <a:ext cx="3931920" cy="384134"/>
          </a:xfrm>
          <a:prstGeom prst="rect">
            <a:avLst/>
          </a:prstGeom>
        </p:spPr>
      </p:pic>
      <p:sp>
        <p:nvSpPr>
          <p:cNvPr id="17" name="Down Arrow 16"/>
          <p:cNvSpPr/>
          <p:nvPr/>
        </p:nvSpPr>
        <p:spPr>
          <a:xfrm>
            <a:off x="1981200" y="2324100"/>
            <a:ext cx="533400" cy="685800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330233" y="2158425"/>
            <a:ext cx="1946367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দণ্ড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429000" y="2182488"/>
            <a:ext cx="2978701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দণ্ডটির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দৈর্ঘ্য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5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সে.মি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.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156285" y="2158425"/>
            <a:ext cx="4894289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দণ্ডটির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সঠিক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দৈর্ঘ্য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পরিমাপ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সম্ভব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নয়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647175" y="980182"/>
            <a:ext cx="5287025" cy="1077218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সঠিক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দৈর্ঘ্য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পরিমাপ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কোন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পরিমাপক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যন্ত্র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পারি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?</a:t>
            </a:r>
            <a:endParaRPr lang="en-US" sz="32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76400" y="1268088"/>
            <a:ext cx="5790368" cy="584775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আমরা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স্লাইড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ক্যালিপার্স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ব্যবহার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পারি</a:t>
            </a:r>
            <a:r>
              <a:rPr lang="en-US" sz="32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33663" y="505326"/>
            <a:ext cx="7848600" cy="1752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            </a:t>
            </a:r>
            <a:r>
              <a:rPr lang="bn-BD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আজকের পাঠ শিরোণাম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স্লাইড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ক্যালিপার্সের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সাহায্যে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বস্তুর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দৈর্ঘ্য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পরিমাপ</a:t>
            </a:r>
            <a:r>
              <a:rPr lang="en-US" sz="40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bn-BD" sz="40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20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400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repeatCount="indefinite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35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7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0.00649 L 0 -0.23936 " pathEditMode="fixed" rAng="0" ptsTypes="AA">
                                      <p:cBhvr>
                                        <p:cTn id="92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2000"/>
                            </p:stCondLst>
                            <p:childTnLst>
                              <p:par>
                                <p:cTn id="94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0.23935 L -0.00052 -0.00069 " pathEditMode="fixed" rAng="0" ptsTypes="AA">
                                      <p:cBhvr>
                                        <p:cTn id="101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2.22222E-6 L -3.61111E-6 -0.25417 " pathEditMode="fixed" rAng="0" ptsTypes="AA">
                                      <p:cBhvr>
                                        <p:cTn id="105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29 -0.25417 L -0.30972 -0.25417 " pathEditMode="relative" rAng="0" ptsTypes="AA">
                                      <p:cBhvr>
                                        <p:cTn id="108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264 -0.2544 L 0.0059 -0.2544 " pathEditMode="fixed" rAng="0" ptsTypes="AA">
                                      <p:cBhvr>
                                        <p:cTn id="118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0.25417 L 2.77778E-7 0.00139 " pathEditMode="fixed" rAng="0" ptsTypes="AA">
                                      <p:cBhvr>
                                        <p:cTn id="121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7" grpId="0" animBg="1"/>
      <p:bldP spid="17" grpId="1" animBg="1"/>
      <p:bldP spid="18" grpId="0" animBg="1"/>
      <p:bldP spid="20" grpId="0" animBg="1"/>
      <p:bldP spid="22" grpId="0" animBg="1"/>
      <p:bldP spid="26" grpId="0" animBg="1"/>
      <p:bldP spid="27" grpId="0" animBg="1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53452" y="601888"/>
            <a:ext cx="8057148" cy="55780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FF00"/>
            </a:solidFill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2625804"/>
            <a:ext cx="677140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স্লাইড ক্যালিপার্সের বিভিন্ন অংশ শনাক্ত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3256002"/>
            <a:ext cx="6324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যান্ত্রিক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ত্রুটি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ভার্নিয়ার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ধ্রুবক নির্ণয়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5800" y="3941802"/>
            <a:ext cx="775885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স্লাইড ক্যালিপার্সের সাহায্যে বস্তুর দৈর্ঘ্য পরিমাপ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0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Round Diagonal Corner Rectangle 13"/>
          <p:cNvSpPr/>
          <p:nvPr/>
        </p:nvSpPr>
        <p:spPr>
          <a:xfrm>
            <a:off x="2791326" y="1215189"/>
            <a:ext cx="3429000" cy="1066800"/>
          </a:xfrm>
          <a:prstGeom prst="round2DiagRect">
            <a:avLst>
              <a:gd name="adj1" fmla="val 50000"/>
              <a:gd name="adj2" fmla="val 0"/>
            </a:avLst>
          </a:prstGeom>
          <a:gradFill>
            <a:gsLst>
              <a:gs pos="100000">
                <a:schemeClr val="accent3">
                  <a:lumMod val="40000"/>
                  <a:lumOff val="60000"/>
                </a:schemeClr>
              </a:gs>
              <a:gs pos="100000">
                <a:srgbClr val="FFEBFA"/>
              </a:gs>
            </a:gsLst>
            <a:lin ang="5400000" scaled="0"/>
          </a:gra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dirty="0" err="1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শিখন</a:t>
            </a:r>
            <a:r>
              <a:rPr lang="en-US" sz="6000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ফল</a:t>
            </a:r>
            <a:endParaRPr lang="en-US" sz="6000" dirty="0">
              <a:solidFill>
                <a:srgbClr val="0080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/>
      <p:bldP spid="8" grpId="0"/>
      <p:bldP spid="11" grpId="0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Single Corner Rectangle 10"/>
          <p:cNvSpPr/>
          <p:nvPr/>
        </p:nvSpPr>
        <p:spPr>
          <a:xfrm>
            <a:off x="7620000" y="2408380"/>
            <a:ext cx="1447800" cy="76200"/>
          </a:xfrm>
          <a:prstGeom prst="snip1Rect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Main_Scale.gif"/>
          <p:cNvPicPr>
            <a:picLocks noChangeAspect="1"/>
          </p:cNvPicPr>
          <p:nvPr/>
        </p:nvPicPr>
        <p:blipFill>
          <a:blip r:embed="rId3">
            <a:lum contrast="-10000"/>
          </a:blip>
          <a:stretch>
            <a:fillRect/>
          </a:stretch>
        </p:blipFill>
        <p:spPr>
          <a:xfrm>
            <a:off x="305528" y="1451681"/>
            <a:ext cx="8077200" cy="291865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20" name="Group 19"/>
          <p:cNvGrpSpPr/>
          <p:nvPr/>
        </p:nvGrpSpPr>
        <p:grpSpPr>
          <a:xfrm>
            <a:off x="1531980" y="838200"/>
            <a:ext cx="2507348" cy="1299623"/>
            <a:chOff x="1759852" y="838200"/>
            <a:chExt cx="2507348" cy="1299623"/>
          </a:xfrm>
          <a:solidFill>
            <a:srgbClr val="002060"/>
          </a:solidFill>
        </p:grpSpPr>
        <p:sp>
          <p:nvSpPr>
            <p:cNvPr id="14" name="Down Arrow 13"/>
            <p:cNvSpPr/>
            <p:nvPr/>
          </p:nvSpPr>
          <p:spPr>
            <a:xfrm rot="2286043">
              <a:off x="1759852" y="994823"/>
              <a:ext cx="381000" cy="1143000"/>
            </a:xfrm>
            <a:prstGeom prst="down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133600" y="838200"/>
              <a:ext cx="2133600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bn-BD" sz="28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প্রধান বা মূল স্কেল </a:t>
              </a:r>
              <a:r>
                <a:rPr lang="bn-BD" sz="20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endParaRPr lang="en-US" sz="20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5570580" y="3048000"/>
            <a:ext cx="2126348" cy="1299623"/>
            <a:chOff x="1759852" y="838200"/>
            <a:chExt cx="2126348" cy="1299623"/>
          </a:xfrm>
          <a:solidFill>
            <a:srgbClr val="002060"/>
          </a:solidFill>
        </p:grpSpPr>
        <p:sp>
          <p:nvSpPr>
            <p:cNvPr id="9" name="Down Arrow 8"/>
            <p:cNvSpPr/>
            <p:nvPr/>
          </p:nvSpPr>
          <p:spPr>
            <a:xfrm rot="2286043">
              <a:off x="1759852" y="994823"/>
              <a:ext cx="381000" cy="1143000"/>
            </a:xfrm>
            <a:prstGeom prst="down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2133600" y="838200"/>
              <a:ext cx="1752600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bn-BD" sz="28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ভার্নিয়ার স্কেল </a:t>
              </a:r>
              <a:r>
                <a:rPr lang="bn-BD" sz="20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endParaRPr lang="en-US" sz="20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704851" y="2743201"/>
            <a:ext cx="2114549" cy="2590799"/>
            <a:chOff x="793533" y="2971800"/>
            <a:chExt cx="2133599" cy="3011507"/>
          </a:xfrm>
          <a:solidFill>
            <a:srgbClr val="002060"/>
          </a:solidFill>
        </p:grpSpPr>
        <p:sp>
          <p:nvSpPr>
            <p:cNvPr id="15" name="Right Brace 14"/>
            <p:cNvSpPr/>
            <p:nvPr/>
          </p:nvSpPr>
          <p:spPr>
            <a:xfrm rot="5400000">
              <a:off x="1767500" y="2857500"/>
              <a:ext cx="228600" cy="457200"/>
            </a:xfrm>
            <a:prstGeom prst="rightBrace">
              <a:avLst>
                <a:gd name="adj1" fmla="val 30000"/>
                <a:gd name="adj2" fmla="val 52598"/>
              </a:avLst>
            </a:prstGeom>
            <a:grpFill/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6260000" flipV="1">
              <a:off x="950976" y="4091447"/>
              <a:ext cx="1840675" cy="34831"/>
            </a:xfrm>
            <a:prstGeom prst="line">
              <a:avLst/>
            </a:prstGeom>
            <a:grpFill/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793533" y="5029200"/>
              <a:ext cx="2133599" cy="954107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bn-BD" sz="28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১ সেন্টিমিটার </a:t>
              </a:r>
            </a:p>
            <a:p>
              <a:r>
                <a:rPr lang="bn-BD" sz="28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বা ১০ মিলিমিটার </a:t>
              </a:r>
              <a:endParaRPr lang="en-US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pic>
        <p:nvPicPr>
          <p:cNvPr id="5" name="Picture 4" descr="Vernier.gif"/>
          <p:cNvPicPr>
            <a:picLocks noChangeAspect="1"/>
          </p:cNvPicPr>
          <p:nvPr/>
        </p:nvPicPr>
        <p:blipFill>
          <a:blip r:embed="rId4">
            <a:lum contrast="-10000"/>
          </a:blip>
          <a:stretch>
            <a:fillRect/>
          </a:stretch>
        </p:blipFill>
        <p:spPr>
          <a:xfrm>
            <a:off x="3008926" y="3352800"/>
            <a:ext cx="2959378" cy="291865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30" name="Group 29"/>
          <p:cNvGrpSpPr/>
          <p:nvPr/>
        </p:nvGrpSpPr>
        <p:grpSpPr>
          <a:xfrm>
            <a:off x="5456280" y="723900"/>
            <a:ext cx="2126348" cy="1299623"/>
            <a:chOff x="1759852" y="838200"/>
            <a:chExt cx="2126348" cy="1299623"/>
          </a:xfrm>
          <a:solidFill>
            <a:srgbClr val="002060"/>
          </a:solidFill>
        </p:grpSpPr>
        <p:sp>
          <p:nvSpPr>
            <p:cNvPr id="31" name="Down Arrow 30"/>
            <p:cNvSpPr/>
            <p:nvPr/>
          </p:nvSpPr>
          <p:spPr>
            <a:xfrm rot="2286043">
              <a:off x="1759852" y="994823"/>
              <a:ext cx="381000" cy="1143000"/>
            </a:xfrm>
            <a:prstGeom prst="down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2133600" y="838200"/>
              <a:ext cx="1752600" cy="523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bn-BD" sz="28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ভার্নিয়ার স্কেল </a:t>
              </a:r>
              <a:r>
                <a:rPr lang="bn-BD" sz="20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endParaRPr lang="en-US" sz="20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89974" y="2757237"/>
            <a:ext cx="5295039" cy="3418820"/>
            <a:chOff x="590550" y="2781300"/>
            <a:chExt cx="5295039" cy="3418820"/>
          </a:xfrm>
          <a:solidFill>
            <a:srgbClr val="002060"/>
          </a:solidFill>
        </p:grpSpPr>
        <p:cxnSp>
          <p:nvCxnSpPr>
            <p:cNvPr id="22" name="Straight Arrow Connector 21"/>
            <p:cNvCxnSpPr/>
            <p:nvPr/>
          </p:nvCxnSpPr>
          <p:spPr>
            <a:xfrm rot="5400000" flipH="1" flipV="1">
              <a:off x="1543845" y="4266406"/>
              <a:ext cx="2971799" cy="1588"/>
            </a:xfrm>
            <a:prstGeom prst="straightConnector1">
              <a:avLst/>
            </a:prstGeom>
            <a:grpFill/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590550" y="5676900"/>
              <a:ext cx="5295039" cy="52322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lang="bn-BD" sz="28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প্রধান স্কেলের ক্ষুদ্রতম এক ভাগ = ১ মিলিমিটার</a:t>
              </a:r>
              <a:endParaRPr lang="en-US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6096000" y="2362200"/>
            <a:ext cx="1111101" cy="3190220"/>
            <a:chOff x="6422065" y="2362200"/>
            <a:chExt cx="1187301" cy="3190220"/>
          </a:xfrm>
        </p:grpSpPr>
        <p:grpSp>
          <p:nvGrpSpPr>
            <p:cNvPr id="34" name="Group 33"/>
            <p:cNvGrpSpPr/>
            <p:nvPr/>
          </p:nvGrpSpPr>
          <p:grpSpPr>
            <a:xfrm>
              <a:off x="6422065" y="2362200"/>
              <a:ext cx="1187301" cy="2667000"/>
              <a:chOff x="6422065" y="2362200"/>
              <a:chExt cx="1187301" cy="2667000"/>
            </a:xfrm>
          </p:grpSpPr>
          <p:sp>
            <p:nvSpPr>
              <p:cNvPr id="27" name="Right Brace 26"/>
              <p:cNvSpPr/>
              <p:nvPr/>
            </p:nvSpPr>
            <p:spPr>
              <a:xfrm rot="5400000">
                <a:off x="6787116" y="1997149"/>
                <a:ext cx="457200" cy="1187301"/>
              </a:xfrm>
              <a:prstGeom prst="rightBrace">
                <a:avLst>
                  <a:gd name="adj1" fmla="val 27631"/>
                  <a:gd name="adj2" fmla="val 48684"/>
                </a:avLst>
              </a:prstGeom>
              <a:ln w="28575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33" name="Straight Connector 32"/>
              <p:cNvCxnSpPr>
                <a:stCxn id="27" idx="1"/>
              </p:cNvCxnSpPr>
              <p:nvPr/>
            </p:nvCxnSpPr>
            <p:spPr>
              <a:xfrm rot="16200000" flipH="1" flipV="1">
                <a:off x="5915971" y="3913829"/>
                <a:ext cx="2209800" cy="20941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TextBox 34"/>
            <p:cNvSpPr txBox="1"/>
            <p:nvPr/>
          </p:nvSpPr>
          <p:spPr>
            <a:xfrm>
              <a:off x="6553200" y="5029200"/>
              <a:ext cx="894797" cy="523220"/>
            </a:xfrm>
            <a:prstGeom prst="rect">
              <a:avLst/>
            </a:prstGeom>
            <a:solidFill>
              <a:srgbClr val="002060"/>
            </a:solidFill>
          </p:spPr>
          <p:txBody>
            <a:bodyPr wrap="none" rtlCol="0">
              <a:spAutoFit/>
            </a:bodyPr>
            <a:lstStyle/>
            <a:p>
              <a:r>
                <a:rPr lang="bn-BD" sz="28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১ ইঞ্চি</a:t>
              </a:r>
              <a:endParaRPr lang="en-US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230716" y="2735240"/>
            <a:ext cx="2702984" cy="1818620"/>
            <a:chOff x="228600" y="5648980"/>
            <a:chExt cx="2702984" cy="1818620"/>
          </a:xfrm>
        </p:grpSpPr>
        <p:sp>
          <p:nvSpPr>
            <p:cNvPr id="28" name="TextBox 27"/>
            <p:cNvSpPr txBox="1"/>
            <p:nvPr/>
          </p:nvSpPr>
          <p:spPr>
            <a:xfrm>
              <a:off x="228600" y="6944380"/>
              <a:ext cx="2702984" cy="523220"/>
            </a:xfrm>
            <a:prstGeom prst="rect">
              <a:avLst/>
            </a:prstGeom>
            <a:solidFill>
              <a:srgbClr val="002060"/>
            </a:solidFill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প্রধান স্কেলের শূন্য দাগ</a:t>
              </a:r>
              <a:endParaRPr lang="en-US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cxnSp>
          <p:nvCxnSpPr>
            <p:cNvPr id="38" name="Straight Arrow Connector 37"/>
            <p:cNvCxnSpPr>
              <a:stCxn id="28" idx="0"/>
            </p:cNvCxnSpPr>
            <p:nvPr/>
          </p:nvCxnSpPr>
          <p:spPr>
            <a:xfrm rot="16200000" flipV="1">
              <a:off x="922338" y="6286626"/>
              <a:ext cx="1295400" cy="20108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Group 46"/>
          <p:cNvGrpSpPr/>
          <p:nvPr/>
        </p:nvGrpSpPr>
        <p:grpSpPr>
          <a:xfrm>
            <a:off x="2689321" y="4691702"/>
            <a:ext cx="3052439" cy="1502985"/>
            <a:chOff x="6472560" y="5424600"/>
            <a:chExt cx="3052439" cy="1502985"/>
          </a:xfrm>
        </p:grpSpPr>
        <p:sp>
          <p:nvSpPr>
            <p:cNvPr id="41" name="TextBox 40"/>
            <p:cNvSpPr txBox="1"/>
            <p:nvPr/>
          </p:nvSpPr>
          <p:spPr>
            <a:xfrm>
              <a:off x="6472560" y="6404365"/>
              <a:ext cx="3052439" cy="523220"/>
            </a:xfrm>
            <a:prstGeom prst="rect">
              <a:avLst/>
            </a:prstGeom>
            <a:solidFill>
              <a:srgbClr val="002060"/>
            </a:solidFill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28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ভার্নিয়ার </a:t>
              </a:r>
              <a:r>
                <a:rPr lang="en-US" sz="28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স্কেলের শূন্য দাগ</a:t>
              </a:r>
              <a:endParaRPr lang="en-US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cxnSp>
          <p:nvCxnSpPr>
            <p:cNvPr id="42" name="Straight Arrow Connector 41"/>
            <p:cNvCxnSpPr/>
            <p:nvPr/>
          </p:nvCxnSpPr>
          <p:spPr>
            <a:xfrm rot="16200000" flipV="1">
              <a:off x="7404710" y="5944690"/>
              <a:ext cx="1052400" cy="12219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0.00995 L 1.38889E-6 -0.27662 " pathEditMode="fixed" rAng="0" ptsTypes="AA">
                                      <p:cBhvr>
                                        <p:cTn id="4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-0.27662 L -0.28038 -0.27662 " pathEditMode="fixed" rAng="0" ptsTypes="AA">
                                      <p:cBhvr>
                                        <p:cTn id="54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1" y="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1.48148E-6 L -0.32118 -0.00023 " pathEditMode="relative" rAng="0" ptsTypes="AA">
                                      <p:cBhvr>
                                        <p:cTn id="56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1" y="0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58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783 -0.27384 L -0.03281 -0.27384 " pathEditMode="relative" rAng="0" ptsTypes="AA">
                                      <p:cBhvr>
                                        <p:cTn id="62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" y="0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2118 -0.00023 L -0.03785 -0.00023 " pathEditMode="relative" rAng="0" ptsTypes="AA">
                                      <p:cBhvr>
                                        <p:cTn id="64" dur="3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" y="0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4792 -2.96296E-6 L 0.00208 -2.96296E-6 " pathEditMode="relative" rAng="0" ptsTypes="AA">
                                      <p:cBhvr>
                                        <p:cTn id="66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609600" y="1146884"/>
            <a:ext cx="8382000" cy="2670319"/>
            <a:chOff x="381000" y="381000"/>
            <a:chExt cx="8382000" cy="2670319"/>
          </a:xfrm>
        </p:grpSpPr>
        <p:sp>
          <p:nvSpPr>
            <p:cNvPr id="13" name="Snip Single Corner Rectangle 12"/>
            <p:cNvSpPr/>
            <p:nvPr/>
          </p:nvSpPr>
          <p:spPr>
            <a:xfrm>
              <a:off x="7315200" y="1295400"/>
              <a:ext cx="1447800" cy="76200"/>
            </a:xfrm>
            <a:prstGeom prst="snip1Rect">
              <a:avLst>
                <a:gd name="adj" fmla="val 50000"/>
              </a:avLst>
            </a:prstGeom>
            <a:gradFill flip="none" rotWithShape="1">
              <a:gsLst>
                <a:gs pos="0">
                  <a:schemeClr val="bg1">
                    <a:lumMod val="75000"/>
                    <a:shade val="30000"/>
                    <a:satMod val="115000"/>
                  </a:schemeClr>
                </a:gs>
                <a:gs pos="50000">
                  <a:schemeClr val="bg1">
                    <a:lumMod val="75000"/>
                    <a:shade val="67500"/>
                    <a:satMod val="115000"/>
                  </a:schemeClr>
                </a:gs>
                <a:gs pos="100000">
                  <a:schemeClr val="bg1">
                    <a:lumMod val="75000"/>
                    <a:shade val="100000"/>
                    <a:satMod val="115000"/>
                  </a:schemeClr>
                </a:gs>
              </a:gsLst>
              <a:lin ang="0" scaled="1"/>
              <a:tileRect/>
            </a:gra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381000" y="381000"/>
              <a:ext cx="7389953" cy="2670319"/>
              <a:chOff x="1738312" y="2405062"/>
              <a:chExt cx="5667375" cy="2047875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pic>
            <p:nvPicPr>
              <p:cNvPr id="5" name="Picture 4" descr="Main_Scale.gif"/>
              <p:cNvPicPr>
                <a:picLocks noChangeAspect="1"/>
              </p:cNvPicPr>
              <p:nvPr/>
            </p:nvPicPr>
            <p:blipFill>
              <a:blip r:embed="rId3">
                <a:lum contrast="-10000"/>
              </a:blip>
              <a:stretch>
                <a:fillRect/>
              </a:stretch>
            </p:blipFill>
            <p:spPr>
              <a:xfrm>
                <a:off x="1738312" y="2405062"/>
                <a:ext cx="5667375" cy="2047875"/>
              </a:xfrm>
              <a:prstGeom prst="rect">
                <a:avLst/>
              </a:prstGeom>
            </p:spPr>
          </p:pic>
          <p:pic>
            <p:nvPicPr>
              <p:cNvPr id="6" name="Picture 5" descr="Vernier.gif"/>
              <p:cNvPicPr>
                <a:picLocks noChangeAspect="1"/>
              </p:cNvPicPr>
              <p:nvPr/>
            </p:nvPicPr>
            <p:blipFill>
              <a:blip r:embed="rId4">
                <a:lum contrast="-10000"/>
              </a:blip>
              <a:stretch>
                <a:fillRect/>
              </a:stretch>
            </p:blipFill>
            <p:spPr>
              <a:xfrm>
                <a:off x="3533775" y="2405062"/>
                <a:ext cx="2076450" cy="2047875"/>
              </a:xfrm>
              <a:prstGeom prst="rect">
                <a:avLst/>
              </a:prstGeom>
            </p:spPr>
          </p:pic>
        </p:grpSp>
      </p:grpSp>
      <p:grpSp>
        <p:nvGrpSpPr>
          <p:cNvPr id="66" name="Group 65"/>
          <p:cNvGrpSpPr/>
          <p:nvPr/>
        </p:nvGrpSpPr>
        <p:grpSpPr>
          <a:xfrm>
            <a:off x="250372" y="3678928"/>
            <a:ext cx="2569028" cy="809430"/>
            <a:chOff x="250372" y="3366925"/>
            <a:chExt cx="2569028" cy="809430"/>
          </a:xfrm>
        </p:grpSpPr>
        <p:sp>
          <p:nvSpPr>
            <p:cNvPr id="14" name="TextBox 13"/>
            <p:cNvSpPr txBox="1"/>
            <p:nvPr/>
          </p:nvSpPr>
          <p:spPr>
            <a:xfrm>
              <a:off x="250372" y="3714690"/>
              <a:ext cx="2569028" cy="461665"/>
            </a:xfrm>
            <a:prstGeom prst="rect">
              <a:avLst/>
            </a:prstGeom>
            <a:solidFill>
              <a:srgbClr val="002060"/>
            </a:solidFill>
          </p:spPr>
          <p:txBody>
            <a:bodyPr wrap="square" rtlCol="0">
              <a:spAutoFit/>
            </a:bodyPr>
            <a:lstStyle/>
            <a:p>
              <a:r>
                <a:rPr lang="bn-BD" sz="24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প্রধান স্কেলের নিম্ন চোয়াল</a:t>
              </a:r>
            </a:p>
          </p:txBody>
        </p:sp>
        <p:sp>
          <p:nvSpPr>
            <p:cNvPr id="21" name="Up Arrow 20"/>
            <p:cNvSpPr/>
            <p:nvPr/>
          </p:nvSpPr>
          <p:spPr>
            <a:xfrm rot="20516022">
              <a:off x="1141496" y="3366925"/>
              <a:ext cx="230077" cy="384470"/>
            </a:xfrm>
            <a:prstGeom prst="upArrow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3200400" y="3762775"/>
            <a:ext cx="2884712" cy="723914"/>
            <a:chOff x="3200400" y="3450772"/>
            <a:chExt cx="2884712" cy="723914"/>
          </a:xfrm>
        </p:grpSpPr>
        <p:sp>
          <p:nvSpPr>
            <p:cNvPr id="17" name="TextBox 16"/>
            <p:cNvSpPr txBox="1"/>
            <p:nvPr/>
          </p:nvSpPr>
          <p:spPr>
            <a:xfrm>
              <a:off x="3200400" y="3713021"/>
              <a:ext cx="2884712" cy="461665"/>
            </a:xfrm>
            <a:prstGeom prst="rect">
              <a:avLst/>
            </a:prstGeom>
            <a:solidFill>
              <a:srgbClr val="002060"/>
            </a:solidFill>
          </p:spPr>
          <p:txBody>
            <a:bodyPr wrap="square" rtlCol="0">
              <a:spAutoFit/>
            </a:bodyPr>
            <a:lstStyle/>
            <a:p>
              <a:r>
                <a:rPr lang="bn-BD" sz="24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ভার্নিয়ার স্কেলের নিম্ন চোয়াল</a:t>
              </a:r>
            </a:p>
          </p:txBody>
        </p:sp>
        <p:sp>
          <p:nvSpPr>
            <p:cNvPr id="23" name="Up Arrow 22"/>
            <p:cNvSpPr/>
            <p:nvPr/>
          </p:nvSpPr>
          <p:spPr>
            <a:xfrm rot="19638904">
              <a:off x="3491744" y="3450772"/>
              <a:ext cx="246963" cy="304800"/>
            </a:xfrm>
            <a:prstGeom prst="upArrow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352800" y="621199"/>
            <a:ext cx="2819400" cy="757604"/>
            <a:chOff x="3352800" y="309196"/>
            <a:chExt cx="2819400" cy="757604"/>
          </a:xfrm>
        </p:grpSpPr>
        <p:sp>
          <p:nvSpPr>
            <p:cNvPr id="16" name="TextBox 15"/>
            <p:cNvSpPr txBox="1"/>
            <p:nvPr/>
          </p:nvSpPr>
          <p:spPr>
            <a:xfrm>
              <a:off x="3352800" y="309196"/>
              <a:ext cx="2819400" cy="461665"/>
            </a:xfrm>
            <a:prstGeom prst="rect">
              <a:avLst/>
            </a:prstGeom>
            <a:solidFill>
              <a:srgbClr val="002060"/>
            </a:solidFill>
          </p:spPr>
          <p:txBody>
            <a:bodyPr wrap="square" rtlCol="0">
              <a:spAutoFit/>
            </a:bodyPr>
            <a:lstStyle/>
            <a:p>
              <a:r>
                <a:rPr lang="bn-BD" sz="24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ভার্নিয়ার স্কেলের উর্দ্ধ চোয়াল</a:t>
              </a:r>
              <a:r>
                <a:rPr lang="bn-BD" sz="2400" dirty="0" smtClean="0">
                  <a:latin typeface="NikoshBAN" pitchFamily="2" charset="0"/>
                  <a:cs typeface="NikoshBAN" pitchFamily="2" charset="0"/>
                </a:rPr>
                <a:t> </a:t>
              </a:r>
            </a:p>
          </p:txBody>
        </p:sp>
        <p:sp>
          <p:nvSpPr>
            <p:cNvPr id="24" name="Up Arrow 23"/>
            <p:cNvSpPr/>
            <p:nvPr/>
          </p:nvSpPr>
          <p:spPr>
            <a:xfrm rot="13260000">
              <a:off x="3449743" y="685800"/>
              <a:ext cx="228600" cy="381000"/>
            </a:xfrm>
            <a:prstGeom prst="upArrow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7467600" y="2217003"/>
            <a:ext cx="1600200" cy="2286000"/>
            <a:chOff x="7467600" y="1905000"/>
            <a:chExt cx="1600200" cy="2286000"/>
          </a:xfrm>
        </p:grpSpPr>
        <p:sp>
          <p:nvSpPr>
            <p:cNvPr id="19" name="TextBox 18"/>
            <p:cNvSpPr txBox="1"/>
            <p:nvPr/>
          </p:nvSpPr>
          <p:spPr>
            <a:xfrm>
              <a:off x="7467600" y="3729335"/>
              <a:ext cx="1600200" cy="461665"/>
            </a:xfrm>
            <a:prstGeom prst="rect">
              <a:avLst/>
            </a:prstGeom>
            <a:solidFill>
              <a:srgbClr val="002060"/>
            </a:solidFill>
          </p:spPr>
          <p:txBody>
            <a:bodyPr wrap="square" rtlCol="0">
              <a:spAutoFit/>
            </a:bodyPr>
            <a:lstStyle/>
            <a:p>
              <a:r>
                <a:rPr lang="bn-BD" sz="24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ইস্পাতের দন্ড</a:t>
              </a:r>
            </a:p>
          </p:txBody>
        </p:sp>
        <p:sp>
          <p:nvSpPr>
            <p:cNvPr id="28" name="Up Arrow 27"/>
            <p:cNvSpPr/>
            <p:nvPr/>
          </p:nvSpPr>
          <p:spPr>
            <a:xfrm>
              <a:off x="8098972" y="1905000"/>
              <a:ext cx="182880" cy="1920240"/>
            </a:xfrm>
            <a:prstGeom prst="upArrow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272142" y="638575"/>
            <a:ext cx="2514600" cy="718458"/>
            <a:chOff x="272142" y="326572"/>
            <a:chExt cx="2514600" cy="718458"/>
          </a:xfrm>
        </p:grpSpPr>
        <p:sp>
          <p:nvSpPr>
            <p:cNvPr id="15" name="TextBox 14"/>
            <p:cNvSpPr txBox="1"/>
            <p:nvPr/>
          </p:nvSpPr>
          <p:spPr>
            <a:xfrm>
              <a:off x="272142" y="326572"/>
              <a:ext cx="2514600" cy="461665"/>
            </a:xfrm>
            <a:prstGeom prst="rect">
              <a:avLst/>
            </a:prstGeom>
            <a:solidFill>
              <a:srgbClr val="002060"/>
            </a:solidFill>
          </p:spPr>
          <p:txBody>
            <a:bodyPr wrap="square" rtlCol="0">
              <a:spAutoFit/>
            </a:bodyPr>
            <a:lstStyle/>
            <a:p>
              <a:r>
                <a:rPr lang="bn-BD" sz="24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প্রধান স্কেলের উর্দ্ধ চোয়াল </a:t>
              </a:r>
            </a:p>
          </p:txBody>
        </p:sp>
        <p:sp>
          <p:nvSpPr>
            <p:cNvPr id="37" name="Up Arrow 36"/>
            <p:cNvSpPr/>
            <p:nvPr/>
          </p:nvSpPr>
          <p:spPr>
            <a:xfrm rot="12060000">
              <a:off x="1248374" y="740230"/>
              <a:ext cx="228600" cy="304800"/>
            </a:xfrm>
            <a:prstGeom prst="upArrow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5952389" y="2572705"/>
            <a:ext cx="1349620" cy="1923877"/>
            <a:chOff x="5952389" y="2260702"/>
            <a:chExt cx="1349620" cy="1923877"/>
          </a:xfrm>
        </p:grpSpPr>
        <p:sp>
          <p:nvSpPr>
            <p:cNvPr id="26" name="Up Arrow 25"/>
            <p:cNvSpPr/>
            <p:nvPr/>
          </p:nvSpPr>
          <p:spPr>
            <a:xfrm rot="-1740000">
              <a:off x="5952389" y="2260702"/>
              <a:ext cx="182880" cy="1617237"/>
            </a:xfrm>
            <a:prstGeom prst="upArrow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400800" y="3722914"/>
              <a:ext cx="901209" cy="461665"/>
            </a:xfrm>
            <a:prstGeom prst="rect">
              <a:avLst/>
            </a:prstGeom>
            <a:solidFill>
              <a:srgbClr val="002060"/>
            </a:solidFill>
          </p:spPr>
          <p:txBody>
            <a:bodyPr wrap="none" rtlCol="0">
              <a:spAutoFit/>
            </a:bodyPr>
            <a:lstStyle/>
            <a:p>
              <a:r>
                <a:rPr lang="bn-BD" sz="24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স্লাইডার</a:t>
              </a:r>
              <a:endParaRPr lang="en-US" sz="24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4495800" y="769203"/>
            <a:ext cx="3124200" cy="838200"/>
            <a:chOff x="4495800" y="457200"/>
            <a:chExt cx="3124200" cy="838200"/>
          </a:xfrm>
        </p:grpSpPr>
        <p:sp>
          <p:nvSpPr>
            <p:cNvPr id="18" name="TextBox 17"/>
            <p:cNvSpPr txBox="1"/>
            <p:nvPr/>
          </p:nvSpPr>
          <p:spPr>
            <a:xfrm>
              <a:off x="7239000" y="457200"/>
              <a:ext cx="381000" cy="461665"/>
            </a:xfrm>
            <a:prstGeom prst="rect">
              <a:avLst/>
            </a:prstGeom>
            <a:solidFill>
              <a:srgbClr val="002060"/>
            </a:solidFill>
          </p:spPr>
          <p:txBody>
            <a:bodyPr wrap="square" rtlCol="0">
              <a:spAutoFit/>
            </a:bodyPr>
            <a:lstStyle/>
            <a:p>
              <a:r>
                <a:rPr lang="bn-BD" sz="24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স্ক্রু</a:t>
              </a:r>
            </a:p>
          </p:txBody>
        </p:sp>
        <p:sp>
          <p:nvSpPr>
            <p:cNvPr id="54" name="Bent Arrow 53"/>
            <p:cNvSpPr/>
            <p:nvPr/>
          </p:nvSpPr>
          <p:spPr>
            <a:xfrm rot="10800000">
              <a:off x="4495800" y="838200"/>
              <a:ext cx="3048000" cy="457200"/>
            </a:xfrm>
            <a:prstGeom prst="bentArrow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1143000" y="5188803"/>
            <a:ext cx="6088526" cy="830997"/>
            <a:chOff x="1143000" y="4876800"/>
            <a:chExt cx="6088526" cy="830997"/>
          </a:xfrm>
        </p:grpSpPr>
        <p:sp>
          <p:nvSpPr>
            <p:cNvPr id="29" name="TextBox 28"/>
            <p:cNvSpPr txBox="1"/>
            <p:nvPr/>
          </p:nvSpPr>
          <p:spPr>
            <a:xfrm>
              <a:off x="1143000" y="4876800"/>
              <a:ext cx="6088526" cy="830997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 w="57150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bn-BD" sz="48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স্লাইড ক্যালিপাসের বিভিন্ন অংশ</a:t>
              </a:r>
              <a:endParaRPr lang="en-US" sz="4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0" name="Diagonal Stripe 29"/>
            <p:cNvSpPr/>
            <p:nvPr/>
          </p:nvSpPr>
          <p:spPr>
            <a:xfrm rot="12780000">
              <a:off x="4324350" y="4955311"/>
              <a:ext cx="76200" cy="228600"/>
            </a:xfrm>
            <a:prstGeom prst="diagStrip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9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7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5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1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Single Corner Rectangle 10"/>
          <p:cNvSpPr/>
          <p:nvPr/>
        </p:nvSpPr>
        <p:spPr>
          <a:xfrm>
            <a:off x="7620000" y="3419026"/>
            <a:ext cx="1447800" cy="76200"/>
          </a:xfrm>
          <a:prstGeom prst="snip1Rect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Main_Scale.gif"/>
          <p:cNvPicPr>
            <a:picLocks noChangeAspect="1"/>
          </p:cNvPicPr>
          <p:nvPr/>
        </p:nvPicPr>
        <p:blipFill>
          <a:blip r:embed="rId3">
            <a:lum contrast="-10000"/>
          </a:blip>
          <a:stretch>
            <a:fillRect/>
          </a:stretch>
        </p:blipFill>
        <p:spPr>
          <a:xfrm>
            <a:off x="533400" y="2462327"/>
            <a:ext cx="8077200" cy="291865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16" name="Group 42"/>
          <p:cNvGrpSpPr/>
          <p:nvPr/>
        </p:nvGrpSpPr>
        <p:grpSpPr>
          <a:xfrm>
            <a:off x="458927" y="3745886"/>
            <a:ext cx="2702984" cy="1818620"/>
            <a:chOff x="228600" y="5648980"/>
            <a:chExt cx="2702984" cy="1818620"/>
          </a:xfrm>
        </p:grpSpPr>
        <p:sp>
          <p:nvSpPr>
            <p:cNvPr id="28" name="TextBox 27"/>
            <p:cNvSpPr txBox="1"/>
            <p:nvPr/>
          </p:nvSpPr>
          <p:spPr>
            <a:xfrm>
              <a:off x="228600" y="6944380"/>
              <a:ext cx="2702984" cy="523220"/>
            </a:xfrm>
            <a:prstGeom prst="rect">
              <a:avLst/>
            </a:prstGeom>
            <a:solidFill>
              <a:srgbClr val="002060"/>
            </a:solidFill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প্রধান স্কেলের শূন্য দাগ</a:t>
              </a:r>
              <a:endParaRPr lang="en-US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cxnSp>
          <p:nvCxnSpPr>
            <p:cNvPr id="38" name="Straight Arrow Connector 37"/>
            <p:cNvCxnSpPr>
              <a:stCxn id="28" idx="0"/>
            </p:cNvCxnSpPr>
            <p:nvPr/>
          </p:nvCxnSpPr>
          <p:spPr>
            <a:xfrm rot="16200000" flipV="1">
              <a:off x="922338" y="6286626"/>
              <a:ext cx="1295400" cy="20108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Picture 4" descr="Vernier.gif"/>
          <p:cNvPicPr>
            <a:picLocks noChangeAspect="1"/>
          </p:cNvPicPr>
          <p:nvPr/>
        </p:nvPicPr>
        <p:blipFill>
          <a:blip r:embed="rId4">
            <a:lum contrast="-10000"/>
          </a:blip>
          <a:stretch>
            <a:fillRect/>
          </a:stretch>
        </p:blipFill>
        <p:spPr>
          <a:xfrm>
            <a:off x="3229329" y="2464849"/>
            <a:ext cx="2959378" cy="291865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43" name="Group 42"/>
          <p:cNvGrpSpPr/>
          <p:nvPr/>
        </p:nvGrpSpPr>
        <p:grpSpPr>
          <a:xfrm>
            <a:off x="2990850" y="1755018"/>
            <a:ext cx="3052439" cy="1957884"/>
            <a:chOff x="2971800" y="744372"/>
            <a:chExt cx="3052439" cy="1957884"/>
          </a:xfrm>
        </p:grpSpPr>
        <p:sp>
          <p:nvSpPr>
            <p:cNvPr id="41" name="TextBox 40"/>
            <p:cNvSpPr txBox="1"/>
            <p:nvPr/>
          </p:nvSpPr>
          <p:spPr>
            <a:xfrm>
              <a:off x="2971800" y="744372"/>
              <a:ext cx="3052439" cy="523220"/>
            </a:xfrm>
            <a:prstGeom prst="rect">
              <a:avLst/>
            </a:prstGeom>
            <a:solidFill>
              <a:srgbClr val="002060"/>
            </a:solidFill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28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ভার্নিয়ার </a:t>
              </a:r>
              <a:r>
                <a:rPr lang="en-US" sz="28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স্কেলের শূন্য দাগ</a:t>
              </a:r>
              <a:endParaRPr lang="en-US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cxnSp>
          <p:nvCxnSpPr>
            <p:cNvPr id="42" name="Straight Arrow Connector 41"/>
            <p:cNvCxnSpPr/>
            <p:nvPr/>
          </p:nvCxnSpPr>
          <p:spPr>
            <a:xfrm rot="5400000">
              <a:off x="3601475" y="1960331"/>
              <a:ext cx="1483056" cy="794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3276600" y="4312071"/>
            <a:ext cx="46169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স্লাইড ক্যালিপা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র্সটি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যান্ত্রিক ত্রুটি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মুক্ত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27695" y="457200"/>
            <a:ext cx="7086599" cy="76944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NikoshBAN" pitchFamily="2" charset="0"/>
                <a:cs typeface="NikoshBAN" pitchFamily="2" charset="0"/>
              </a:rPr>
              <a:t>স্লাইড ক্যালিপার্সের যান্ত্রিক ত্রুটি </a:t>
            </a:r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পর্যবেক্ষণ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 0.00139 L -0.27899 0.00139 " pathEditMode="fixed" rAng="0" ptsTypes="AA">
                                      <p:cBhvr>
                                        <p:cTn id="38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1" y="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fixed" ptsTypes="">
                                      <p:cBhvr>
                                        <p:cTn id="4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042 2.59259E-6 L -0.27934 2.59259E-6 " pathEditMode="fixed" rAng="0" ptsTypes="AA">
                                      <p:cBhvr>
                                        <p:cTn id="42" dur="3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35" presetClass="emph" presetSubtype="0" repeatCount="indefinite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5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2" grpId="0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Single Corner Rectangle 10"/>
          <p:cNvSpPr/>
          <p:nvPr/>
        </p:nvSpPr>
        <p:spPr>
          <a:xfrm>
            <a:off x="8382000" y="2408380"/>
            <a:ext cx="1447800" cy="76200"/>
          </a:xfrm>
          <a:prstGeom prst="snip1Rect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Main_Scale.gif"/>
          <p:cNvPicPr>
            <a:picLocks noChangeAspect="1"/>
          </p:cNvPicPr>
          <p:nvPr/>
        </p:nvPicPr>
        <p:blipFill>
          <a:blip r:embed="rId3">
            <a:lum contrast="-10000"/>
          </a:blip>
          <a:stretch>
            <a:fillRect/>
          </a:stretch>
        </p:blipFill>
        <p:spPr>
          <a:xfrm>
            <a:off x="304800" y="1369077"/>
            <a:ext cx="8534400" cy="308385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2" name="Group 42"/>
          <p:cNvGrpSpPr/>
          <p:nvPr/>
        </p:nvGrpSpPr>
        <p:grpSpPr>
          <a:xfrm>
            <a:off x="290424" y="2735240"/>
            <a:ext cx="2702984" cy="1818620"/>
            <a:chOff x="228600" y="5648980"/>
            <a:chExt cx="2702984" cy="1818620"/>
          </a:xfrm>
        </p:grpSpPr>
        <p:sp>
          <p:nvSpPr>
            <p:cNvPr id="28" name="TextBox 27"/>
            <p:cNvSpPr txBox="1"/>
            <p:nvPr/>
          </p:nvSpPr>
          <p:spPr>
            <a:xfrm>
              <a:off x="228600" y="6944380"/>
              <a:ext cx="2702984" cy="523220"/>
            </a:xfrm>
            <a:prstGeom prst="rect">
              <a:avLst/>
            </a:prstGeom>
            <a:solidFill>
              <a:srgbClr val="002060"/>
            </a:solidFill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প্রধান স্কেলের শূন্য দাগ</a:t>
              </a:r>
              <a:endParaRPr lang="en-US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cxnSp>
          <p:nvCxnSpPr>
            <p:cNvPr id="38" name="Straight Arrow Connector 37"/>
            <p:cNvCxnSpPr>
              <a:stCxn id="28" idx="0"/>
            </p:cNvCxnSpPr>
            <p:nvPr/>
          </p:nvCxnSpPr>
          <p:spPr>
            <a:xfrm rot="16200000" flipV="1">
              <a:off x="922338" y="6286626"/>
              <a:ext cx="1295400" cy="20108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Picture 4" descr="Vernier.gif"/>
          <p:cNvPicPr>
            <a:picLocks noChangeAspect="1"/>
          </p:cNvPicPr>
          <p:nvPr/>
        </p:nvPicPr>
        <p:blipFill>
          <a:blip r:embed="rId4">
            <a:lum contrast="-10000"/>
          </a:blip>
          <a:stretch>
            <a:fillRect/>
          </a:stretch>
        </p:blipFill>
        <p:spPr>
          <a:xfrm>
            <a:off x="3060402" y="1371600"/>
            <a:ext cx="3363433" cy="30838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3" name="Group 42"/>
          <p:cNvGrpSpPr/>
          <p:nvPr/>
        </p:nvGrpSpPr>
        <p:grpSpPr>
          <a:xfrm>
            <a:off x="308607" y="744372"/>
            <a:ext cx="3052439" cy="1957884"/>
            <a:chOff x="2971800" y="744372"/>
            <a:chExt cx="3052439" cy="1957884"/>
          </a:xfrm>
        </p:grpSpPr>
        <p:sp>
          <p:nvSpPr>
            <p:cNvPr id="41" name="TextBox 40"/>
            <p:cNvSpPr txBox="1"/>
            <p:nvPr/>
          </p:nvSpPr>
          <p:spPr>
            <a:xfrm>
              <a:off x="2971800" y="744372"/>
              <a:ext cx="3052439" cy="523220"/>
            </a:xfrm>
            <a:prstGeom prst="rect">
              <a:avLst/>
            </a:prstGeom>
            <a:solidFill>
              <a:srgbClr val="002060"/>
            </a:solidFill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28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ভার্নিয়ার </a:t>
              </a:r>
              <a:r>
                <a:rPr lang="en-US" sz="28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স্কেলের শূন্য দাগ</a:t>
              </a:r>
              <a:endParaRPr lang="en-US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cxnSp>
          <p:nvCxnSpPr>
            <p:cNvPr id="42" name="Straight Arrow Connector 41"/>
            <p:cNvCxnSpPr/>
            <p:nvPr/>
          </p:nvCxnSpPr>
          <p:spPr>
            <a:xfrm rot="5400000">
              <a:off x="3601475" y="1960331"/>
              <a:ext cx="1483056" cy="794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609600" y="4800600"/>
            <a:ext cx="81868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স্লাইড ক্যালিপা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র্সটির 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যান্ত্রিক ত্রুটি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রয়েছে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যা ধনাত্মক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যান্ত্রিক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ত্রুটি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86 1.48148E-6 L -0.29011 -0.00255 " pathEditMode="fixed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" y="-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fixed" ptsTypes="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35" presetClass="emph" presetSubtype="0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Single Corner Rectangle 10"/>
          <p:cNvSpPr/>
          <p:nvPr/>
        </p:nvSpPr>
        <p:spPr>
          <a:xfrm>
            <a:off x="8382000" y="2408380"/>
            <a:ext cx="1447800" cy="76200"/>
          </a:xfrm>
          <a:prstGeom prst="snip1Rect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75000"/>
                  <a:shade val="30000"/>
                  <a:satMod val="115000"/>
                </a:schemeClr>
              </a:gs>
              <a:gs pos="50000">
                <a:schemeClr val="bg1">
                  <a:lumMod val="75000"/>
                  <a:shade val="67500"/>
                  <a:satMod val="115000"/>
                </a:schemeClr>
              </a:gs>
              <a:gs pos="100000">
                <a:schemeClr val="bg1">
                  <a:lumMod val="75000"/>
                  <a:shade val="100000"/>
                  <a:satMod val="115000"/>
                </a:schemeClr>
              </a:gs>
            </a:gsLst>
            <a:lin ang="0" scaled="1"/>
            <a:tileRect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Main_Scale.gif"/>
          <p:cNvPicPr>
            <a:picLocks noChangeAspect="1"/>
          </p:cNvPicPr>
          <p:nvPr/>
        </p:nvPicPr>
        <p:blipFill>
          <a:blip r:embed="rId3">
            <a:lum contrast="-10000"/>
          </a:blip>
          <a:stretch>
            <a:fillRect/>
          </a:stretch>
        </p:blipFill>
        <p:spPr>
          <a:xfrm>
            <a:off x="304800" y="1369077"/>
            <a:ext cx="8534400" cy="308385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2" name="Group 42"/>
          <p:cNvGrpSpPr/>
          <p:nvPr/>
        </p:nvGrpSpPr>
        <p:grpSpPr>
          <a:xfrm>
            <a:off x="290424" y="2735240"/>
            <a:ext cx="2702984" cy="1818620"/>
            <a:chOff x="228600" y="5648980"/>
            <a:chExt cx="2702984" cy="1818620"/>
          </a:xfrm>
        </p:grpSpPr>
        <p:sp>
          <p:nvSpPr>
            <p:cNvPr id="28" name="TextBox 27"/>
            <p:cNvSpPr txBox="1"/>
            <p:nvPr/>
          </p:nvSpPr>
          <p:spPr>
            <a:xfrm>
              <a:off x="228600" y="6944380"/>
              <a:ext cx="2702984" cy="523220"/>
            </a:xfrm>
            <a:prstGeom prst="rect">
              <a:avLst/>
            </a:prstGeom>
            <a:solidFill>
              <a:srgbClr val="002060"/>
            </a:solidFill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প্রধান স্কেলের শূন্য দাগ</a:t>
              </a:r>
              <a:endParaRPr lang="en-US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cxnSp>
          <p:nvCxnSpPr>
            <p:cNvPr id="38" name="Straight Arrow Connector 37"/>
            <p:cNvCxnSpPr>
              <a:stCxn id="28" idx="0"/>
            </p:cNvCxnSpPr>
            <p:nvPr/>
          </p:nvCxnSpPr>
          <p:spPr>
            <a:xfrm rot="16200000" flipV="1">
              <a:off x="922338" y="6286626"/>
              <a:ext cx="1295400" cy="20108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5" name="Picture 4" descr="Vernier.gif"/>
          <p:cNvPicPr>
            <a:picLocks noChangeAspect="1"/>
          </p:cNvPicPr>
          <p:nvPr/>
        </p:nvPicPr>
        <p:blipFill>
          <a:blip r:embed="rId4">
            <a:lum contrast="-10000"/>
          </a:blip>
          <a:stretch>
            <a:fillRect/>
          </a:stretch>
        </p:blipFill>
        <p:spPr>
          <a:xfrm>
            <a:off x="2804703" y="1371600"/>
            <a:ext cx="2986497" cy="308386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3" name="Group 42"/>
          <p:cNvGrpSpPr/>
          <p:nvPr/>
        </p:nvGrpSpPr>
        <p:grpSpPr>
          <a:xfrm>
            <a:off x="214952" y="744372"/>
            <a:ext cx="3052439" cy="1957884"/>
            <a:chOff x="2971800" y="744372"/>
            <a:chExt cx="3052439" cy="1957884"/>
          </a:xfrm>
        </p:grpSpPr>
        <p:sp>
          <p:nvSpPr>
            <p:cNvPr id="41" name="TextBox 40"/>
            <p:cNvSpPr txBox="1"/>
            <p:nvPr/>
          </p:nvSpPr>
          <p:spPr>
            <a:xfrm>
              <a:off x="2971800" y="744372"/>
              <a:ext cx="3052439" cy="523220"/>
            </a:xfrm>
            <a:prstGeom prst="rect">
              <a:avLst/>
            </a:prstGeom>
            <a:solidFill>
              <a:srgbClr val="002060"/>
            </a:solidFill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28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ভার্নিয়ার </a:t>
              </a:r>
              <a:r>
                <a:rPr lang="en-US" sz="2800" dirty="0" smtClean="0">
                  <a:solidFill>
                    <a:schemeClr val="bg1"/>
                  </a:solidFill>
                  <a:latin typeface="NikoshBAN" pitchFamily="2" charset="0"/>
                  <a:cs typeface="NikoshBAN" pitchFamily="2" charset="0"/>
                </a:rPr>
                <a:t>স্কেলের শূন্য দাগ</a:t>
              </a:r>
              <a:endParaRPr lang="en-US" sz="2800" dirty="0">
                <a:solidFill>
                  <a:schemeClr val="bg1"/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cxnSp>
          <p:nvCxnSpPr>
            <p:cNvPr id="42" name="Straight Arrow Connector 41"/>
            <p:cNvCxnSpPr/>
            <p:nvPr/>
          </p:nvCxnSpPr>
          <p:spPr>
            <a:xfrm rot="5400000">
              <a:off x="3601475" y="1960331"/>
              <a:ext cx="1483056" cy="794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609600" y="4648200"/>
            <a:ext cx="83551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স্লাইড ক্যালিপা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র্সটির  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যান্ত্রিক ত্রুটি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রয়েছে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,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যা ঋণাত্মক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যান্ত্রিক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ত্রুটি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13 4.42183E-6 L -0.25643 4.42183E-6 " pathEditMode="fixed" rAng="0" ptsTypes="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7" y="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fixed" ptsTypes="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35" presetClass="emph" presetSubtype="0" repeatCount="5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2437</TotalTime>
  <Words>938</Words>
  <Application>Microsoft Office PowerPoint</Application>
  <PresentationFormat>On-screen Show (4:3)</PresentationFormat>
  <Paragraphs>216</Paragraphs>
  <Slides>19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bcc123</dc:creator>
  <cp:lastModifiedBy>bcc123</cp:lastModifiedBy>
  <cp:revision>480</cp:revision>
  <dcterms:created xsi:type="dcterms:W3CDTF">2012-10-14T05:10:11Z</dcterms:created>
  <dcterms:modified xsi:type="dcterms:W3CDTF">2013-05-12T07:17:39Z</dcterms:modified>
</cp:coreProperties>
</file>