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75" r:id="rId2"/>
    <p:sldId id="257" r:id="rId3"/>
    <p:sldId id="258" r:id="rId4"/>
    <p:sldId id="263" r:id="rId5"/>
    <p:sldId id="270" r:id="rId6"/>
    <p:sldId id="280" r:id="rId7"/>
    <p:sldId id="279" r:id="rId8"/>
    <p:sldId id="264" r:id="rId9"/>
    <p:sldId id="276" r:id="rId10"/>
    <p:sldId id="277" r:id="rId11"/>
    <p:sldId id="278" r:id="rId12"/>
    <p:sldId id="281" r:id="rId13"/>
    <p:sldId id="282" r:id="rId14"/>
    <p:sldId id="283" r:id="rId15"/>
    <p:sldId id="284" r:id="rId16"/>
    <p:sldId id="285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33" autoAdjust="0"/>
    <p:restoredTop sz="94660"/>
  </p:normalViewPr>
  <p:slideViewPr>
    <p:cSldViewPr>
      <p:cViewPr>
        <p:scale>
          <a:sx n="60" d="100"/>
          <a:sy n="60" d="100"/>
        </p:scale>
        <p:origin x="-810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2057400"/>
          </a:xfrm>
          <a:solidFill>
            <a:schemeClr val="tx1"/>
          </a:solidFill>
        </p:spPr>
        <p:txBody>
          <a:bodyPr anchor="ctr">
            <a:noAutofit/>
          </a:bodyPr>
          <a:lstStyle/>
          <a:p>
            <a:pPr algn="ctr"/>
            <a:r>
              <a:rPr lang="bn-BD" sz="19900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6600" dirty="0"/>
          </a:p>
        </p:txBody>
      </p:sp>
      <p:pic>
        <p:nvPicPr>
          <p:cNvPr id="5" name="Content Placeholder 3" descr="Fz-2.jpe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199" y="2819400"/>
            <a:ext cx="8360228" cy="3657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1447800"/>
          <a:ext cx="5410200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9700"/>
                <a:gridCol w="1333500"/>
                <a:gridCol w="1333500"/>
                <a:gridCol w="1333500"/>
              </a:tblGrid>
              <a:tr h="10096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1524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600200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38200" y="1524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891987" y="160020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6189" y="2550455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82389" y="2626655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15789" y="2550455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7918" y="3500717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57518" y="3500717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2059" y="4572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21659" y="4572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775446" y="464820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524000" y="6096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c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1600200" y="685800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133600" y="6096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d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2187387" y="68580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8956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c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2971800" y="762000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5052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d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910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c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006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d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5626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c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1722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d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6225987" y="76200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200400" y="1752600"/>
            <a:ext cx="1981200" cy="35052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133600" y="5791200"/>
            <a:ext cx="312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   অকটেট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rot="16200000" flipH="1">
            <a:off x="3086497" y="5524103"/>
            <a:ext cx="913606" cy="76200"/>
          </a:xfrm>
          <a:prstGeom prst="straightConnector1">
            <a:avLst/>
          </a:prstGeom>
          <a:ln w="571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  <p:bldP spid="16" grpId="0"/>
      <p:bldP spid="18" grpId="0"/>
      <p:bldP spid="20" grpId="0"/>
      <p:bldP spid="22" grpId="0"/>
      <p:bldP spid="24" grpId="0"/>
      <p:bldP spid="26" grpId="0"/>
      <p:bldP spid="28" grpId="0"/>
      <p:bldP spid="30" grpId="0"/>
      <p:bldP spid="32" grpId="0"/>
      <p:bldP spid="34" grpId="0"/>
      <p:bldP spid="36" grpId="0"/>
      <p:bldP spid="38" grpId="0"/>
      <p:bldP spid="35" grpId="0" animBg="1"/>
      <p:bldP spid="4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1447800"/>
          <a:ext cx="5410200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9700"/>
                <a:gridCol w="1333500"/>
                <a:gridCol w="1333500"/>
                <a:gridCol w="1333500"/>
              </a:tblGrid>
              <a:tr h="10096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০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1524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600200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38200" y="1524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891987" y="160020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6189" y="2550455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82389" y="2626655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15789" y="2550455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7918" y="3500717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57518" y="3500717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2059" y="4572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21659" y="4572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775446" y="464820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524000" y="6096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c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1600200" y="685800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133600" y="6096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d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2187387" y="68580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8956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c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2971800" y="762000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5052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d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910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c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006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d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5626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c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6248400" y="838200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1722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d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3048000" y="1447800"/>
            <a:ext cx="2286000" cy="9906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3124200" y="1828800"/>
            <a:ext cx="609600" cy="1524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1752600" y="2590800"/>
            <a:ext cx="1828800" cy="762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752600" y="57912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রিডান্ডেন্ট গ্রুপ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1" name="Elbow Connector 40"/>
          <p:cNvCxnSpPr>
            <a:stCxn id="47" idx="4"/>
          </p:cNvCxnSpPr>
          <p:nvPr/>
        </p:nvCxnSpPr>
        <p:spPr>
          <a:xfrm rot="5400000">
            <a:off x="2095500" y="4381500"/>
            <a:ext cx="2362200" cy="304800"/>
          </a:xfrm>
          <a:prstGeom prst="bentConnector3">
            <a:avLst>
              <a:gd name="adj1" fmla="val 50000"/>
            </a:avLst>
          </a:prstGeom>
          <a:ln w="571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800" decel="100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8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8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800" decel="100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  <p:bldP spid="16" grpId="0"/>
      <p:bldP spid="18" grpId="0"/>
      <p:bldP spid="20" grpId="0"/>
      <p:bldP spid="22" grpId="0"/>
      <p:bldP spid="24" grpId="0"/>
      <p:bldP spid="26" grpId="0"/>
      <p:bldP spid="28" grpId="0"/>
      <p:bldP spid="30" grpId="0"/>
      <p:bldP spid="32" grpId="0"/>
      <p:bldP spid="34" grpId="0"/>
      <p:bldP spid="36" grpId="0"/>
      <p:bldP spid="38" grpId="0"/>
      <p:bldP spid="46" grpId="0" animBg="1"/>
      <p:bldP spid="47" grpId="0" animBg="1"/>
      <p:bldP spid="48" grpId="0" animBg="1"/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620000" cy="609600"/>
          </a:xfrm>
        </p:spPr>
        <p:txBody>
          <a:bodyPr anchor="t"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কারনু ম্যাপের সাহায্যে  সরলীকরন করঃ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49784" y="914400"/>
            <a:ext cx="9144000" cy="381000"/>
          </a:xfrm>
          <a:prstGeom prst="rect">
            <a:avLst/>
          </a:prstGeom>
        </p:spPr>
        <p:txBody>
          <a:bodyPr bIns="9144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=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ABCD+ABCD+ABCD+ABCD+ABCD+ABCD+ABCD+ABCD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54584" y="914400"/>
            <a:ext cx="7239000" cy="1588"/>
            <a:chOff x="304800" y="2743200"/>
            <a:chExt cx="7239000" cy="158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304800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506506" y="2743200"/>
              <a:ext cx="179294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02341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026460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411940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909481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133600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541493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998693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657600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4917140" y="2743200"/>
              <a:ext cx="179294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186081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5410200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329081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553200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7391400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0" y="1447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অথবা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F(ABCD)=∏</a:t>
            </a:r>
            <a:r>
              <a:rPr lang="en-US" sz="2800" dirty="0" smtClean="0">
                <a:latin typeface="Arial"/>
                <a:cs typeface="NikoshBAN" pitchFamily="2" charset="0"/>
              </a:rPr>
              <a:t>0,4,5,7,8,12,13,15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1434664" y="2693314"/>
          <a:ext cx="5410200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9700"/>
                <a:gridCol w="1333500"/>
                <a:gridCol w="1333500"/>
                <a:gridCol w="1333500"/>
              </a:tblGrid>
              <a:tr h="10096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291664" y="2769514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>
            <a:off x="367864" y="2845714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901264" y="2769514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955051" y="2845714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69253" y="3795969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345453" y="3872169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78853" y="3795969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932640" y="3872169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10982" y="4746231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287182" y="4822431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820582" y="4746231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874369" y="4822431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75123" y="5817514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251323" y="5893714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84723" y="5817514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838510" y="5893714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587064" y="2044306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c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>
            <a:off x="1663264" y="2120506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196664" y="2044306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d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>
            <a:off x="2250451" y="2120506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958664" y="2120506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c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>
            <a:off x="3034864" y="2196706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568264" y="2120506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d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254064" y="2120506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c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863664" y="2120506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d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625664" y="2120506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c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5701864" y="2196706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235264" y="2120506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d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6289051" y="2196706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/>
          <p:cNvSpPr/>
          <p:nvPr/>
        </p:nvSpPr>
        <p:spPr>
          <a:xfrm>
            <a:off x="1718438" y="2774732"/>
            <a:ext cx="838200" cy="3810000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ounded Rectangle 58"/>
          <p:cNvSpPr/>
          <p:nvPr/>
        </p:nvSpPr>
        <p:spPr>
          <a:xfrm>
            <a:off x="1600200" y="4022834"/>
            <a:ext cx="2362200" cy="1524000"/>
          </a:xfrm>
          <a:prstGeom prst="roundRect">
            <a:avLst/>
          </a:prstGeom>
          <a:noFill/>
          <a:ln w="5715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ounded Rectangle 59"/>
          <p:cNvSpPr/>
          <p:nvPr/>
        </p:nvSpPr>
        <p:spPr>
          <a:xfrm>
            <a:off x="3048000" y="3873064"/>
            <a:ext cx="2362200" cy="15240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6968362" y="60198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/>
              </a:rPr>
              <a:t>=CD+BD</a:t>
            </a:r>
            <a:endParaRPr lang="en-US" sz="2800" dirty="0">
              <a:latin typeface="Arial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7344102" y="6019800"/>
            <a:ext cx="228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7667298" y="6096000"/>
            <a:ext cx="228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7212728" y="3733800"/>
            <a:ext cx="1828800" cy="120032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b="1" dirty="0" smtClean="0">
                <a:latin typeface="NikoshBAN" pitchFamily="2" charset="0"/>
                <a:cs typeface="NikoshBAN" pitchFamily="2" charset="0"/>
              </a:rPr>
              <a:t>রিডান্ডেন্ট গ্রুপ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68" name="Elbow Connector 67"/>
          <p:cNvCxnSpPr/>
          <p:nvPr/>
        </p:nvCxnSpPr>
        <p:spPr>
          <a:xfrm flipV="1">
            <a:off x="3962400" y="4038600"/>
            <a:ext cx="3276600" cy="228600"/>
          </a:xfrm>
          <a:prstGeom prst="bentConnector3">
            <a:avLst>
              <a:gd name="adj1" fmla="val 50000"/>
            </a:avLst>
          </a:prstGeom>
          <a:ln w="76200">
            <a:solidFill>
              <a:schemeClr val="accent3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800" decel="100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8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8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8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800" decel="100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9" dur="8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8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8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800" decel="100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9" dur="8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8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8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25" grpId="0"/>
      <p:bldP spid="27" grpId="0"/>
      <p:bldP spid="29" grpId="0"/>
      <p:bldP spid="31" grpId="0"/>
      <p:bldP spid="33" grpId="0"/>
      <p:bldP spid="35" grpId="0"/>
      <p:bldP spid="37" grpId="0"/>
      <p:bldP spid="39" grpId="0"/>
      <p:bldP spid="41" grpId="0"/>
      <p:bldP spid="43" grpId="0"/>
      <p:bldP spid="45" grpId="0"/>
      <p:bldP spid="47" grpId="0"/>
      <p:bldP spid="49" grpId="0"/>
      <p:bldP spid="50" grpId="0"/>
      <p:bldP spid="51" grpId="0"/>
      <p:bldP spid="52" grpId="0"/>
      <p:bldP spid="54" grpId="0"/>
      <p:bldP spid="58" grpId="0" animBg="1"/>
      <p:bldP spid="59" grpId="0" animBg="1"/>
      <p:bldP spid="60" grpId="0" animBg="1"/>
      <p:bldP spid="61" grpId="0"/>
      <p:bldP spid="6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7696200" cy="2514600"/>
          </a:xfrm>
        </p:spPr>
        <p:txBody>
          <a:bodyPr>
            <a:normAutofit fontScale="90000"/>
          </a:bodyPr>
          <a:lstStyle/>
          <a:p>
            <a:pPr algn="ctr"/>
            <a:r>
              <a:rPr lang="bn-BD" sz="7200" u="sng" dirty="0" smtClean="0">
                <a:latin typeface="NikoshBAN" pitchFamily="2" charset="0"/>
                <a:cs typeface="NikoshBAN" pitchFamily="2" charset="0"/>
              </a:rPr>
              <a:t>পাঠ </a:t>
            </a:r>
            <a:r>
              <a:rPr lang="bn-BD" sz="7200" u="sng" dirty="0" smtClean="0">
                <a:latin typeface="NikoshBAN" pitchFamily="2" charset="0"/>
                <a:cs typeface="NikoshBAN" pitchFamily="2" charset="0"/>
              </a:rPr>
              <a:t>শিরোনাম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2800" dirty="0" smtClean="0">
                <a:latin typeface="NikoshBAN" pitchFamily="2" charset="0"/>
                <a:cs typeface="NikoshBAN" pitchFamily="2" charset="0"/>
              </a:rPr>
            </a:b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কারনু ম্যাপের সাহায্যে সরলীকরন</a:t>
            </a:r>
            <a:br>
              <a:rPr lang="bn-BD" sz="4400" b="1" dirty="0" smtClean="0">
                <a:latin typeface="NikoshBAN" pitchFamily="2" charset="0"/>
                <a:cs typeface="NikoshBAN" pitchFamily="2" charset="0"/>
              </a:rPr>
            </a:b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3200400"/>
          </a:xfrm>
        </p:spPr>
        <p:txBody>
          <a:bodyPr>
            <a:normAutofit/>
          </a:bodyPr>
          <a:lstStyle/>
          <a:p>
            <a:r>
              <a:rPr lang="bn-BD" sz="3200" b="1" dirty="0" smtClean="0">
                <a:latin typeface="NikoshBAN" pitchFamily="2" charset="0"/>
                <a:cs typeface="NikoshBAN" pitchFamily="2" charset="0"/>
              </a:rPr>
              <a:t>                                </a:t>
            </a:r>
            <a:r>
              <a:rPr lang="bn-BD" sz="3200" b="1" u="sng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b="1" u="sng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3200" dirty="0" smtClean="0">
                <a:latin typeface="NikoshBAN" pitchFamily="2" charset="0"/>
                <a:cs typeface="NikoshBAN" pitchFamily="2" charset="0"/>
              </a:rPr>
            </a:b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১।বুলিয়ান উপপাদ্য এবং ডি-মরগান সূত্র ব্যবহার করে বুলিয়ান</a:t>
            </a:r>
            <a:br>
              <a:rPr lang="bn-BD" sz="3200" dirty="0" smtClean="0">
                <a:latin typeface="NikoshBAN" pitchFamily="2" charset="0"/>
                <a:cs typeface="NikoshBAN" pitchFamily="2" charset="0"/>
              </a:rPr>
            </a:b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আলজাব্রা সরলিকরনে অসুবিধা কি?</a:t>
            </a:r>
            <a:br>
              <a:rPr lang="bn-BD" sz="3200" dirty="0" smtClean="0">
                <a:latin typeface="NikoshBAN" pitchFamily="2" charset="0"/>
                <a:cs typeface="NikoshBAN" pitchFamily="2" charset="0"/>
              </a:rPr>
            </a:b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২।কারনু ম্যাপ ব্যবহারে সুবিধা কি?</a:t>
            </a:r>
            <a:br>
              <a:rPr lang="bn-BD" sz="3200" dirty="0" smtClean="0">
                <a:latin typeface="NikoshBAN" pitchFamily="2" charset="0"/>
                <a:cs typeface="NikoshBAN" pitchFamily="2" charset="0"/>
              </a:rPr>
            </a:b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৩।রিডান্ডেট গ্রুপ কি 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516562"/>
          </a:xfrm>
        </p:spPr>
        <p:txBody>
          <a:bodyPr anchor="t">
            <a:norm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</a:t>
            </a:r>
            <a:r>
              <a:rPr lang="bn-BD" sz="6600" b="1" dirty="0" smtClean="0">
                <a:latin typeface="NikoshBAN" pitchFamily="2" charset="0"/>
                <a:cs typeface="NikoshBAN" pitchFamily="2" charset="0"/>
              </a:rPr>
              <a:t>মূল্যায়নঃ</a:t>
            </a:r>
            <a:r>
              <a:rPr lang="en-US" sz="6600" b="1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600" b="1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১।মিনটার্ম কি? 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২।পূরক কি?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 ৩।রিডান্ডেট গ্রপ কি?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/>
        </p:nvCxnSpPr>
        <p:spPr>
          <a:xfrm rot="5400000">
            <a:off x="800894" y="876300"/>
            <a:ext cx="75406" cy="79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667000" y="381000"/>
            <a:ext cx="26035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5400" b="1" u="sng" dirty="0" smtClean="0"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5400" b="1" u="sng" dirty="0"/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0" y="3124200"/>
            <a:ext cx="9144000" cy="381000"/>
          </a:xfrm>
          <a:prstGeom prst="rect">
            <a:avLst/>
          </a:prstGeom>
        </p:spPr>
        <p:txBody>
          <a:bodyPr bIns="9144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=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ABCD+ABCD+ABCD+ABCD+ABCD+ABCD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333702" y="3121570"/>
            <a:ext cx="1524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09600" y="3124200"/>
            <a:ext cx="179294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914400" y="3124200"/>
            <a:ext cx="1524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676400" y="3124200"/>
            <a:ext cx="1524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981200" y="3124200"/>
            <a:ext cx="1524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514600" y="3124200"/>
            <a:ext cx="1524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971800" y="3124200"/>
            <a:ext cx="1524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581400" y="3048000"/>
            <a:ext cx="1524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191000" y="3124200"/>
            <a:ext cx="1524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019800" y="3124200"/>
            <a:ext cx="1524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0" y="39624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অথবা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F(ABCD)=∏</a:t>
            </a:r>
            <a:r>
              <a:rPr lang="en-US" sz="2800" dirty="0" smtClean="0">
                <a:latin typeface="Arial"/>
                <a:cs typeface="NikoshBAN" pitchFamily="2" charset="0"/>
              </a:rPr>
              <a:t>0,2,5,7,13,15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800" decel="100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2" grpId="1"/>
      <p:bldP spid="4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/>
          </p:cNvSpPr>
          <p:nvPr/>
        </p:nvSpPr>
        <p:spPr>
          <a:xfrm>
            <a:off x="1828800" y="228600"/>
            <a:ext cx="6248400" cy="19050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9600" b="1" i="0" u="none" strike="noStrike" kern="1200" cap="none" spc="0" normalizeH="0" baseline="0" noProof="0" smtClean="0">
                <a:ln w="6350">
                  <a:noFill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ধন্যবাদ</a:t>
            </a:r>
            <a:endParaRPr kumimoji="0" lang="en-US" sz="9600" b="1" i="0" u="none" strike="noStrike" kern="1200" cap="none" spc="0" normalizeH="0" baseline="0" noProof="0" dirty="0">
              <a:ln w="6350"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  <p:pic>
        <p:nvPicPr>
          <p:cNvPr id="5" name="Picture 4" descr="beautiful-hibiscus-flower-dsc0264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03400" y="2133600"/>
            <a:ext cx="6273800" cy="47053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1219200"/>
            <a:ext cx="4800600" cy="1066800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6600" b="1" dirty="0" smtClean="0">
                <a:solidFill>
                  <a:srgbClr val="00B0F0"/>
                </a:solidFill>
              </a:rPr>
              <a:t> </a:t>
            </a:r>
            <a:r>
              <a:rPr lang="bn-BD" sz="6600" b="1" dirty="0" smtClean="0">
                <a:solidFill>
                  <a:srgbClr val="00B0F0"/>
                </a:solidFill>
              </a:rPr>
              <a:t>িশ</a:t>
            </a:r>
            <a:r>
              <a:rPr lang="bn-BD" sz="66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ক্ষক পরিচিতি</a:t>
            </a:r>
            <a:endParaRPr lang="en-US" sz="6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33600" y="2590800"/>
            <a:ext cx="4876800" cy="2895600"/>
          </a:xfrm>
          <a:solidFill>
            <a:srgbClr val="00B050"/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মো: মনিরুল আলম ভুইয়া </a:t>
            </a:r>
          </a:p>
          <a:p>
            <a:pPr algn="ctr"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সহযোগী অধ্যাপক, গণিত</a:t>
            </a:r>
          </a:p>
          <a:p>
            <a:pPr algn="ctr"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চৌমুহনী সরকারি এস এ কলেজ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নোয়াখালী</a:t>
            </a:r>
          </a:p>
          <a:p>
            <a:pPr algn="ctr">
              <a:buNone/>
            </a:pP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752600"/>
          </a:xfrm>
          <a:solidFill>
            <a:srgbClr val="00B050"/>
          </a:solidFill>
        </p:spPr>
        <p:txBody>
          <a:bodyPr>
            <a:normAutofit/>
          </a:bodyPr>
          <a:lstStyle/>
          <a:p>
            <a:pPr algn="ctr"/>
            <a:r>
              <a:rPr lang="bn-BD" sz="7300" dirty="0" smtClean="0">
                <a:latin typeface="NikoshBAN" pitchFamily="2" charset="0"/>
                <a:cs typeface="NikoshBAN" pitchFamily="2" charset="0"/>
              </a:rPr>
              <a:t>শ্রেণি- একাদশ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Flowchart: Decision 3"/>
          <p:cNvSpPr/>
          <p:nvPr/>
        </p:nvSpPr>
        <p:spPr>
          <a:xfrm rot="10800000" flipV="1">
            <a:off x="457200" y="2667000"/>
            <a:ext cx="7086600" cy="3886200"/>
          </a:xfrm>
          <a:prstGeom prst="flowChartDecision">
            <a:avLst/>
          </a:prstGeo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বিষয়</a:t>
            </a:r>
          </a:p>
          <a:p>
            <a:pPr algn="ctr"/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কম্পিউটার শিক্ষা</a:t>
            </a:r>
          </a:p>
          <a:p>
            <a:pPr algn="ctr"/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প্রথম পত্র 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914400"/>
            <a:ext cx="8229600" cy="1143000"/>
          </a:xfrm>
          <a:prstGeom prst="rect">
            <a:avLst/>
          </a:prstGeom>
          <a:solidFill>
            <a:schemeClr val="bg1"/>
          </a:solidFill>
        </p:spPr>
        <p:txBody>
          <a:bodyPr vert="horz" lIns="45720" tIns="0" rIns="45720" bIns="0" anchor="ctr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6000" b="1" i="0" u="none" strike="noStrike" kern="1200" cap="all" spc="0" normalizeH="0" baseline="0" noProof="0" smtClean="0">
                <a:ln w="6350">
                  <a:noFill/>
                </a:ln>
                <a:solidFill>
                  <a:srgbClr val="FF0000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শিখনফল</a:t>
            </a:r>
            <a:endParaRPr kumimoji="0" lang="en-US" sz="6000" b="1" i="0" u="none" strike="noStrike" kern="1200" cap="all" spc="0" normalizeH="0" baseline="0" noProof="0" dirty="0">
              <a:ln w="6350">
                <a:noFill/>
              </a:ln>
              <a:solidFill>
                <a:srgbClr val="FF0000"/>
              </a:soli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81000" y="2362200"/>
            <a:ext cx="8382000" cy="36576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vert="horz" anchor="ctr">
            <a:noAutofit/>
          </a:bodyPr>
          <a:lstStyle/>
          <a:p>
            <a:pPr marL="514350" lvl="0" indent="-514350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1</a:t>
            </a:r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শিক্ষার্থীরা</a:t>
            </a:r>
            <a:r>
              <a:rPr kumimoji="0" lang="bn-BD" sz="3200" b="0" i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ধ্রুবক ও চলক কি তা বলতে পারবে।</a:t>
            </a:r>
          </a:p>
          <a:p>
            <a:pPr marL="514350" lvl="0" indent="-514350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defRPr/>
            </a:pPr>
            <a:r>
              <a:rPr kumimoji="0" lang="bn-BD" sz="3200" b="0" i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২। কারনু ম্যা</a:t>
            </a:r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 সম্পর্কে বলতে পারবে।</a:t>
            </a:r>
            <a:endParaRPr kumimoji="0" lang="bn-BD" sz="3200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514350" indent="-514350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defRPr/>
            </a:pP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৩।</a:t>
            </a:r>
            <a:r>
              <a:rPr kumimoji="0" lang="bn-BD" sz="3200" b="0" i="0" u="none" strike="noStrike" kern="1200" cap="none" spc="0" normalizeH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কারনু ম্যাপ প্রয়োজনীয়তা  ব্যাখ্যা করতে পারবে।</a:t>
            </a:r>
            <a:endParaRPr kumimoji="0" lang="bn-BD" sz="3200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514350" lvl="0" indent="-514350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defRPr/>
            </a:pPr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৪। মিনটার্ম,পেয়ার,কোয়ার্ড,অকটেট,রিডান্ডেণ্ট গ্রুপ বলতে পারবে।</a:t>
            </a:r>
          </a:p>
          <a:p>
            <a:pPr marL="514350" lvl="0" indent="-514350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defRPr/>
            </a:pPr>
            <a:r>
              <a: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৫। বুলিয়ান উপপাদ্য সহজে সরলীকরন করতে পারবে। </a:t>
            </a:r>
            <a:endParaRPr kumimoji="0" lang="bn-BD" sz="3200" b="0" i="0" u="none" strike="noStrike" kern="12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800" decel="100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800" decel="100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3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800" decel="100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3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800" decel="100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3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800" decel="100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uiExpand="1" build="p" animBg="1"/>
      <p:bldP spid="5" grpId="1" build="allAtOnce" animBg="1"/>
      <p:bldP spid="5" grpId="2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228600"/>
            <a:ext cx="4343400" cy="5847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bn-BD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পাঠের অনুকুল পরিবেশ</a:t>
            </a:r>
            <a:endParaRPr lang="en-US" sz="32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4343400"/>
            <a:ext cx="411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GEORGE BOOLE 1815-1864</a:t>
            </a:r>
            <a:endParaRPr lang="en-US" sz="2400" dirty="0"/>
          </a:p>
        </p:txBody>
      </p:sp>
      <p:pic>
        <p:nvPicPr>
          <p:cNvPr id="1026" name="Picture 2" descr="C:\Documents and Settings\TT College\Desktop\boo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990600"/>
            <a:ext cx="4385931" cy="3352800"/>
          </a:xfrm>
          <a:prstGeom prst="rect">
            <a:avLst/>
          </a:prstGeom>
          <a:noFill/>
        </p:spPr>
      </p:pic>
      <p:pic>
        <p:nvPicPr>
          <p:cNvPr id="4" name="Picture 2" descr="C:\Documents and Settings\TT College\Desktop\deMorgan.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1066800"/>
            <a:ext cx="3475317" cy="37338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62000" y="480060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বাইনারী সংখ্যা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: 0,1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181940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            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             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 flipV="1">
            <a:off x="228600" y="-1371600"/>
            <a:ext cx="8915400" cy="1000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             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             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where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18212" y="5912223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32612" y="5929283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51812" y="5898776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413812" y="5907741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20" name="Plus 19"/>
          <p:cNvSpPr/>
          <p:nvPr/>
        </p:nvSpPr>
        <p:spPr>
          <a:xfrm>
            <a:off x="7086600" y="6019800"/>
            <a:ext cx="457200" cy="3810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qual 20"/>
          <p:cNvSpPr/>
          <p:nvPr/>
        </p:nvSpPr>
        <p:spPr>
          <a:xfrm>
            <a:off x="5912224" y="6015317"/>
            <a:ext cx="762000" cy="4572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4670612" y="5974976"/>
            <a:ext cx="1143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728012" y="5974976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467599" y="5983941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lowchart: Connector 32"/>
          <p:cNvSpPr/>
          <p:nvPr/>
        </p:nvSpPr>
        <p:spPr>
          <a:xfrm>
            <a:off x="5181600" y="6212541"/>
            <a:ext cx="152400" cy="76200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259996" y="6064623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174396" y="6081683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393596" y="6051176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155596" y="6060141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48" name="Plus 47"/>
          <p:cNvSpPr/>
          <p:nvPr/>
        </p:nvSpPr>
        <p:spPr>
          <a:xfrm>
            <a:off x="717196" y="6203576"/>
            <a:ext cx="457200" cy="3810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Equal 48"/>
          <p:cNvSpPr/>
          <p:nvPr/>
        </p:nvSpPr>
        <p:spPr>
          <a:xfrm>
            <a:off x="1654008" y="6167717"/>
            <a:ext cx="762000" cy="4572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>
            <a:off x="412396" y="6127376"/>
            <a:ext cx="1143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469796" y="6127376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3209383" y="6136341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Flowchart: Connector 52"/>
          <p:cNvSpPr/>
          <p:nvPr/>
        </p:nvSpPr>
        <p:spPr>
          <a:xfrm>
            <a:off x="2967337" y="6351494"/>
            <a:ext cx="152400" cy="76200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304800" y="518160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ডি- </a:t>
            </a:r>
            <a:r>
              <a:rPr lang="bn-BD" sz="3600" smtClean="0">
                <a:latin typeface="NikoshBAN" pitchFamily="2" charset="0"/>
                <a:cs typeface="NikoshBAN" pitchFamily="2" charset="0"/>
              </a:rPr>
              <a:t>মরগানের উপপাদ্যঃ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800" decel="100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800" decel="100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8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8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800" decel="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80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7" grpId="0"/>
      <p:bldP spid="16" grpId="0"/>
      <p:bldP spid="17" grpId="0"/>
      <p:bldP spid="18" grpId="0"/>
      <p:bldP spid="19" grpId="0"/>
      <p:bldP spid="20" grpId="0" animBg="1"/>
      <p:bldP spid="21" grpId="0" animBg="1"/>
      <p:bldP spid="33" grpId="0" animBg="1"/>
      <p:bldP spid="44" grpId="0"/>
      <p:bldP spid="45" grpId="0"/>
      <p:bldP spid="46" grpId="0"/>
      <p:bldP spid="47" grpId="0"/>
      <p:bldP spid="48" grpId="0" animBg="1"/>
      <p:bldP spid="49" grpId="0" animBg="1"/>
      <p:bldP spid="53" grpId="0" animBg="1"/>
      <p:bldP spid="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11947"/>
            <a:ext cx="9144000" cy="381000"/>
          </a:xfrm>
        </p:spPr>
        <p:txBody>
          <a:bodyPr anchor="t">
            <a:no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=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ABCD+ABCD+ABCD+ABCD+ABCD+ABCD+ABCD+ABCD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8600" y="228600"/>
            <a:ext cx="64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বুলিয়ান  অ্যালজাবরা সরলীকরণ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:</a:t>
            </a:r>
            <a:endParaRPr lang="en-US" sz="3600" dirty="0"/>
          </a:p>
        </p:txBody>
      </p:sp>
      <p:grpSp>
        <p:nvGrpSpPr>
          <p:cNvPr id="63" name="Group 62"/>
          <p:cNvGrpSpPr/>
          <p:nvPr/>
        </p:nvGrpSpPr>
        <p:grpSpPr>
          <a:xfrm>
            <a:off x="304800" y="1411947"/>
            <a:ext cx="7239000" cy="1588"/>
            <a:chOff x="304800" y="2743200"/>
            <a:chExt cx="7239000" cy="1588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304800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06506" y="2743200"/>
              <a:ext cx="179294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802341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026460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1411940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1909481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2133600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2541493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2998693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3657600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4917140" y="2743200"/>
              <a:ext cx="179294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5186081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5410200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6329081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6553200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7391400" y="2743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 95"/>
          <p:cNvGrpSpPr/>
          <p:nvPr/>
        </p:nvGrpSpPr>
        <p:grpSpPr>
          <a:xfrm>
            <a:off x="0" y="2097747"/>
            <a:ext cx="9144000" cy="381000"/>
            <a:chOff x="0" y="3429000"/>
            <a:chExt cx="9144000" cy="381000"/>
          </a:xfrm>
        </p:grpSpPr>
        <p:sp>
          <p:nvSpPr>
            <p:cNvPr id="64" name="Title 1"/>
            <p:cNvSpPr txBox="1">
              <a:spLocks/>
            </p:cNvSpPr>
            <p:nvPr/>
          </p:nvSpPr>
          <p:spPr>
            <a:xfrm>
              <a:off x="0" y="3429000"/>
              <a:ext cx="9144000" cy="381000"/>
            </a:xfrm>
            <a:prstGeom prst="rect">
              <a:avLst/>
            </a:prstGeom>
          </p:spPr>
          <p:txBody>
            <a:bodyPr bIns="9144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bn-BD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NikoshBAN" pitchFamily="2" charset="0"/>
                  <a:ea typeface="+mj-ea"/>
                  <a:cs typeface="NikoshBAN" pitchFamily="2" charset="0"/>
                </a:rPr>
                <a:t>=</a:t>
              </a:r>
              <a:r>
                <a: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NikoshBAN" pitchFamily="2" charset="0"/>
                  <a:ea typeface="+mj-ea"/>
                  <a:cs typeface="NikoshBAN" pitchFamily="2" charset="0"/>
                </a:rPr>
                <a:t>ACD</a:t>
              </a:r>
              <a:r>
                <a:rPr lang="en-US" sz="2400" dirty="0" smtClean="0">
                  <a:solidFill>
                    <a:schemeClr val="tx2"/>
                  </a:solidFill>
                  <a:latin typeface="NikoshBAN" pitchFamily="2" charset="0"/>
                  <a:ea typeface="+mj-ea"/>
                  <a:cs typeface="NikoshBAN" pitchFamily="2" charset="0"/>
                </a:rPr>
                <a:t>(B+B)</a:t>
              </a:r>
              <a:r>
                <a: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NikoshBAN" pitchFamily="2" charset="0"/>
                  <a:ea typeface="+mj-ea"/>
                  <a:cs typeface="NikoshBAN" pitchFamily="2" charset="0"/>
                </a:rPr>
                <a:t>+ABD(C+C)+ACD(B+B)+ABD(C+C)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endParaRPr>
            </a:p>
          </p:txBody>
        </p:sp>
        <p:grpSp>
          <p:nvGrpSpPr>
            <p:cNvPr id="82" name="Group 81"/>
            <p:cNvGrpSpPr/>
            <p:nvPr/>
          </p:nvGrpSpPr>
          <p:grpSpPr>
            <a:xfrm>
              <a:off x="304800" y="3429000"/>
              <a:ext cx="6019800" cy="1588"/>
              <a:chOff x="304800" y="3429000"/>
              <a:chExt cx="6019800" cy="1588"/>
            </a:xfrm>
          </p:grpSpPr>
          <p:cxnSp>
            <p:nvCxnSpPr>
              <p:cNvPr id="66" name="Straight Connector 65"/>
              <p:cNvCxnSpPr/>
              <p:nvPr/>
            </p:nvCxnSpPr>
            <p:spPr>
              <a:xfrm>
                <a:off x="304800" y="3429000"/>
                <a:ext cx="152400" cy="158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506506" y="3429000"/>
                <a:ext cx="179294" cy="158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>
                <a:off x="802341" y="3429000"/>
                <a:ext cx="152400" cy="158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1107141" y="3429000"/>
                <a:ext cx="152400" cy="158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1990163" y="3429000"/>
                <a:ext cx="152400" cy="158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2743200" y="3429000"/>
                <a:ext cx="152400" cy="158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3886200" y="3429000"/>
                <a:ext cx="179294" cy="158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4881282" y="3429000"/>
                <a:ext cx="152400" cy="158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4114800" y="3429000"/>
                <a:ext cx="152400" cy="158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6172200" y="3429000"/>
                <a:ext cx="152400" cy="158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5" name="Group 94"/>
          <p:cNvGrpSpPr/>
          <p:nvPr/>
        </p:nvGrpSpPr>
        <p:grpSpPr>
          <a:xfrm>
            <a:off x="0" y="2855265"/>
            <a:ext cx="9144000" cy="381000"/>
            <a:chOff x="0" y="4186518"/>
            <a:chExt cx="9144000" cy="381000"/>
          </a:xfrm>
        </p:grpSpPr>
        <p:sp>
          <p:nvSpPr>
            <p:cNvPr id="83" name="Title 1"/>
            <p:cNvSpPr txBox="1">
              <a:spLocks/>
            </p:cNvSpPr>
            <p:nvPr/>
          </p:nvSpPr>
          <p:spPr>
            <a:xfrm>
              <a:off x="0" y="4186518"/>
              <a:ext cx="9144000" cy="381000"/>
            </a:xfrm>
            <a:prstGeom prst="rect">
              <a:avLst/>
            </a:prstGeom>
          </p:spPr>
          <p:txBody>
            <a:bodyPr bIns="9144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bn-BD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NikoshBAN" pitchFamily="2" charset="0"/>
                  <a:ea typeface="+mj-ea"/>
                  <a:cs typeface="NikoshBAN" pitchFamily="2" charset="0"/>
                </a:rPr>
                <a:t>=</a:t>
              </a:r>
              <a:r>
                <a: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NikoshBAN" pitchFamily="2" charset="0"/>
                  <a:ea typeface="+mj-ea"/>
                  <a:cs typeface="NikoshBAN" pitchFamily="2" charset="0"/>
                </a:rPr>
                <a:t>ACD+ABD+ACD+ABD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endParaRPr>
            </a:p>
          </p:txBody>
        </p:sp>
        <p:cxnSp>
          <p:nvCxnSpPr>
            <p:cNvPr id="85" name="Straight Connector 84"/>
            <p:cNvCxnSpPr/>
            <p:nvPr/>
          </p:nvCxnSpPr>
          <p:spPr>
            <a:xfrm>
              <a:off x="304800" y="4186518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506506" y="4186518"/>
              <a:ext cx="179294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802341" y="4186518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1219200" y="41910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2286000" y="41910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2514600" y="4191000"/>
              <a:ext cx="179294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Group 114"/>
          <p:cNvGrpSpPr/>
          <p:nvPr/>
        </p:nvGrpSpPr>
        <p:grpSpPr>
          <a:xfrm>
            <a:off x="0" y="3469347"/>
            <a:ext cx="9144000" cy="381000"/>
            <a:chOff x="0" y="4800600"/>
            <a:chExt cx="9144000" cy="381000"/>
          </a:xfrm>
        </p:grpSpPr>
        <p:sp>
          <p:nvSpPr>
            <p:cNvPr id="98" name="Title 1"/>
            <p:cNvSpPr txBox="1">
              <a:spLocks/>
            </p:cNvSpPr>
            <p:nvPr/>
          </p:nvSpPr>
          <p:spPr>
            <a:xfrm>
              <a:off x="0" y="4800600"/>
              <a:ext cx="9144000" cy="381000"/>
            </a:xfrm>
            <a:prstGeom prst="rect">
              <a:avLst/>
            </a:prstGeom>
          </p:spPr>
          <p:txBody>
            <a:bodyPr bIns="91440" anchor="t" anchorCtr="0">
              <a:noAutofit/>
            </a:bodyPr>
            <a:lstStyle/>
            <a:p>
              <a:pPr lvl="0">
                <a:spcBef>
                  <a:spcPct val="0"/>
                </a:spcBef>
              </a:pPr>
              <a:r>
                <a:rPr kumimoji="0" lang="bn-BD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NikoshBAN" pitchFamily="2" charset="0"/>
                  <a:ea typeface="+mj-ea"/>
                  <a:cs typeface="NikoshBAN" pitchFamily="2" charset="0"/>
                </a:rPr>
                <a:t>=</a:t>
              </a:r>
              <a:r>
                <a:rPr lang="en-US" sz="2400" dirty="0" smtClean="0">
                  <a:solidFill>
                    <a:schemeClr val="tx2"/>
                  </a:solidFill>
                  <a:latin typeface="NikoshBAN" pitchFamily="2" charset="0"/>
                  <a:ea typeface="+mj-ea"/>
                  <a:cs typeface="NikoshBAN" pitchFamily="2" charset="0"/>
                </a:rPr>
                <a:t>ACD+ACD+ABD+ABD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endParaRPr>
            </a:p>
          </p:txBody>
        </p:sp>
        <p:cxnSp>
          <p:nvCxnSpPr>
            <p:cNvPr id="99" name="Straight Connector 98"/>
            <p:cNvCxnSpPr/>
            <p:nvPr/>
          </p:nvCxnSpPr>
          <p:spPr>
            <a:xfrm>
              <a:off x="304800" y="48006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506506" y="4800600"/>
              <a:ext cx="179294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802341" y="48006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2057400" y="48006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1447800" y="48006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>
              <a:off x="1676400" y="4800600"/>
              <a:ext cx="179294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6" name="Group 115"/>
          <p:cNvGrpSpPr/>
          <p:nvPr/>
        </p:nvGrpSpPr>
        <p:grpSpPr>
          <a:xfrm>
            <a:off x="152400" y="4078947"/>
            <a:ext cx="9144000" cy="381000"/>
            <a:chOff x="152400" y="5410200"/>
            <a:chExt cx="9144000" cy="381000"/>
          </a:xfrm>
        </p:grpSpPr>
        <p:sp>
          <p:nvSpPr>
            <p:cNvPr id="108" name="Title 1"/>
            <p:cNvSpPr txBox="1">
              <a:spLocks/>
            </p:cNvSpPr>
            <p:nvPr/>
          </p:nvSpPr>
          <p:spPr>
            <a:xfrm>
              <a:off x="152400" y="5410200"/>
              <a:ext cx="9144000" cy="381000"/>
            </a:xfrm>
            <a:prstGeom prst="rect">
              <a:avLst/>
            </a:prstGeom>
          </p:spPr>
          <p:txBody>
            <a:bodyPr bIns="91440" anchor="t" anchorCtr="0">
              <a:noAutofit/>
            </a:bodyPr>
            <a:lstStyle/>
            <a:p>
              <a:pPr lvl="0">
                <a:spcBef>
                  <a:spcPct val="0"/>
                </a:spcBef>
              </a:pPr>
              <a:r>
                <a:rPr kumimoji="0" lang="bn-BD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NikoshBAN" pitchFamily="2" charset="0"/>
                  <a:ea typeface="+mj-ea"/>
                  <a:cs typeface="NikoshBAN" pitchFamily="2" charset="0"/>
                </a:rPr>
                <a:t>=</a:t>
              </a:r>
              <a:r>
                <a:rPr lang="en-US" sz="2400" dirty="0" smtClean="0">
                  <a:solidFill>
                    <a:schemeClr val="tx2"/>
                  </a:solidFill>
                  <a:latin typeface="NikoshBAN" pitchFamily="2" charset="0"/>
                  <a:ea typeface="+mj-ea"/>
                  <a:cs typeface="NikoshBAN" pitchFamily="2" charset="0"/>
                </a:rPr>
                <a:t>CD(A+A)+BD(A+A)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endParaRPr>
            </a:p>
          </p:txBody>
        </p:sp>
        <p:cxnSp>
          <p:nvCxnSpPr>
            <p:cNvPr id="109" name="Straight Connector 108"/>
            <p:cNvCxnSpPr/>
            <p:nvPr/>
          </p:nvCxnSpPr>
          <p:spPr>
            <a:xfrm>
              <a:off x="457200" y="5410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658906" y="5410200"/>
              <a:ext cx="179294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990600" y="5410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2514600" y="5410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3" name="Group 122"/>
          <p:cNvGrpSpPr/>
          <p:nvPr/>
        </p:nvGrpSpPr>
        <p:grpSpPr>
          <a:xfrm>
            <a:off x="152400" y="4840947"/>
            <a:ext cx="9144000" cy="381000"/>
            <a:chOff x="152400" y="6172200"/>
            <a:chExt cx="9144000" cy="381000"/>
          </a:xfrm>
        </p:grpSpPr>
        <p:sp>
          <p:nvSpPr>
            <p:cNvPr id="118" name="Title 1"/>
            <p:cNvSpPr txBox="1">
              <a:spLocks/>
            </p:cNvSpPr>
            <p:nvPr/>
          </p:nvSpPr>
          <p:spPr>
            <a:xfrm>
              <a:off x="152400" y="6172200"/>
              <a:ext cx="9144000" cy="381000"/>
            </a:xfrm>
            <a:prstGeom prst="rect">
              <a:avLst/>
            </a:prstGeom>
          </p:spPr>
          <p:txBody>
            <a:bodyPr bIns="91440" anchor="t" anchorCtr="0">
              <a:noAutofit/>
            </a:bodyPr>
            <a:lstStyle/>
            <a:p>
              <a:pPr lvl="0">
                <a:spcBef>
                  <a:spcPct val="0"/>
                </a:spcBef>
              </a:pPr>
              <a:r>
                <a:rPr kumimoji="0" lang="bn-BD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NikoshBAN" pitchFamily="2" charset="0"/>
                  <a:ea typeface="+mj-ea"/>
                  <a:cs typeface="NikoshBAN" pitchFamily="2" charset="0"/>
                </a:rPr>
                <a:t>=</a:t>
              </a:r>
              <a:r>
                <a:rPr lang="en-US" sz="2400" dirty="0" smtClean="0">
                  <a:solidFill>
                    <a:schemeClr val="tx2"/>
                  </a:solidFill>
                  <a:latin typeface="NikoshBAN" pitchFamily="2" charset="0"/>
                  <a:ea typeface="+mj-ea"/>
                  <a:cs typeface="NikoshBAN" pitchFamily="2" charset="0"/>
                </a:rPr>
                <a:t>CD+BD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endParaRPr>
            </a:p>
          </p:txBody>
        </p:sp>
        <p:cxnSp>
          <p:nvCxnSpPr>
            <p:cNvPr id="119" name="Straight Connector 118"/>
            <p:cNvCxnSpPr/>
            <p:nvPr/>
          </p:nvCxnSpPr>
          <p:spPr>
            <a:xfrm>
              <a:off x="457200" y="6172200"/>
              <a:ext cx="152400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658906" y="6172200"/>
              <a:ext cx="179294" cy="158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4" name="Rectangle 123"/>
          <p:cNvSpPr/>
          <p:nvPr/>
        </p:nvSpPr>
        <p:spPr>
          <a:xfrm>
            <a:off x="228600" y="1219200"/>
            <a:ext cx="2057400" cy="533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>
            <a:off x="990600" y="1981200"/>
            <a:ext cx="3048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/>
          <p:nvPr/>
        </p:nvSpPr>
        <p:spPr>
          <a:xfrm>
            <a:off x="1447800" y="1981200"/>
            <a:ext cx="3048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1524000" y="1219200"/>
            <a:ext cx="3048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457200" y="1219200"/>
            <a:ext cx="3048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34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5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56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800" decel="100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5" presetClass="emph" presetSubtype="0" repeatCount="indefinite" fill="hold" grpId="3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96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35" presetClass="emph" presetSubtype="0" repeatCount="indefinite" fill="hold" grpId="3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98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00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5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02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800" decel="100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800" decel="100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00" decel="100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800" decel="100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9" grpId="0"/>
      <p:bldP spid="124" grpId="0" animBg="1"/>
      <p:bldP spid="124" grpId="1" animBg="1"/>
      <p:bldP spid="124" grpId="2" animBg="1"/>
      <p:bldP spid="125" grpId="0" animBg="1"/>
      <p:bldP spid="125" grpId="1" animBg="1"/>
      <p:bldP spid="126" grpId="0" animBg="1"/>
      <p:bldP spid="126" grpId="1" animBg="1"/>
      <p:bldP spid="127" grpId="0" animBg="1"/>
      <p:bldP spid="127" grpId="1" animBg="1"/>
      <p:bldP spid="127" grpId="2" animBg="1"/>
      <p:bldP spid="127" grpId="3" animBg="1"/>
      <p:bldP spid="128" grpId="0" animBg="1"/>
      <p:bldP spid="128" grpId="1" animBg="1"/>
      <p:bldP spid="128" grpId="2" animBg="1"/>
      <p:bldP spid="128" grpId="3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ar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457200"/>
            <a:ext cx="5562600" cy="426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381000" y="5105400"/>
            <a:ext cx="4495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      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মরিস কারনু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553200" y="2270235"/>
          <a:ext cx="2015358" cy="1158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679"/>
                <a:gridCol w="1007679"/>
              </a:tblGrid>
              <a:tr h="57938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938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553200" y="3657600"/>
            <a:ext cx="198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মিনটার্ম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217779">
            <a:off x="6723982" y="1949682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/>
              </a:rPr>
              <a:t>B</a:t>
            </a:r>
            <a:endParaRPr lang="en-US" dirty="0"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0" y="2398992"/>
            <a:ext cx="533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/>
              </a:rPr>
              <a:t>A</a:t>
            </a:r>
            <a:endParaRPr lang="en-US" dirty="0">
              <a:latin typeface="Arial"/>
            </a:endParaRPr>
          </a:p>
        </p:txBody>
      </p:sp>
      <p:cxnSp>
        <p:nvCxnSpPr>
          <p:cNvPr id="11" name="Straight Connector 10"/>
          <p:cNvCxnSpPr>
            <a:stCxn id="8" idx="0"/>
          </p:cNvCxnSpPr>
          <p:nvPr/>
        </p:nvCxnSpPr>
        <p:spPr>
          <a:xfrm rot="16200000" flipV="1">
            <a:off x="6910285" y="1781764"/>
            <a:ext cx="382" cy="33619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>
            <a:off x="6153804" y="2409498"/>
            <a:ext cx="2286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182706" y="3048000"/>
            <a:ext cx="3978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</a:t>
            </a:r>
            <a:endParaRPr lang="en-US" sz="2800" dirty="0"/>
          </a:p>
        </p:txBody>
      </p:sp>
      <p:sp>
        <p:nvSpPr>
          <p:cNvPr id="35" name="TextBox 34"/>
          <p:cNvSpPr txBox="1"/>
          <p:nvPr/>
        </p:nvSpPr>
        <p:spPr>
          <a:xfrm>
            <a:off x="8077200" y="1915506"/>
            <a:ext cx="3417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34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1447800"/>
          <a:ext cx="5410200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9700"/>
                <a:gridCol w="1333500"/>
                <a:gridCol w="1333500"/>
                <a:gridCol w="1333500"/>
              </a:tblGrid>
              <a:tr h="10096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4419600" y="3581400"/>
            <a:ext cx="762000" cy="1752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c 5"/>
          <p:cNvSpPr/>
          <p:nvPr/>
        </p:nvSpPr>
        <p:spPr>
          <a:xfrm rot="10642721">
            <a:off x="5576349" y="1652507"/>
            <a:ext cx="2133600" cy="609600"/>
          </a:xfrm>
          <a:prstGeom prst="arc">
            <a:avLst>
              <a:gd name="adj1" fmla="val 16200000"/>
              <a:gd name="adj2" fmla="val 6159808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c 6"/>
          <p:cNvSpPr/>
          <p:nvPr/>
        </p:nvSpPr>
        <p:spPr>
          <a:xfrm>
            <a:off x="533400" y="1676400"/>
            <a:ext cx="2133600" cy="609600"/>
          </a:xfrm>
          <a:prstGeom prst="arc">
            <a:avLst>
              <a:gd name="adj1" fmla="val 16200000"/>
              <a:gd name="adj2" fmla="val 6159808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28600" y="1524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600200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38200" y="1524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891987" y="160020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6189" y="2550455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82389" y="2626655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15789" y="2550455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7918" y="3500717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57518" y="3500717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2059" y="4572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21659" y="4572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775446" y="464820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8956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sz="3600" dirty="0" smtClean="0">
                <a:latin typeface="Copperplate Gothic Bold" pitchFamily="34" charset="0"/>
              </a:rPr>
              <a:t>c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2971800" y="762000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5052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d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91000" y="685800"/>
            <a:ext cx="533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sz="3600" dirty="0" smtClean="0">
                <a:latin typeface="Copperplate Gothic Bold" pitchFamily="34" charset="0"/>
              </a:rPr>
              <a:t>c</a:t>
            </a:r>
            <a:endParaRPr lang="en-US" sz="3600" dirty="0" smtClean="0"/>
          </a:p>
          <a:p>
            <a:pPr fontAlgn="ctr"/>
            <a:endParaRPr lang="en-US" sz="3600" dirty="0" smtClean="0"/>
          </a:p>
          <a:p>
            <a:pPr algn="ctr"/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006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d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5626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c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1722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d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6225987" y="76200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438400" y="5754469"/>
            <a:ext cx="426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       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পেয়ার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sz="3600" dirty="0" smtClean="0">
                <a:latin typeface="Copperplate Gothic Bold" pitchFamily="34" charset="0"/>
              </a:rPr>
              <a:t>c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1600200" y="762000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2003613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d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73" name="Straight Connector 72"/>
          <p:cNvCxnSpPr/>
          <p:nvPr/>
        </p:nvCxnSpPr>
        <p:spPr>
          <a:xfrm>
            <a:off x="2057400" y="76200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>
            <a:off x="4457700" y="5600700"/>
            <a:ext cx="533400" cy="1588"/>
          </a:xfrm>
          <a:prstGeom prst="straightConnector1">
            <a:avLst/>
          </a:prstGeom>
          <a:ln w="381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10" grpId="0"/>
      <p:bldP spid="12" grpId="0"/>
      <p:bldP spid="14" grpId="0"/>
      <p:bldP spid="16" grpId="0"/>
      <p:bldP spid="18" grpId="0"/>
      <p:bldP spid="20" grpId="0"/>
      <p:bldP spid="22" grpId="0"/>
      <p:bldP spid="28" grpId="0"/>
      <p:bldP spid="30" grpId="0"/>
      <p:bldP spid="32" grpId="0"/>
      <p:bldP spid="34" grpId="0"/>
      <p:bldP spid="36" grpId="0"/>
      <p:bldP spid="38" grpId="0"/>
      <p:bldP spid="45" grpId="0"/>
      <p:bldP spid="27" grpId="0"/>
      <p:bldP spid="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1447800"/>
          <a:ext cx="5410200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9700"/>
                <a:gridCol w="1333500"/>
                <a:gridCol w="1333500"/>
                <a:gridCol w="1333500"/>
              </a:tblGrid>
              <a:tr h="10096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1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ln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</a:ln>
                          <a:latin typeface="Arial"/>
                        </a:rPr>
                        <a:t>0</a:t>
                      </a:r>
                      <a:endParaRPr lang="en-US" b="0" dirty="0">
                        <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ln>
                        <a:latin typeface="Arial"/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1524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600200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38200" y="1524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891987" y="160020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6189" y="2550455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82389" y="2626655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15789" y="2550455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7918" y="3500717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57518" y="3500717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2059" y="4572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A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21659" y="45720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B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775446" y="464820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524000" y="6096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c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1600200" y="685800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133600" y="6096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d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2187387" y="68580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8956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c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2971800" y="762000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5052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d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910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c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006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d</a:t>
            </a:r>
            <a:endParaRPr lang="en-US" sz="3600" dirty="0">
              <a:latin typeface="Copperplate Gothic Bold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5626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c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5638800" y="762000"/>
            <a:ext cx="381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172200" y="6858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opperplate Gothic Bold" pitchFamily="34" charset="0"/>
              </a:rPr>
              <a:t>d</a:t>
            </a:r>
            <a:endParaRPr lang="en-US" sz="3600" dirty="0">
              <a:latin typeface="Copperplate Gothic Bold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6225987" y="76200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2971800" y="3657600"/>
            <a:ext cx="2133600" cy="1524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447800" y="5867400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      কোয়ার্ড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rot="5400000">
            <a:off x="3390900" y="5524500"/>
            <a:ext cx="6858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80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800" decel="100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800" decel="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  <p:bldP spid="16" grpId="0"/>
      <p:bldP spid="18" grpId="0"/>
      <p:bldP spid="20" grpId="0"/>
      <p:bldP spid="22" grpId="0"/>
      <p:bldP spid="24" grpId="0"/>
      <p:bldP spid="26" grpId="0"/>
      <p:bldP spid="28" grpId="0"/>
      <p:bldP spid="30" grpId="0"/>
      <p:bldP spid="32" grpId="0"/>
      <p:bldP spid="34" grpId="0"/>
      <p:bldP spid="36" grpId="0"/>
      <p:bldP spid="38" grpId="0"/>
      <p:bldP spid="35" grpId="0" animBg="1"/>
      <p:bldP spid="3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1321</TotalTime>
  <Words>330</Words>
  <Application>Microsoft Office PowerPoint</Application>
  <PresentationFormat>On-screen Show (4:3)</PresentationFormat>
  <Paragraphs>224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Equity</vt:lpstr>
      <vt:lpstr>স্বাগতম</vt:lpstr>
      <vt:lpstr> িশক্ষক পরিচিতি</vt:lpstr>
      <vt:lpstr>শ্রেণি- একাদশ </vt:lpstr>
      <vt:lpstr>Slide 4</vt:lpstr>
      <vt:lpstr>Slide 5</vt:lpstr>
      <vt:lpstr>=ABCD+ABCD+ABCD+ABCD+ABCD+ABCD+ABCD+ABCD</vt:lpstr>
      <vt:lpstr>Slide 7</vt:lpstr>
      <vt:lpstr>Slide 8</vt:lpstr>
      <vt:lpstr>Slide 9</vt:lpstr>
      <vt:lpstr>Slide 10</vt:lpstr>
      <vt:lpstr>Slide 11</vt:lpstr>
      <vt:lpstr>কারনু ম্যাপের সাহায্যে  সরলীকরন করঃ</vt:lpstr>
      <vt:lpstr>পাঠ শিরোনাম কারনু ম্যাপের সাহায্যে সরলীকরন </vt:lpstr>
      <vt:lpstr>                                 দলীয় কাজ ১।বুলিয়ান উপপাদ্য এবং ডি-মরগান সূত্র ব্যবহার করে বুলিয়ান আলজাব্রা সরলিকরনে অসুবিধা কি? ২।কারনু ম্যাপ ব্যবহারে সুবিধা কি? ৩।রিডান্ডেট গ্রুপ কি ?</vt:lpstr>
      <vt:lpstr>                      মূল্যায়নঃ  ১।মিনটার্ম কি?  ২।পূরক কি?  ৩।রিডান্ডেট গ্রপ কি?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 </dc:title>
  <dc:creator/>
  <cp:lastModifiedBy>rajan</cp:lastModifiedBy>
  <cp:revision>257</cp:revision>
  <dcterms:created xsi:type="dcterms:W3CDTF">2006-08-16T00:00:00Z</dcterms:created>
  <dcterms:modified xsi:type="dcterms:W3CDTF">2013-05-16T05:29:04Z</dcterms:modified>
</cp:coreProperties>
</file>