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75" r:id="rId2"/>
    <p:sldId id="257" r:id="rId3"/>
    <p:sldId id="258" r:id="rId4"/>
    <p:sldId id="263" r:id="rId5"/>
    <p:sldId id="270" r:id="rId6"/>
    <p:sldId id="264" r:id="rId7"/>
    <p:sldId id="286" r:id="rId8"/>
    <p:sldId id="276" r:id="rId9"/>
    <p:sldId id="277" r:id="rId10"/>
    <p:sldId id="278" r:id="rId11"/>
    <p:sldId id="281" r:id="rId12"/>
    <p:sldId id="283" r:id="rId13"/>
    <p:sldId id="282" r:id="rId14"/>
    <p:sldId id="289" r:id="rId15"/>
    <p:sldId id="285" r:id="rId16"/>
    <p:sldId id="288" r:id="rId17"/>
    <p:sldId id="271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1634B-3090-4181-8EB1-A18213B3134A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9A0B-E3B8-4613-A950-521515A8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59A0B-E3B8-4613-A950-521515A8B0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59A0B-E3B8-4613-A950-521515A8B0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59A0B-E3B8-4613-A950-521515A8B0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20574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bn-BD" sz="199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/>
          </a:p>
        </p:txBody>
      </p:sp>
      <p:pic>
        <p:nvPicPr>
          <p:cNvPr id="7" name="Picture 6" descr="20126010-sundorbon-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7239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ula.jpg"/>
          <p:cNvPicPr>
            <a:picLocks noChangeAspect="1"/>
          </p:cNvPicPr>
          <p:nvPr/>
        </p:nvPicPr>
        <p:blipFill>
          <a:blip r:embed="rId2"/>
          <a:srcRect l="22059" t="3922" r="19118"/>
          <a:stretch>
            <a:fillRect/>
          </a:stretch>
        </p:blipFill>
        <p:spPr>
          <a:xfrm>
            <a:off x="6248400" y="1676400"/>
            <a:ext cx="2819400" cy="3453765"/>
          </a:xfrm>
          <a:prstGeom prst="rect">
            <a:avLst/>
          </a:prstGeom>
        </p:spPr>
      </p:pic>
      <p:pic>
        <p:nvPicPr>
          <p:cNvPr id="6" name="Picture 5" descr="em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00200"/>
            <a:ext cx="5410201" cy="4293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ক্লিভেজ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(Cleavage)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105400"/>
            <a:ext cx="2819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মরুলা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Curved Connector 7"/>
          <p:cNvCxnSpPr>
            <a:stCxn id="6" idx="0"/>
          </p:cNvCxnSpPr>
          <p:nvPr/>
        </p:nvCxnSpPr>
        <p:spPr>
          <a:xfrm rot="16200000" flipH="1">
            <a:off x="5149244" y="-691545"/>
            <a:ext cx="483811" cy="5067300"/>
          </a:xfrm>
          <a:prstGeom prst="curvedConnector4">
            <a:avLst>
              <a:gd name="adj1" fmla="val -47250"/>
              <a:gd name="adj2" fmla="val 100045"/>
            </a:avLst>
          </a:prstGeom>
          <a:ln w="508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5867400"/>
            <a:ext cx="5410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ক্লিভেজের বিভিন্ন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stula.gif"/>
          <p:cNvPicPr>
            <a:picLocks noChangeAspect="1"/>
          </p:cNvPicPr>
          <p:nvPr/>
        </p:nvPicPr>
        <p:blipFill>
          <a:blip r:embed="rId2"/>
          <a:srcRect t="2968" r="57719" b="30241"/>
          <a:stretch>
            <a:fillRect/>
          </a:stretch>
        </p:blipFill>
        <p:spPr>
          <a:xfrm>
            <a:off x="1905000" y="2286000"/>
            <a:ext cx="2895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ব্লাস্টুলেসন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Blatulation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739825"/>
            <a:ext cx="2895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ব্লাস্টুলা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1752600"/>
            <a:ext cx="2438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ব্লাস্টোডার্ম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62600" y="2971800"/>
            <a:ext cx="2438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ব্লাস্টোসিল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4343400"/>
            <a:ext cx="26670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ব্লাস্টোমেয়ার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3429000" y="3276600"/>
            <a:ext cx="2133600" cy="914400"/>
          </a:xfrm>
          <a:prstGeom prst="bentArrow">
            <a:avLst>
              <a:gd name="adj1" fmla="val 13236"/>
              <a:gd name="adj2" fmla="val 25000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3352800" y="1981200"/>
            <a:ext cx="2057400" cy="914400"/>
          </a:xfrm>
          <a:prstGeom prst="bentArrow">
            <a:avLst>
              <a:gd name="adj1" fmla="val 14706"/>
              <a:gd name="adj2" fmla="val 25000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3962400" y="4648200"/>
            <a:ext cx="1524000" cy="228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oderm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6388359" cy="5217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গ্যাস্ট্রুলেসন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Gastrulation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096000"/>
            <a:ext cx="64008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চিত্রঃ গ্যাস্ট্রুলেসনের বিভিন্ন পর্যায়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24192"/>
            <a:ext cx="7184948" cy="5857608"/>
          </a:xfrm>
          <a:prstGeom prst="rect">
            <a:avLst/>
          </a:prstGeom>
        </p:spPr>
      </p:pic>
      <p:pic>
        <p:nvPicPr>
          <p:cNvPr id="6" name="Picture 5" descr="bl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914400"/>
            <a:ext cx="5474421" cy="5698375"/>
          </a:xfrm>
          <a:prstGeom prst="rect">
            <a:avLst/>
          </a:prstGeom>
        </p:spPr>
      </p:pic>
      <p:pic>
        <p:nvPicPr>
          <p:cNvPr id="7" name="Picture 6" descr="bls-2.jpeg"/>
          <p:cNvPicPr>
            <a:picLocks noChangeAspect="1"/>
          </p:cNvPicPr>
          <p:nvPr/>
        </p:nvPicPr>
        <p:blipFill>
          <a:blip r:embed="rId4"/>
          <a:srcRect l="-219" t="-292" r="54285" b="48140"/>
          <a:stretch>
            <a:fillRect/>
          </a:stretch>
        </p:blipFill>
        <p:spPr>
          <a:xfrm>
            <a:off x="533400" y="1600200"/>
            <a:ext cx="3546231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816025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গ্যাস্ট্রুলা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895600"/>
            <a:ext cx="2438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আর্কেনটেরন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4648200"/>
            <a:ext cx="2438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ব্লাস্টোসিল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62600" y="5638800"/>
            <a:ext cx="26670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ব্লাস্টোপোর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1219200"/>
            <a:ext cx="20574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এক্টোডার্ম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2057400"/>
            <a:ext cx="20574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3810000"/>
            <a:ext cx="20574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21294380">
            <a:off x="2359524" y="1591459"/>
            <a:ext cx="3574479" cy="24080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362200" y="2362200"/>
            <a:ext cx="3429000" cy="228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1828800" y="3200400"/>
            <a:ext cx="3962400" cy="228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018334">
            <a:off x="1134716" y="4271512"/>
            <a:ext cx="4724400" cy="23956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497917">
            <a:off x="2328235" y="3737264"/>
            <a:ext cx="3545996" cy="23435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975101">
            <a:off x="1921212" y="5378421"/>
            <a:ext cx="3624339" cy="27671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l.gif"/>
          <p:cNvPicPr>
            <a:picLocks noChangeAspect="1"/>
          </p:cNvPicPr>
          <p:nvPr/>
        </p:nvPicPr>
        <p:blipFill>
          <a:blip r:embed="rId2"/>
          <a:srcRect l="29487"/>
          <a:stretch>
            <a:fillRect/>
          </a:stretch>
        </p:blipFill>
        <p:spPr>
          <a:xfrm>
            <a:off x="3429000" y="1600200"/>
            <a:ext cx="4191000" cy="3780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অর্গানোজেনেসিস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(Organogenesis)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1905000"/>
            <a:ext cx="20574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এক্টোডার্ম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3200400"/>
            <a:ext cx="2057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4572000"/>
            <a:ext cx="20574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818585">
            <a:off x="2794938" y="2356048"/>
            <a:ext cx="1493509" cy="2401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3352800"/>
            <a:ext cx="1295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655276">
            <a:off x="2796886" y="4392517"/>
            <a:ext cx="2086194" cy="284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5410200"/>
            <a:ext cx="4191000" cy="1077218"/>
          </a:xfrm>
          <a:prstGeom prst="rect">
            <a:avLst/>
          </a:prstGeom>
          <a:solidFill>
            <a:schemeClr val="accent1">
              <a:shade val="30000"/>
              <a:satMod val="11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চিত্রঃ  মানব ভ্রুণের তিনটি স্তর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3" grpId="0" animBg="1"/>
      <p:bldP spid="1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l.gif"/>
          <p:cNvPicPr>
            <a:picLocks noChangeAspect="1"/>
          </p:cNvPicPr>
          <p:nvPr/>
        </p:nvPicPr>
        <p:blipFill>
          <a:blip r:embed="rId2"/>
          <a:srcRect l="29487"/>
          <a:stretch>
            <a:fillRect/>
          </a:stretch>
        </p:blipFill>
        <p:spPr>
          <a:xfrm>
            <a:off x="3733800" y="990600"/>
            <a:ext cx="3352800" cy="30241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" y="3048000"/>
            <a:ext cx="23622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1047240">
            <a:off x="2794080" y="3137097"/>
            <a:ext cx="2086194" cy="26397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962400"/>
            <a:ext cx="3352800" cy="461665"/>
          </a:xfrm>
          <a:prstGeom prst="rect">
            <a:avLst/>
          </a:prstGeom>
          <a:solidFill>
            <a:schemeClr val="accent1">
              <a:shade val="30000"/>
              <a:satMod val="11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চিত্রঃ  মানব ভ্রুণের তিনটি স্তর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1143000"/>
            <a:ext cx="2362200" cy="609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এক্টোডার্ম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2133600"/>
            <a:ext cx="22860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18585">
            <a:off x="2871138" y="1517848"/>
            <a:ext cx="1493509" cy="2401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901625"/>
            <a:ext cx="84582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এক্টোডার্মঃ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ত্বক, চুল, দাঁত, মস্তিষ্ক, স্নায়ুতন্তু ইত্যাদি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511225"/>
            <a:ext cx="84582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মেসোডার্মঃ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মেরুদন্ড, রক্ত, রক্তনালিকা সমূহ,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বৃক্ক, কঙ্কালতন্ত্র ইত্যাদি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120825"/>
            <a:ext cx="8458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এন্ডোডার্মঃ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যকৃত, অগ্নাশয়, শ্বসন নালি, মূত্রনালি ইত্যাদি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524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তিনটি ভ্রুণীয় স্তরের পরিনতি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1800" y="2362200"/>
            <a:ext cx="14478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তিনটি ভ্রুণীয় স্তরের পরিনতি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(Fate of three germinal  layers)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28671"/>
            <a:ext cx="7924800" cy="1261884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এক্টোডার্মঃ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ত্বক, চুল, দাঁত, মস্তিষ্ক, স্নায়ুতন্তু ইত্যাদি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71671"/>
            <a:ext cx="7924800" cy="12618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মেসোডার্মঃ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মেরুদন্ড, রক্ত, রক্তনালিকা সমূহ, 				বৃক্ক, কঙ্কালতন্ত্র ইত্যাদি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7924800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এন্ডোডার্মঃ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যকৃত, অগ্নাশয়, শ্বসন নালি, মূত্রনালি 				ইত্যাদি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tu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2" y="2209800"/>
            <a:ext cx="8652697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81000"/>
            <a:ext cx="88392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ফিটাস এর বিকাশ 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(Development of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Foetus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86868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চিত্রঃ মানবভ্রুণের বৃদ্ধি (৮ – ৪০ সপ্তাহ)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6629400" cy="838199"/>
          </a:xfrm>
        </p:spPr>
        <p:txBody>
          <a:bodyPr>
            <a:normAutofit fontScale="32500" lnSpcReduction="20000"/>
          </a:bodyPr>
          <a:lstStyle/>
          <a:p>
            <a:r>
              <a:rPr lang="bn-BD" sz="11100" dirty="0" smtClean="0">
                <a:latin typeface="NikoshBAN" pitchFamily="2" charset="0"/>
                <a:cs typeface="NikoshBAN" pitchFamily="2" charset="0"/>
              </a:rPr>
              <a:t>এক্টোডার্ম থেকে গঠিত অঙ্গগুলোর নাম লিখ।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81400"/>
            <a:ext cx="7086600" cy="762000"/>
          </a:xfrm>
        </p:spPr>
        <p:txBody>
          <a:bodyPr>
            <a:normAutofit fontScale="32500" lnSpcReduction="20000"/>
          </a:bodyPr>
          <a:lstStyle/>
          <a:p>
            <a:r>
              <a:rPr lang="bn-BD" sz="11100" dirty="0" smtClean="0">
                <a:latin typeface="NikoshBAN" pitchFamily="2" charset="0"/>
                <a:cs typeface="NikoshBAN" pitchFamily="2" charset="0"/>
              </a:rPr>
              <a:t>মেসোডার্ম থেকে গঠিত অঙ্গগুলোর নাম লিখ।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5029200"/>
            <a:ext cx="7086600" cy="76200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9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এন্ডোডার্ম থেকে গঠিত অঙ্গগুলোর নাম লিখ।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2133600"/>
          </a:xfrm>
          <a:solidFill>
            <a:schemeClr val="tx2">
              <a:lumMod val="2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bn-BD" sz="8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  </a:t>
            </a:r>
            <a:r>
              <a:rPr lang="bn-BD" sz="89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9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9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362200"/>
            <a:ext cx="8610600" cy="3200400"/>
          </a:xfrm>
          <a:prstGeom prst="rect">
            <a:avLst/>
          </a:prstGeom>
          <a:solidFill>
            <a:schemeClr val="accent2"/>
          </a:solidFill>
        </p:spPr>
        <p:txBody>
          <a:bodyPr vert="horz" anchor="ctr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ভ্রুণের পরিস্ফুটনের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ধাপগুলোর নাম বল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ভ্রুণের তিনটি স্তরের নাম বল ?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৩. এন্ডোডার্ম স্তরের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পরিণতি বল ?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143000"/>
            <a:ext cx="8229600" cy="18288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2971800"/>
            <a:ext cx="8229600" cy="175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anchor="ctr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ব্লাস্টুলা ও গ্যাস্ট্রুলা এর চিহ্নিত চিত্র অংকন কর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8229600" cy="47705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মোজাহাদুর রহমান রাসেল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প্রভাষক , প্রাণিবিজ্ঞান 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হাতিয়া দ্বীপ সরকারী কলেজ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228600"/>
            <a:ext cx="9144000" cy="1905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9600" b="1" i="0" u="none" strike="noStrike" kern="1200" cap="none" spc="0" normalizeH="0" baseline="0" noProof="0" dirty="0">
              <a:ln w="6350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beautiful-hibiscus-flower-dsc02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362200"/>
            <a:ext cx="5257800" cy="4057650"/>
          </a:xfrm>
          <a:prstGeom prst="rect">
            <a:avLst/>
          </a:prstGeom>
        </p:spPr>
      </p:pic>
      <p:pic>
        <p:nvPicPr>
          <p:cNvPr id="6" name="Picture 5" descr="egg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09800"/>
            <a:ext cx="468594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শ্রেণি- একাদশ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609600" y="2819400"/>
            <a:ext cx="7924800" cy="2667000"/>
          </a:xfrm>
          <a:prstGeom prst="flowChartDecision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বিষয়- প্রাণিবিজ্ঞান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91440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all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60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2286000"/>
            <a:ext cx="8229600" cy="3200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anchor="ctr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ভ্রুণের পরিস্ফুটনের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ধাপগুলোর নাম বলতে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 ।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ভ্রুণের তিনটি স্তর চিহ্নত করতে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 ।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৩. তিনটি ভ্রুণীয় স্তরের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পরিণতি বলতে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ভ্রুণের পরিস্ফুটন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g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2390775" cy="1914525"/>
          </a:xfrm>
          <a:prstGeom prst="rect">
            <a:avLst/>
          </a:prstGeom>
        </p:spPr>
      </p:pic>
      <p:pic>
        <p:nvPicPr>
          <p:cNvPr id="5" name="Picture 4" descr="egg-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1295400"/>
            <a:ext cx="2921000" cy="1752600"/>
          </a:xfrm>
          <a:prstGeom prst="rect">
            <a:avLst/>
          </a:prstGeom>
        </p:spPr>
      </p:pic>
      <p:pic>
        <p:nvPicPr>
          <p:cNvPr id="6" name="Picture 5" descr="Ov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852" y="3581401"/>
            <a:ext cx="2403348" cy="2895599"/>
          </a:xfrm>
          <a:prstGeom prst="rect">
            <a:avLst/>
          </a:prstGeom>
        </p:spPr>
      </p:pic>
      <p:pic>
        <p:nvPicPr>
          <p:cNvPr id="7" name="Picture 6" descr="bab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912" y="3733800"/>
            <a:ext cx="2961588" cy="2209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657600" y="2209800"/>
            <a:ext cx="1447800" cy="1588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4648200"/>
            <a:ext cx="1524000" cy="1588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5867400"/>
            <a:ext cx="2438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চিত্রঃ মানুষের ডিম্বাণু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590800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 -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ভ্রুণের পরিস্ফুটন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76600"/>
            <a:ext cx="8229600" cy="2585323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ভ্রুণবিদ্যা </a:t>
            </a:r>
            <a:r>
              <a:rPr lang="bn-BD" sz="54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Embryology</a:t>
            </a:r>
            <a:r>
              <a:rPr lang="bn-BD" sz="54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)</a:t>
            </a:r>
            <a:endParaRPr lang="en-US" sz="5400" dirty="0" smtClean="0">
              <a:solidFill>
                <a:schemeClr val="bg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72200" y="1524000"/>
            <a:ext cx="2667000" cy="1447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পরিবর্ধন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143000"/>
            <a:ext cx="25908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নিষেক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971800"/>
            <a:ext cx="26670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ক্লিভেজ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5029200"/>
            <a:ext cx="30480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গ্যাস্ট্রুলেসন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3505200"/>
            <a:ext cx="32766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৫. অর্গানোজেনেসিস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403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ভ্রুণের পরিস্ফুটনের ধাপসমূহ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3396864" y="5550907"/>
            <a:ext cx="348812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371600" y="2438400"/>
            <a:ext cx="3048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959876">
            <a:off x="6740388" y="4956149"/>
            <a:ext cx="463825" cy="2729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315200" y="3048000"/>
            <a:ext cx="304800" cy="381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4876800"/>
            <a:ext cx="29718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ব্লাস্টুলেসন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95400" y="4343400"/>
            <a:ext cx="3048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6" grpId="0" animBg="1"/>
      <p:bldP spid="17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rm.jpg"/>
          <p:cNvPicPr>
            <a:picLocks noChangeAspect="1"/>
          </p:cNvPicPr>
          <p:nvPr/>
        </p:nvPicPr>
        <p:blipFill>
          <a:blip r:embed="rId3"/>
          <a:srcRect l="12000"/>
          <a:stretch>
            <a:fillRect/>
          </a:stretch>
        </p:blipFill>
        <p:spPr>
          <a:xfrm>
            <a:off x="0" y="3733800"/>
            <a:ext cx="3352800" cy="3048000"/>
          </a:xfrm>
          <a:prstGeom prst="rect">
            <a:avLst/>
          </a:prstGeom>
        </p:spPr>
      </p:pic>
      <p:pic>
        <p:nvPicPr>
          <p:cNvPr id="5" name="Picture 4" descr="ovu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3505200" cy="2157046"/>
          </a:xfrm>
          <a:prstGeom prst="rect">
            <a:avLst/>
          </a:prstGeom>
        </p:spPr>
      </p:pic>
      <p:pic>
        <p:nvPicPr>
          <p:cNvPr id="6" name="Picture 5" descr="F-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008645"/>
            <a:ext cx="4585318" cy="48587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72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(Fertilization)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1524000" y="4876800"/>
            <a:ext cx="5791200" cy="990600"/>
          </a:xfrm>
          <a:prstGeom prst="bentUpArrow">
            <a:avLst>
              <a:gd name="adj1" fmla="val 16176"/>
              <a:gd name="adj2" fmla="val 21471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427273">
            <a:off x="1993588" y="2649529"/>
            <a:ext cx="2645482" cy="3118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35052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ডিম্বাণু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172200"/>
            <a:ext cx="33528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শুক্রাণু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(n)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943600"/>
            <a:ext cx="46482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ডিম্বাণুতে শুক্রাণুর অনুপ্রবেশ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y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47800"/>
            <a:ext cx="4595751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জাইগোট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(Zygote)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m-01.jpeg"/>
          <p:cNvPicPr>
            <a:picLocks noChangeAspect="1"/>
          </p:cNvPicPr>
          <p:nvPr/>
        </p:nvPicPr>
        <p:blipFill>
          <a:blip r:embed="rId3"/>
          <a:srcRect t="17933"/>
          <a:stretch>
            <a:fillRect/>
          </a:stretch>
        </p:blipFill>
        <p:spPr>
          <a:xfrm>
            <a:off x="76200" y="1411073"/>
            <a:ext cx="3581400" cy="36943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ight Arrow 5"/>
          <p:cNvSpPr/>
          <p:nvPr/>
        </p:nvSpPr>
        <p:spPr>
          <a:xfrm>
            <a:off x="3733800" y="2743200"/>
            <a:ext cx="7620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4724400"/>
            <a:ext cx="46482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জাইগোট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105400"/>
            <a:ext cx="36576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চিত্রঃ শুক্রাণুর ও ডিম্বাণুর নিউক্লিয়াসের মিলন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447800" y="1905000"/>
            <a:ext cx="152400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133600" y="2133600"/>
            <a:ext cx="228600" cy="990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1600200"/>
            <a:ext cx="4572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1828800"/>
            <a:ext cx="457200" cy="304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42725">
            <a:off x="4577396" y="3451258"/>
            <a:ext cx="14478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3962400"/>
            <a:ext cx="838200" cy="4572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1315</TotalTime>
  <Words>339</Words>
  <Application>Microsoft Office PowerPoint</Application>
  <PresentationFormat>On-screen Show (4:3)</PresentationFormat>
  <Paragraphs>90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স্বাগতম</vt:lpstr>
      <vt:lpstr>শিক্ষক পরিচিতি</vt:lpstr>
      <vt:lpstr>শ্রেণি- একাদশ </vt:lpstr>
      <vt:lpstr>Slide 4</vt:lpstr>
      <vt:lpstr>Slide 5</vt:lpstr>
      <vt:lpstr>শিরোনাম - মানব ভ্রুণের পরিস্ফুটন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দলীয় কাজ</vt:lpstr>
      <vt:lpstr>     মূল্যায়ন 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/>
  <cp:lastModifiedBy>CV</cp:lastModifiedBy>
  <cp:revision>290</cp:revision>
  <dcterms:created xsi:type="dcterms:W3CDTF">2006-08-16T00:00:00Z</dcterms:created>
  <dcterms:modified xsi:type="dcterms:W3CDTF">2013-05-13T07:04:55Z</dcterms:modified>
</cp:coreProperties>
</file>