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74" r:id="rId4"/>
    <p:sldId id="259" r:id="rId5"/>
    <p:sldId id="260" r:id="rId6"/>
    <p:sldId id="275" r:id="rId7"/>
    <p:sldId id="261" r:id="rId8"/>
    <p:sldId id="276" r:id="rId9"/>
    <p:sldId id="262" r:id="rId10"/>
    <p:sldId id="263" r:id="rId11"/>
    <p:sldId id="271" r:id="rId12"/>
    <p:sldId id="272" r:id="rId13"/>
    <p:sldId id="273" r:id="rId14"/>
    <p:sldId id="264" r:id="rId15"/>
    <p:sldId id="265" r:id="rId16"/>
    <p:sldId id="269" r:id="rId17"/>
    <p:sldId id="270" r:id="rId18"/>
    <p:sldId id="277" r:id="rId19"/>
    <p:sldId id="266" r:id="rId20"/>
    <p:sldId id="267" r:id="rId21"/>
    <p:sldId id="26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CC3399"/>
    <a:srgbClr val="FF3300"/>
    <a:srgbClr val="0BE56E"/>
    <a:srgbClr val="0000FF"/>
    <a:srgbClr val="6A165A"/>
    <a:srgbClr val="00FF99"/>
    <a:srgbClr val="6D281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7" autoAdjust="0"/>
    <p:restoredTop sz="84103" autoAdjust="0"/>
  </p:normalViewPr>
  <p:slideViewPr>
    <p:cSldViewPr>
      <p:cViewPr>
        <p:scale>
          <a:sx n="41" d="100"/>
          <a:sy n="41" d="100"/>
        </p:scale>
        <p:origin x="-1356" y="-552"/>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5ECE9F-C286-4FEF-8408-1CE0B3A0AFD8}" type="datetimeFigureOut">
              <a:rPr lang="en-US" smtClean="0"/>
              <a:pPr/>
              <a:t>5/16/2013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22AA1D-326B-453A-860F-CCAC8A09D03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B22AA1D-326B-453A-860F-CCAC8A09D03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B22AA1D-326B-453A-860F-CCAC8A09D03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B22AA1D-326B-453A-860F-CCAC8A09D03D}"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B22AA1D-326B-453A-860F-CCAC8A09D03D}"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B22AA1D-326B-453A-860F-CCAC8A09D03D}"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5/16/2013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advClick="0" advTm="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advClick="0" advTm="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5/16/2013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advTm="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Office_Excel_Worksheet2.xls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Office_Excel_Worksheet3.xls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1295400"/>
          </a:xfrm>
        </p:spPr>
        <p:txBody>
          <a:bodyPr>
            <a:noAutofit/>
          </a:bodyPr>
          <a:lstStyle/>
          <a:p>
            <a:pPr algn="ctr"/>
            <a:r>
              <a:rPr lang="en-US" sz="13800" dirty="0" smtClean="0">
                <a:solidFill>
                  <a:srgbClr val="FF0000"/>
                </a:solidFill>
                <a:latin typeface="NikoshBAN" pitchFamily="2" charset="0"/>
                <a:cs typeface="NikoshBAN" pitchFamily="2" charset="0"/>
              </a:rPr>
              <a:t/>
            </a:r>
            <a:br>
              <a:rPr lang="en-US" sz="13800" dirty="0" smtClean="0">
                <a:solidFill>
                  <a:srgbClr val="FF0000"/>
                </a:solidFill>
                <a:latin typeface="NikoshBAN" pitchFamily="2" charset="0"/>
                <a:cs typeface="NikoshBAN" pitchFamily="2" charset="0"/>
              </a:rPr>
            </a:br>
            <a:r>
              <a:rPr lang="en-US" sz="13800" dirty="0" smtClean="0">
                <a:solidFill>
                  <a:srgbClr val="FF0000"/>
                </a:solidFill>
                <a:latin typeface="NikoshBAN" pitchFamily="2" charset="0"/>
                <a:cs typeface="NikoshBAN" pitchFamily="2" charset="0"/>
              </a:rPr>
              <a:t/>
            </a:r>
            <a:br>
              <a:rPr lang="en-US" sz="13800" dirty="0" smtClean="0">
                <a:solidFill>
                  <a:srgbClr val="FF0000"/>
                </a:solidFill>
                <a:latin typeface="NikoshBAN" pitchFamily="2" charset="0"/>
                <a:cs typeface="NikoshBAN" pitchFamily="2" charset="0"/>
              </a:rPr>
            </a:br>
            <a:r>
              <a:rPr lang="en-US" sz="13800" dirty="0" smtClean="0">
                <a:solidFill>
                  <a:srgbClr val="FF0000"/>
                </a:solidFill>
                <a:latin typeface="NikoshBAN" pitchFamily="2" charset="0"/>
                <a:cs typeface="NikoshBAN" pitchFamily="2" charset="0"/>
              </a:rPr>
              <a:t/>
            </a:r>
            <a:br>
              <a:rPr lang="en-US" sz="13800" dirty="0" smtClean="0">
                <a:solidFill>
                  <a:srgbClr val="FF0000"/>
                </a:solidFill>
                <a:latin typeface="NikoshBAN" pitchFamily="2" charset="0"/>
                <a:cs typeface="NikoshBAN" pitchFamily="2" charset="0"/>
              </a:rPr>
            </a:br>
            <a:r>
              <a:rPr lang="en-US" sz="13800" dirty="0" smtClean="0">
                <a:solidFill>
                  <a:srgbClr val="FF0000"/>
                </a:solidFill>
                <a:latin typeface="NikoshBAN" pitchFamily="2" charset="0"/>
                <a:cs typeface="NikoshBAN" pitchFamily="2" charset="0"/>
              </a:rPr>
              <a:t/>
            </a:r>
            <a:br>
              <a:rPr lang="en-US" sz="13800" dirty="0" smtClean="0">
                <a:solidFill>
                  <a:srgbClr val="FF0000"/>
                </a:solidFill>
                <a:latin typeface="NikoshBAN" pitchFamily="2" charset="0"/>
                <a:cs typeface="NikoshBAN" pitchFamily="2" charset="0"/>
              </a:rPr>
            </a:br>
            <a:r>
              <a:rPr lang="bn-BD" sz="9600" b="1" dirty="0" smtClean="0">
                <a:solidFill>
                  <a:srgbClr val="0070C0"/>
                </a:solidFill>
                <a:latin typeface="NikoshBAN" pitchFamily="2" charset="0"/>
                <a:cs typeface="NikoshBAN" pitchFamily="2" charset="0"/>
              </a:rPr>
              <a:t>স্বাগতম</a:t>
            </a:r>
            <a:endParaRPr lang="en-US" sz="9600" b="1" dirty="0">
              <a:solidFill>
                <a:srgbClr val="0070C0"/>
              </a:solidFill>
              <a:latin typeface="NikoshBAN" pitchFamily="2" charset="0"/>
              <a:cs typeface="NikoshBAN" pitchFamily="2" charset="0"/>
            </a:endParaRPr>
          </a:p>
        </p:txBody>
      </p:sp>
      <p:pic>
        <p:nvPicPr>
          <p:cNvPr id="1029" name="Picture 5"/>
          <p:cNvPicPr>
            <a:picLocks noGrp="1" noChangeAspect="1" noChangeArrowheads="1"/>
          </p:cNvPicPr>
          <p:nvPr>
            <p:ph idx="1"/>
          </p:nvPr>
        </p:nvPicPr>
        <p:blipFill>
          <a:blip r:embed="rId3"/>
          <a:srcRect/>
          <a:stretch>
            <a:fillRect/>
          </a:stretch>
        </p:blipFill>
        <p:spPr bwMode="auto">
          <a:xfrm>
            <a:off x="2286000" y="2057400"/>
            <a:ext cx="4756686" cy="4495800"/>
          </a:xfrm>
          <a:prstGeom prst="rect">
            <a:avLst/>
          </a:prstGeom>
          <a:noFill/>
          <a:ln w="9525">
            <a:noFill/>
            <a:miter lim="800000"/>
            <a:headEnd/>
            <a:tailEnd/>
          </a:ln>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wheel(4)">
                                      <p:cBhvr>
                                        <p:cTn id="7" dur="2000"/>
                                        <p:tgtEl>
                                          <p:spTgt spid="1029"/>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anim calcmode="lin" valueType="num">
                                      <p:cBhvr>
                                        <p:cTn id="13" dur="2000" fill="hold"/>
                                        <p:tgtEl>
                                          <p:spTgt spid="4"/>
                                        </p:tgtEl>
                                        <p:attrNameLst>
                                          <p:attrName>style.rotation</p:attrName>
                                        </p:attrNameLst>
                                      </p:cBhvr>
                                      <p:tavLst>
                                        <p:tav tm="0">
                                          <p:val>
                                            <p:fltVal val="720"/>
                                          </p:val>
                                        </p:tav>
                                        <p:tav tm="100000">
                                          <p:val>
                                            <p:fltVal val="0"/>
                                          </p:val>
                                        </p:tav>
                                      </p:tavLst>
                                    </p:anim>
                                    <p:anim calcmode="lin" valueType="num">
                                      <p:cBhvr>
                                        <p:cTn id="14" dur="2000" fill="hold"/>
                                        <p:tgtEl>
                                          <p:spTgt spid="4"/>
                                        </p:tgtEl>
                                        <p:attrNameLst>
                                          <p:attrName>ppt_h</p:attrName>
                                        </p:attrNameLst>
                                      </p:cBhvr>
                                      <p:tavLst>
                                        <p:tav tm="0">
                                          <p:val>
                                            <p:fltVal val="0"/>
                                          </p:val>
                                        </p:tav>
                                        <p:tav tm="100000">
                                          <p:val>
                                            <p:strVal val="#ppt_h"/>
                                          </p:val>
                                        </p:tav>
                                      </p:tavLst>
                                    </p:anim>
                                    <p:anim calcmode="lin" valueType="num">
                                      <p:cBhvr>
                                        <p:cTn id="15"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0"/>
            <a:ext cx="6477000" cy="923330"/>
          </a:xfrm>
          <a:prstGeom prst="rect">
            <a:avLst/>
          </a:prstGeom>
          <a:noFill/>
        </p:spPr>
        <p:txBody>
          <a:bodyPr wrap="square" rtlCol="0">
            <a:spAutoFit/>
          </a:bodyPr>
          <a:lstStyle/>
          <a:p>
            <a:r>
              <a:rPr lang="bn-BD" sz="5400" b="1" dirty="0" smtClean="0">
                <a:latin typeface="NikoshBAN" pitchFamily="2" charset="0"/>
                <a:cs typeface="NikoshBAN" pitchFamily="2" charset="0"/>
              </a:rPr>
              <a:t>২। স্প্রেডশীট প্রোগ্রামের নাম</a:t>
            </a:r>
            <a:r>
              <a:rPr lang="en-US" sz="5400" b="1" dirty="0" smtClean="0">
                <a:latin typeface="NikoshBAN" pitchFamily="2" charset="0"/>
                <a:cs typeface="NikoshBAN" pitchFamily="2" charset="0"/>
              </a:rPr>
              <a:t>-</a:t>
            </a:r>
            <a:endParaRPr lang="bn-BD" sz="4400" dirty="0" smtClean="0">
              <a:latin typeface="NikoshBAN" pitchFamily="2" charset="0"/>
              <a:cs typeface="NikoshBAN" pitchFamily="2" charset="0"/>
            </a:endParaRPr>
          </a:p>
        </p:txBody>
      </p:sp>
      <p:pic>
        <p:nvPicPr>
          <p:cNvPr id="3" name="Picture 2" descr="EXCEL.jpeg"/>
          <p:cNvPicPr>
            <a:picLocks noChangeAspect="1"/>
          </p:cNvPicPr>
          <p:nvPr/>
        </p:nvPicPr>
        <p:blipFill>
          <a:blip r:embed="rId2"/>
          <a:stretch>
            <a:fillRect/>
          </a:stretch>
        </p:blipFill>
        <p:spPr>
          <a:xfrm>
            <a:off x="5105400" y="1066800"/>
            <a:ext cx="3657600" cy="2854197"/>
          </a:xfrm>
          <a:prstGeom prst="rect">
            <a:avLst/>
          </a:prstGeom>
        </p:spPr>
      </p:pic>
      <p:sp>
        <p:nvSpPr>
          <p:cNvPr id="4" name="Right Arrow 3"/>
          <p:cNvSpPr/>
          <p:nvPr/>
        </p:nvSpPr>
        <p:spPr>
          <a:xfrm>
            <a:off x="4191000" y="2133600"/>
            <a:ext cx="762000" cy="533400"/>
          </a:xfrm>
          <a:prstGeom prst="righ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1981200"/>
            <a:ext cx="4038600" cy="830997"/>
          </a:xfrm>
          <a:prstGeom prst="rect">
            <a:avLst/>
          </a:prstGeom>
          <a:ln w="57150">
            <a:solidFill>
              <a:srgbClr val="00B0F0"/>
            </a:solidFill>
          </a:ln>
        </p:spPr>
        <p:txBody>
          <a:bodyPr wrap="square">
            <a:spAutoFit/>
          </a:bodyPr>
          <a:lstStyle/>
          <a:p>
            <a:r>
              <a:rPr lang="bn-BD" sz="4800" dirty="0" smtClean="0">
                <a:latin typeface="NikoshBAN" pitchFamily="2" charset="0"/>
                <a:cs typeface="NikoshBAN" pitchFamily="2" charset="0"/>
              </a:rPr>
              <a:t>মাইক্রোসফ্‌ট এক্সেল </a:t>
            </a:r>
          </a:p>
        </p:txBody>
      </p:sp>
      <p:sp>
        <p:nvSpPr>
          <p:cNvPr id="7" name="Rectangle 6"/>
          <p:cNvSpPr/>
          <p:nvPr/>
        </p:nvSpPr>
        <p:spPr>
          <a:xfrm>
            <a:off x="228600" y="4953000"/>
            <a:ext cx="3505200" cy="923330"/>
          </a:xfrm>
          <a:prstGeom prst="rect">
            <a:avLst/>
          </a:prstGeom>
          <a:ln w="57150">
            <a:solidFill>
              <a:srgbClr val="00B0F0"/>
            </a:solidFill>
          </a:ln>
        </p:spPr>
        <p:txBody>
          <a:bodyPr wrap="square">
            <a:spAutoFit/>
          </a:bodyPr>
          <a:lstStyle/>
          <a:p>
            <a:r>
              <a:rPr lang="bn-BD" sz="5400" dirty="0" smtClean="0">
                <a:latin typeface="NikoshBAN" pitchFamily="2" charset="0"/>
                <a:cs typeface="NikoshBAN" pitchFamily="2" charset="0"/>
              </a:rPr>
              <a:t>লোটাস ১-২-৩</a:t>
            </a:r>
          </a:p>
        </p:txBody>
      </p:sp>
      <p:sp>
        <p:nvSpPr>
          <p:cNvPr id="8" name="Right Arrow 7"/>
          <p:cNvSpPr/>
          <p:nvPr/>
        </p:nvSpPr>
        <p:spPr>
          <a:xfrm>
            <a:off x="3962400" y="5181600"/>
            <a:ext cx="762000" cy="533400"/>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TUS 1-2-3.jpeg"/>
          <p:cNvPicPr>
            <a:picLocks noChangeAspect="1"/>
          </p:cNvPicPr>
          <p:nvPr/>
        </p:nvPicPr>
        <p:blipFill>
          <a:blip r:embed="rId3"/>
          <a:stretch>
            <a:fillRect/>
          </a:stretch>
        </p:blipFill>
        <p:spPr>
          <a:xfrm>
            <a:off x="5090808" y="4067510"/>
            <a:ext cx="3748392" cy="2714290"/>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5" fill="hold">
                      <p:stCondLst>
                        <p:cond delay="indefinite"/>
                      </p:stCondLst>
                      <p:childTnLst>
                        <p:par>
                          <p:cTn id="26" fill="hold">
                            <p:stCondLst>
                              <p:cond delay="0"/>
                            </p:stCondLst>
                            <p:childTnLst>
                              <p:par>
                                <p:cTn id="27" presetID="39" presetClass="entr" presetSubtype="0" accel="10000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p:cTn id="29" dur="5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30" dur="5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31" dur="5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32"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9" presetClass="entr" presetSubtype="1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p:cTn id="37" dur="5000" fill="hold"/>
                                        <p:tgtEl>
                                          <p:spTgt spid="9"/>
                                        </p:tgtEl>
                                        <p:attrNameLst>
                                          <p:attrName>ppt_w</p:attrName>
                                        </p:attrNameLst>
                                      </p:cBhvr>
                                      <p:tavLst>
                                        <p:tav tm="0" fmla="#ppt_w*sin(2.5*pi*$)">
                                          <p:val>
                                            <p:fltVal val="0"/>
                                          </p:val>
                                        </p:tav>
                                        <p:tav tm="100000">
                                          <p:val>
                                            <p:fltVal val="1"/>
                                          </p:val>
                                        </p:tav>
                                      </p:tavLst>
                                    </p:anim>
                                    <p:anim calcmode="lin" valueType="num">
                                      <p:cBhvr>
                                        <p:cTn id="38" dur="5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0"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edge">
                                      <p:cBhvr>
                                        <p:cTn id="43" dur="20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19" presetClass="entr" presetSubtype="1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0" fill="hold"/>
                                        <p:tgtEl>
                                          <p:spTgt spid="8"/>
                                        </p:tgtEl>
                                        <p:attrNameLst>
                                          <p:attrName>ppt_w</p:attrName>
                                        </p:attrNameLst>
                                      </p:cBhvr>
                                      <p:tavLst>
                                        <p:tav tm="0" fmla="#ppt_w*sin(2.5*pi*$)">
                                          <p:val>
                                            <p:fltVal val="0"/>
                                          </p:val>
                                        </p:tav>
                                        <p:tav tm="100000">
                                          <p:val>
                                            <p:fltVal val="1"/>
                                          </p:val>
                                        </p:tav>
                                      </p:tavLst>
                                    </p:anim>
                                    <p:anim calcmode="lin" valueType="num">
                                      <p:cBhvr>
                                        <p:cTn id="49"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7162800"/>
            <a:ext cx="4572000" cy="3046988"/>
          </a:xfrm>
          <a:prstGeom prst="rect">
            <a:avLst/>
          </a:prstGeom>
        </p:spPr>
        <p:txBody>
          <a:bodyPr wrap="square" anchor="b">
            <a:spAutoFit/>
          </a:bodyPr>
          <a:lstStyle/>
          <a:p>
            <a:endParaRPr lang="bn-BD" sz="4800" dirty="0" smtClean="0">
              <a:latin typeface="NikoshBAN" pitchFamily="2" charset="0"/>
              <a:cs typeface="NikoshBAN" pitchFamily="2" charset="0"/>
            </a:endParaRPr>
          </a:p>
          <a:p>
            <a:endParaRPr lang="en-US" sz="4800" dirty="0" smtClean="0">
              <a:latin typeface="NikoshBAN" pitchFamily="2" charset="0"/>
              <a:cs typeface="NikoshBAN" pitchFamily="2" charset="0"/>
            </a:endParaRPr>
          </a:p>
          <a:p>
            <a:endParaRPr lang="bn-BD" sz="4800" dirty="0" smtClean="0">
              <a:latin typeface="NikoshBAN" pitchFamily="2" charset="0"/>
              <a:cs typeface="NikoshBAN" pitchFamily="2" charset="0"/>
            </a:endParaRPr>
          </a:p>
          <a:p>
            <a:endParaRPr lang="bn-BD" sz="4800" dirty="0" smtClean="0">
              <a:latin typeface="NikoshBAN" pitchFamily="2" charset="0"/>
              <a:cs typeface="NikoshBAN" pitchFamily="2" charset="0"/>
            </a:endParaRPr>
          </a:p>
        </p:txBody>
      </p:sp>
      <p:pic>
        <p:nvPicPr>
          <p:cNvPr id="3" name="Picture 2" descr="Quatropro.jpeg"/>
          <p:cNvPicPr>
            <a:picLocks noChangeAspect="1"/>
          </p:cNvPicPr>
          <p:nvPr/>
        </p:nvPicPr>
        <p:blipFill>
          <a:blip r:embed="rId2"/>
          <a:stretch>
            <a:fillRect/>
          </a:stretch>
        </p:blipFill>
        <p:spPr>
          <a:xfrm>
            <a:off x="3923979" y="152400"/>
            <a:ext cx="4897669" cy="3080513"/>
          </a:xfrm>
          <a:prstGeom prst="rect">
            <a:avLst/>
          </a:prstGeom>
        </p:spPr>
      </p:pic>
      <p:sp>
        <p:nvSpPr>
          <p:cNvPr id="4" name="Right Arrow 3"/>
          <p:cNvSpPr/>
          <p:nvPr/>
        </p:nvSpPr>
        <p:spPr>
          <a:xfrm>
            <a:off x="2667000" y="1295400"/>
            <a:ext cx="990600" cy="457200"/>
          </a:xfrm>
          <a:prstGeom prst="rightArrow">
            <a:avLst/>
          </a:prstGeom>
          <a:solidFill>
            <a:srgbClr val="0070C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28600" y="1211759"/>
            <a:ext cx="2286000" cy="769441"/>
          </a:xfrm>
          <a:prstGeom prst="rect">
            <a:avLst/>
          </a:prstGeom>
          <a:noFill/>
          <a:ln w="57150">
            <a:solidFill>
              <a:srgbClr val="00FF99"/>
            </a:solidFill>
          </a:ln>
        </p:spPr>
        <p:txBody>
          <a:bodyPr wrap="square" rtlCol="0">
            <a:spAutoFit/>
          </a:bodyPr>
          <a:lstStyle/>
          <a:p>
            <a:r>
              <a:rPr lang="bn-BD" sz="4400" dirty="0" smtClean="0">
                <a:latin typeface="NikoshBAN" pitchFamily="2" charset="0"/>
                <a:cs typeface="NikoshBAN" pitchFamily="2" charset="0"/>
              </a:rPr>
              <a:t>কোয়াট্রোপ্রো </a:t>
            </a:r>
          </a:p>
        </p:txBody>
      </p:sp>
      <p:sp>
        <p:nvSpPr>
          <p:cNvPr id="7" name="Rectangle 6"/>
          <p:cNvSpPr/>
          <p:nvPr/>
        </p:nvSpPr>
        <p:spPr>
          <a:xfrm>
            <a:off x="76200" y="4343400"/>
            <a:ext cx="2743200" cy="830997"/>
          </a:xfrm>
          <a:prstGeom prst="rect">
            <a:avLst/>
          </a:prstGeom>
          <a:ln w="57150">
            <a:solidFill>
              <a:srgbClr val="0BE56E"/>
            </a:solidFill>
          </a:ln>
        </p:spPr>
        <p:txBody>
          <a:bodyPr wrap="square">
            <a:spAutoFit/>
          </a:bodyPr>
          <a:lstStyle/>
          <a:p>
            <a:r>
              <a:rPr lang="bn-BD" sz="4800" dirty="0" smtClean="0">
                <a:latin typeface="NikoshBAN" pitchFamily="2" charset="0"/>
                <a:cs typeface="NikoshBAN" pitchFamily="2" charset="0"/>
              </a:rPr>
              <a:t>সুপার ক্যালক</a:t>
            </a:r>
          </a:p>
        </p:txBody>
      </p:sp>
      <p:sp>
        <p:nvSpPr>
          <p:cNvPr id="8" name="Right Arrow 7"/>
          <p:cNvSpPr/>
          <p:nvPr/>
        </p:nvSpPr>
        <p:spPr>
          <a:xfrm>
            <a:off x="2971800" y="4572000"/>
            <a:ext cx="762000" cy="381000"/>
          </a:xfrm>
          <a:prstGeom prst="rightArrow">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SUPERCALC.jpeg"/>
          <p:cNvPicPr>
            <a:picLocks noChangeAspect="1"/>
          </p:cNvPicPr>
          <p:nvPr/>
        </p:nvPicPr>
        <p:blipFill>
          <a:blip r:embed="rId3"/>
          <a:stretch>
            <a:fillRect/>
          </a:stretch>
        </p:blipFill>
        <p:spPr>
          <a:xfrm>
            <a:off x="3886200" y="3352800"/>
            <a:ext cx="4955569" cy="3127983"/>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2000"/>
                                        <p:tgtEl>
                                          <p:spTgt spid="10"/>
                                        </p:tgtEl>
                                      </p:cBhvr>
                                    </p:animEffect>
                                    <p:anim calcmode="lin" valueType="num">
                                      <p:cBhvr>
                                        <p:cTn id="14" dur="2000" fill="hold"/>
                                        <p:tgtEl>
                                          <p:spTgt spid="10"/>
                                        </p:tgtEl>
                                        <p:attrNameLst>
                                          <p:attrName>style.rotation</p:attrName>
                                        </p:attrNameLst>
                                      </p:cBhvr>
                                      <p:tavLst>
                                        <p:tav tm="0">
                                          <p:val>
                                            <p:fltVal val="720"/>
                                          </p:val>
                                        </p:tav>
                                        <p:tav tm="100000">
                                          <p:val>
                                            <p:fltVal val="0"/>
                                          </p:val>
                                        </p:tav>
                                      </p:tavLst>
                                    </p:anim>
                                    <p:anim calcmode="lin" valueType="num">
                                      <p:cBhvr>
                                        <p:cTn id="15" dur="2000" fill="hold"/>
                                        <p:tgtEl>
                                          <p:spTgt spid="10"/>
                                        </p:tgtEl>
                                        <p:attrNameLst>
                                          <p:attrName>ppt_h</p:attrName>
                                        </p:attrNameLst>
                                      </p:cBhvr>
                                      <p:tavLst>
                                        <p:tav tm="0">
                                          <p:val>
                                            <p:fltVal val="0"/>
                                          </p:val>
                                        </p:tav>
                                        <p:tav tm="100000">
                                          <p:val>
                                            <p:strVal val="#ppt_h"/>
                                          </p:val>
                                        </p:tav>
                                      </p:tavLst>
                                    </p:anim>
                                    <p:anim calcmode="lin" valueType="num">
                                      <p:cBhvr>
                                        <p:cTn id="16" dur="2000" fill="hold"/>
                                        <p:tgtEl>
                                          <p:spTgt spid="10"/>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fltVal val="0"/>
                                          </p:val>
                                        </p:tav>
                                        <p:tav tm="100000">
                                          <p:val>
                                            <p:strVal val="#ppt_w"/>
                                          </p:val>
                                        </p:tav>
                                      </p:tavLst>
                                    </p:anim>
                                    <p:anim calcmode="lin" valueType="num">
                                      <p:cBhvr>
                                        <p:cTn id="22" dur="1000" fill="hold"/>
                                        <p:tgtEl>
                                          <p:spTgt spid="4"/>
                                        </p:tgtEl>
                                        <p:attrNameLst>
                                          <p:attrName>ppt_h</p:attrName>
                                        </p:attrNameLst>
                                      </p:cBhvr>
                                      <p:tavLst>
                                        <p:tav tm="0">
                                          <p:val>
                                            <p:fltVal val="0"/>
                                          </p:val>
                                        </p:tav>
                                        <p:tav tm="100000">
                                          <p:val>
                                            <p:strVal val="#ppt_h"/>
                                          </p:val>
                                        </p:tav>
                                      </p:tavLst>
                                    </p:anim>
                                    <p:anim calcmode="lin" valueType="num">
                                      <p:cBhvr>
                                        <p:cTn id="23"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5" fill="hold">
                      <p:stCondLst>
                        <p:cond delay="indefinite"/>
                      </p:stCondLst>
                      <p:childTnLst>
                        <p:par>
                          <p:cTn id="26" fill="hold">
                            <p:stCondLst>
                              <p:cond delay="0"/>
                            </p:stCondLst>
                            <p:childTnLst>
                              <p:par>
                                <p:cTn id="27" presetID="19" presetClass="entr" presetSubtype="1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5000" fill="hold"/>
                                        <p:tgtEl>
                                          <p:spTgt spid="9"/>
                                        </p:tgtEl>
                                        <p:attrNameLst>
                                          <p:attrName>ppt_w</p:attrName>
                                        </p:attrNameLst>
                                      </p:cBhvr>
                                      <p:tavLst>
                                        <p:tav tm="0" fmla="#ppt_w*sin(2.5*pi*$)">
                                          <p:val>
                                            <p:fltVal val="0"/>
                                          </p:val>
                                        </p:tav>
                                        <p:tav tm="100000">
                                          <p:val>
                                            <p:fltVal val="1"/>
                                          </p:val>
                                        </p:tav>
                                      </p:tavLst>
                                    </p:anim>
                                    <p:anim calcmode="lin" valueType="num">
                                      <p:cBhvr>
                                        <p:cTn id="30" dur="5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3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2000"/>
                                        <p:tgtEl>
                                          <p:spTgt spid="7"/>
                                        </p:tgtEl>
                                      </p:cBhvr>
                                    </p:animEffect>
                                    <p:anim calcmode="lin" valueType="num">
                                      <p:cBhvr>
                                        <p:cTn id="36" dur="2000" fill="hold"/>
                                        <p:tgtEl>
                                          <p:spTgt spid="7"/>
                                        </p:tgtEl>
                                        <p:attrNameLst>
                                          <p:attrName>style.rotation</p:attrName>
                                        </p:attrNameLst>
                                      </p:cBhvr>
                                      <p:tavLst>
                                        <p:tav tm="0">
                                          <p:val>
                                            <p:fltVal val="720"/>
                                          </p:val>
                                        </p:tav>
                                        <p:tav tm="100000">
                                          <p:val>
                                            <p:fltVal val="0"/>
                                          </p:val>
                                        </p:tav>
                                      </p:tavLst>
                                    </p:anim>
                                    <p:anim calcmode="lin" valueType="num">
                                      <p:cBhvr>
                                        <p:cTn id="37" dur="2000" fill="hold"/>
                                        <p:tgtEl>
                                          <p:spTgt spid="7"/>
                                        </p:tgtEl>
                                        <p:attrNameLst>
                                          <p:attrName>ppt_h</p:attrName>
                                        </p:attrNameLst>
                                      </p:cBhvr>
                                      <p:tavLst>
                                        <p:tav tm="0">
                                          <p:val>
                                            <p:fltVal val="0"/>
                                          </p:val>
                                        </p:tav>
                                        <p:tav tm="100000">
                                          <p:val>
                                            <p:strVal val="#ppt_h"/>
                                          </p:val>
                                        </p:tav>
                                      </p:tavLst>
                                    </p:anim>
                                    <p:anim calcmode="lin" valueType="num">
                                      <p:cBhvr>
                                        <p:cTn id="38" dur="2000" fill="hold"/>
                                        <p:tgtEl>
                                          <p:spTgt spid="7"/>
                                        </p:tgtEl>
                                        <p:attrNameLst>
                                          <p:attrName>ppt_w</p:attrName>
                                        </p:attrNameLst>
                                      </p:cBhvr>
                                      <p:tavLst>
                                        <p:tav tm="0">
                                          <p:val>
                                            <p:fltVal val="0"/>
                                          </p:val>
                                        </p:tav>
                                        <p:tav tm="100000">
                                          <p:val>
                                            <p:strVal val="#ppt_w"/>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219200"/>
            <a:ext cx="2362199" cy="923330"/>
          </a:xfrm>
          <a:prstGeom prst="rect">
            <a:avLst/>
          </a:prstGeom>
          <a:ln w="57150">
            <a:solidFill>
              <a:srgbClr val="0070C0"/>
            </a:solidFill>
          </a:ln>
        </p:spPr>
        <p:txBody>
          <a:bodyPr wrap="square">
            <a:spAutoFit/>
          </a:bodyPr>
          <a:lstStyle/>
          <a:p>
            <a:r>
              <a:rPr lang="bn-BD" sz="5400" dirty="0" smtClean="0">
                <a:latin typeface="NikoshBAN" pitchFamily="2" charset="0"/>
                <a:cs typeface="NikoshBAN" pitchFamily="2" charset="0"/>
              </a:rPr>
              <a:t>মাল্টিপ্ল্যান</a:t>
            </a:r>
          </a:p>
        </p:txBody>
      </p:sp>
      <p:sp>
        <p:nvSpPr>
          <p:cNvPr id="5" name="Right Arrow 4"/>
          <p:cNvSpPr/>
          <p:nvPr/>
        </p:nvSpPr>
        <p:spPr>
          <a:xfrm>
            <a:off x="2743200" y="1447800"/>
            <a:ext cx="762000" cy="3810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Multiplan.jpeg"/>
          <p:cNvPicPr>
            <a:picLocks noChangeAspect="1"/>
          </p:cNvPicPr>
          <p:nvPr/>
        </p:nvPicPr>
        <p:blipFill>
          <a:blip r:embed="rId2"/>
          <a:stretch>
            <a:fillRect/>
          </a:stretch>
        </p:blipFill>
        <p:spPr>
          <a:xfrm>
            <a:off x="3581400" y="152401"/>
            <a:ext cx="4991695" cy="2971800"/>
          </a:xfrm>
          <a:prstGeom prst="rect">
            <a:avLst/>
          </a:prstGeom>
        </p:spPr>
      </p:pic>
      <p:sp>
        <p:nvSpPr>
          <p:cNvPr id="10" name="Rectangle 9"/>
          <p:cNvSpPr/>
          <p:nvPr/>
        </p:nvSpPr>
        <p:spPr>
          <a:xfrm>
            <a:off x="533400" y="4114800"/>
            <a:ext cx="1752600" cy="923330"/>
          </a:xfrm>
          <a:prstGeom prst="rect">
            <a:avLst/>
          </a:prstGeom>
          <a:ln w="57150">
            <a:solidFill>
              <a:srgbClr val="0070C0"/>
            </a:solidFill>
          </a:ln>
        </p:spPr>
        <p:txBody>
          <a:bodyPr wrap="square">
            <a:spAutoFit/>
          </a:bodyPr>
          <a:lstStyle/>
          <a:p>
            <a:r>
              <a:rPr lang="bn-BD" sz="5400" dirty="0" smtClean="0">
                <a:latin typeface="NikoshBAN" pitchFamily="2" charset="0"/>
                <a:cs typeface="NikoshBAN" pitchFamily="2" charset="0"/>
              </a:rPr>
              <a:t>ক্যালক</a:t>
            </a:r>
          </a:p>
        </p:txBody>
      </p:sp>
      <p:sp>
        <p:nvSpPr>
          <p:cNvPr id="11" name="Right Arrow 10"/>
          <p:cNvSpPr/>
          <p:nvPr/>
        </p:nvSpPr>
        <p:spPr>
          <a:xfrm>
            <a:off x="2438400" y="4495800"/>
            <a:ext cx="762000" cy="304800"/>
          </a:xfrm>
          <a:prstGeom prst="rightArrow">
            <a:avLst/>
          </a:prstGeom>
          <a:solidFill>
            <a:srgbClr val="C0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CALC.jpeg"/>
          <p:cNvPicPr>
            <a:picLocks noChangeAspect="1"/>
          </p:cNvPicPr>
          <p:nvPr/>
        </p:nvPicPr>
        <p:blipFill>
          <a:blip r:embed="rId3"/>
          <a:stretch>
            <a:fillRect/>
          </a:stretch>
        </p:blipFill>
        <p:spPr>
          <a:xfrm>
            <a:off x="3581400" y="3242121"/>
            <a:ext cx="4953000" cy="3615879"/>
          </a:xfrm>
          <a:prstGeom prst="rect">
            <a:avLst/>
          </a:prstGeom>
        </p:spPr>
      </p:pic>
    </p:spTree>
  </p:cSld>
  <p:clrMapOvr>
    <a:masterClrMapping/>
  </p:clrMapOvr>
  <p:transition spd="med" advClick="0"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fmla="#ppt_w*sin(2.5*pi*$)">
                                          <p:val>
                                            <p:fltVal val="0"/>
                                          </p:val>
                                        </p:tav>
                                        <p:tav tm="100000">
                                          <p:val>
                                            <p:fltVal val="1"/>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9"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0" fill="hold"/>
                                        <p:tgtEl>
                                          <p:spTgt spid="4"/>
                                        </p:tgtEl>
                                        <p:attrNameLst>
                                          <p:attrName>ppt_w</p:attrName>
                                        </p:attrNameLst>
                                      </p:cBhvr>
                                      <p:tavLst>
                                        <p:tav tm="0" fmla="#ppt_w*sin(2.5*pi*$)">
                                          <p:val>
                                            <p:fltVal val="0"/>
                                          </p:val>
                                        </p:tav>
                                        <p:tav tm="100000">
                                          <p:val>
                                            <p:fltVal val="1"/>
                                          </p:val>
                                        </p:tav>
                                      </p:tavLst>
                                    </p:anim>
                                    <p:anim calcmode="lin" valueType="num">
                                      <p:cBhvr>
                                        <p:cTn id="14"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39" presetClass="entr" presetSubtype="0" accel="10000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heel(4)">
                                      <p:cBhvr>
                                        <p:cTn id="27" dur="2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edge">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5"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2000"/>
                                        <p:tgtEl>
                                          <p:spTgt spid="11"/>
                                        </p:tgtEl>
                                      </p:cBhvr>
                                    </p:animEffect>
                                    <p:anim calcmode="lin" valueType="num">
                                      <p:cBhvr>
                                        <p:cTn id="38" dur="2000" fill="hold"/>
                                        <p:tgtEl>
                                          <p:spTgt spid="11"/>
                                        </p:tgtEl>
                                        <p:attrNameLst>
                                          <p:attrName>style.rotation</p:attrName>
                                        </p:attrNameLst>
                                      </p:cBhvr>
                                      <p:tavLst>
                                        <p:tav tm="0">
                                          <p:val>
                                            <p:fltVal val="720"/>
                                          </p:val>
                                        </p:tav>
                                        <p:tav tm="100000">
                                          <p:val>
                                            <p:fltVal val="0"/>
                                          </p:val>
                                        </p:tav>
                                      </p:tavLst>
                                    </p:anim>
                                    <p:anim calcmode="lin" valueType="num">
                                      <p:cBhvr>
                                        <p:cTn id="39" dur="2000" fill="hold"/>
                                        <p:tgtEl>
                                          <p:spTgt spid="11"/>
                                        </p:tgtEl>
                                        <p:attrNameLst>
                                          <p:attrName>ppt_h</p:attrName>
                                        </p:attrNameLst>
                                      </p:cBhvr>
                                      <p:tavLst>
                                        <p:tav tm="0">
                                          <p:val>
                                            <p:fltVal val="0"/>
                                          </p:val>
                                        </p:tav>
                                        <p:tav tm="100000">
                                          <p:val>
                                            <p:strVal val="#ppt_h"/>
                                          </p:val>
                                        </p:tav>
                                      </p:tavLst>
                                    </p:anim>
                                    <p:anim calcmode="lin" valueType="num">
                                      <p:cBhvr>
                                        <p:cTn id="40" dur="2000" fill="hold"/>
                                        <p:tgtEl>
                                          <p:spTgt spid="1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1219200"/>
            <a:ext cx="2010487" cy="923330"/>
          </a:xfrm>
          <a:prstGeom prst="rect">
            <a:avLst/>
          </a:prstGeom>
          <a:ln w="57150">
            <a:solidFill>
              <a:schemeClr val="tx1"/>
            </a:solidFill>
          </a:ln>
        </p:spPr>
        <p:txBody>
          <a:bodyPr wrap="none">
            <a:spAutoFit/>
          </a:bodyPr>
          <a:lstStyle/>
          <a:p>
            <a:r>
              <a:rPr lang="bn-BD" sz="5400" dirty="0" smtClean="0">
                <a:latin typeface="NikoshBAN" pitchFamily="2" charset="0"/>
                <a:cs typeface="NikoshBAN" pitchFamily="2" charset="0"/>
              </a:rPr>
              <a:t>সিম্ফোনি</a:t>
            </a:r>
          </a:p>
        </p:txBody>
      </p:sp>
      <p:sp>
        <p:nvSpPr>
          <p:cNvPr id="5" name="Right Arrow 4"/>
          <p:cNvSpPr/>
          <p:nvPr/>
        </p:nvSpPr>
        <p:spPr>
          <a:xfrm>
            <a:off x="2209800" y="1524000"/>
            <a:ext cx="6858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ymphony.jpeg"/>
          <p:cNvPicPr>
            <a:picLocks noChangeAspect="1"/>
          </p:cNvPicPr>
          <p:nvPr/>
        </p:nvPicPr>
        <p:blipFill>
          <a:blip r:embed="rId2"/>
          <a:stretch>
            <a:fillRect/>
          </a:stretch>
        </p:blipFill>
        <p:spPr>
          <a:xfrm>
            <a:off x="3124201" y="152401"/>
            <a:ext cx="4876799" cy="2862831"/>
          </a:xfrm>
          <a:prstGeom prst="rect">
            <a:avLst/>
          </a:prstGeom>
        </p:spPr>
      </p:pic>
      <p:sp>
        <p:nvSpPr>
          <p:cNvPr id="8" name="Rectangle 7"/>
          <p:cNvSpPr/>
          <p:nvPr/>
        </p:nvSpPr>
        <p:spPr>
          <a:xfrm>
            <a:off x="228600" y="4419600"/>
            <a:ext cx="1752600" cy="923330"/>
          </a:xfrm>
          <a:prstGeom prst="rect">
            <a:avLst/>
          </a:prstGeom>
          <a:ln w="57150">
            <a:solidFill>
              <a:schemeClr val="tx1"/>
            </a:solidFill>
          </a:ln>
        </p:spPr>
        <p:txBody>
          <a:bodyPr wrap="square">
            <a:spAutoFit/>
          </a:bodyPr>
          <a:lstStyle/>
          <a:p>
            <a:r>
              <a:rPr lang="bn-BD" sz="5400" dirty="0" smtClean="0">
                <a:latin typeface="NikoshBAN" pitchFamily="2" charset="0"/>
                <a:cs typeface="NikoshBAN" pitchFamily="2" charset="0"/>
              </a:rPr>
              <a:t>নাম্বারস্‌</a:t>
            </a:r>
          </a:p>
        </p:txBody>
      </p:sp>
      <p:sp>
        <p:nvSpPr>
          <p:cNvPr id="9" name="Right Arrow 8"/>
          <p:cNvSpPr/>
          <p:nvPr/>
        </p:nvSpPr>
        <p:spPr>
          <a:xfrm>
            <a:off x="2133600" y="4648200"/>
            <a:ext cx="6858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Numbers.jpeg"/>
          <p:cNvPicPr>
            <a:picLocks noChangeAspect="1"/>
          </p:cNvPicPr>
          <p:nvPr/>
        </p:nvPicPr>
        <p:blipFill>
          <a:blip r:embed="rId3"/>
          <a:stretch>
            <a:fillRect/>
          </a:stretch>
        </p:blipFill>
        <p:spPr>
          <a:xfrm>
            <a:off x="3200400" y="3284163"/>
            <a:ext cx="4876800" cy="3573837"/>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5" presetClass="entr" presetSubtype="0" fill="hold"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2000"/>
                                        <p:tgtEl>
                                          <p:spTgt spid="10"/>
                                        </p:tgtEl>
                                      </p:cBhvr>
                                    </p:animEffect>
                                    <p:anim calcmode="lin" valueType="num">
                                      <p:cBhvr>
                                        <p:cTn id="27" dur="2000" fill="hold"/>
                                        <p:tgtEl>
                                          <p:spTgt spid="10"/>
                                        </p:tgtEl>
                                        <p:attrNameLst>
                                          <p:attrName>style.rotation</p:attrName>
                                        </p:attrNameLst>
                                      </p:cBhvr>
                                      <p:tavLst>
                                        <p:tav tm="0">
                                          <p:val>
                                            <p:fltVal val="720"/>
                                          </p:val>
                                        </p:tav>
                                        <p:tav tm="100000">
                                          <p:val>
                                            <p:fltVal val="0"/>
                                          </p:val>
                                        </p:tav>
                                      </p:tavLst>
                                    </p:anim>
                                    <p:anim calcmode="lin" valueType="num">
                                      <p:cBhvr>
                                        <p:cTn id="28" dur="2000" fill="hold"/>
                                        <p:tgtEl>
                                          <p:spTgt spid="10"/>
                                        </p:tgtEl>
                                        <p:attrNameLst>
                                          <p:attrName>ppt_h</p:attrName>
                                        </p:attrNameLst>
                                      </p:cBhvr>
                                      <p:tavLst>
                                        <p:tav tm="0">
                                          <p:val>
                                            <p:fltVal val="0"/>
                                          </p:val>
                                        </p:tav>
                                        <p:tav tm="100000">
                                          <p:val>
                                            <p:strVal val="#ppt_h"/>
                                          </p:val>
                                        </p:tav>
                                      </p:tavLst>
                                    </p:anim>
                                    <p:anim calcmode="lin" valueType="num">
                                      <p:cBhvr>
                                        <p:cTn id="29" dur="2000" fill="hold"/>
                                        <p:tgtEl>
                                          <p:spTgt spid="10"/>
                                        </p:tgtEl>
                                        <p:attrNameLst>
                                          <p:attrName>ppt_w</p:attrName>
                                        </p:attrNameLst>
                                      </p:cBhvr>
                                      <p:tavLst>
                                        <p:tav tm="0">
                                          <p:val>
                                            <p:fltVal val="0"/>
                                          </p:val>
                                        </p:tav>
                                        <p:tav tm="100000">
                                          <p:val>
                                            <p:strVal val="#ppt_w"/>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9" presetClass="entr" presetSubtype="1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p:cTn id="40" dur="5000" fill="hold"/>
                                        <p:tgtEl>
                                          <p:spTgt spid="9"/>
                                        </p:tgtEl>
                                        <p:attrNameLst>
                                          <p:attrName>ppt_w</p:attrName>
                                        </p:attrNameLst>
                                      </p:cBhvr>
                                      <p:tavLst>
                                        <p:tav tm="0" fmla="#ppt_w*sin(2.5*pi*$)">
                                          <p:val>
                                            <p:fltVal val="0"/>
                                          </p:val>
                                        </p:tav>
                                        <p:tav tm="100000">
                                          <p:val>
                                            <p:fltVal val="1"/>
                                          </p:val>
                                        </p:tav>
                                      </p:tavLst>
                                    </p:anim>
                                    <p:anim calcmode="lin" valueType="num">
                                      <p:cBhvr>
                                        <p:cTn id="41" dur="5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609600"/>
            <a:ext cx="7848600" cy="369332"/>
          </a:xfrm>
          <a:prstGeom prst="rect">
            <a:avLst/>
          </a:prstGeom>
          <a:noFill/>
        </p:spPr>
        <p:txBody>
          <a:bodyPr wrap="square" rtlCol="0">
            <a:spAutoFit/>
          </a:bodyPr>
          <a:lstStyle/>
          <a:p>
            <a:endParaRPr lang="en-US" dirty="0"/>
          </a:p>
        </p:txBody>
      </p:sp>
      <p:sp>
        <p:nvSpPr>
          <p:cNvPr id="6" name="Title 5"/>
          <p:cNvSpPr>
            <a:spLocks noGrp="1"/>
          </p:cNvSpPr>
          <p:nvPr>
            <p:ph type="title"/>
          </p:nvPr>
        </p:nvSpPr>
        <p:spPr>
          <a:xfrm>
            <a:off x="457200" y="76200"/>
            <a:ext cx="8229600" cy="1143000"/>
          </a:xfrm>
        </p:spPr>
        <p:txBody>
          <a:bodyPr/>
          <a:lstStyle/>
          <a:p>
            <a:pPr algn="ctr"/>
            <a:r>
              <a:rPr lang="bn-BD" b="1" dirty="0" smtClean="0">
                <a:solidFill>
                  <a:srgbClr val="C00000"/>
                </a:solidFill>
                <a:latin typeface="NikoshBAN" pitchFamily="2" charset="0"/>
                <a:cs typeface="NikoshBAN" pitchFamily="2" charset="0"/>
              </a:rPr>
              <a:t>৩। ফর্মূলা ও ফাংশনের মধ্যে পার্থক্যঃ</a:t>
            </a:r>
            <a:endParaRPr lang="en-US" b="1" dirty="0">
              <a:solidFill>
                <a:srgbClr val="C00000"/>
              </a:solidFill>
              <a:latin typeface="NikoshBAN" pitchFamily="2" charset="0"/>
              <a:cs typeface="NikoshBAN" pitchFamily="2" charset="0"/>
            </a:endParaRPr>
          </a:p>
        </p:txBody>
      </p:sp>
      <p:graphicFrame>
        <p:nvGraphicFramePr>
          <p:cNvPr id="9" name="Content Placeholder 8"/>
          <p:cNvGraphicFramePr>
            <a:graphicFrameLocks noGrp="1"/>
          </p:cNvGraphicFramePr>
          <p:nvPr>
            <p:ph idx="1"/>
          </p:nvPr>
        </p:nvGraphicFramePr>
        <p:xfrm>
          <a:off x="381000" y="1295400"/>
          <a:ext cx="8382000" cy="5429867"/>
        </p:xfrm>
        <a:graphic>
          <a:graphicData uri="http://schemas.openxmlformats.org/drawingml/2006/table">
            <a:tbl>
              <a:tblPr firstRow="1" bandRow="1">
                <a:tableStyleId>{5C22544A-7EE6-4342-B048-85BDC9FD1C3A}</a:tableStyleId>
              </a:tblPr>
              <a:tblGrid>
                <a:gridCol w="4114800"/>
                <a:gridCol w="4267200"/>
              </a:tblGrid>
              <a:tr h="574693">
                <a:tc>
                  <a:txBody>
                    <a:bodyPr/>
                    <a:lstStyle/>
                    <a:p>
                      <a:pPr algn="ctr"/>
                      <a:r>
                        <a:rPr lang="bn-BD" sz="3200" dirty="0" smtClean="0">
                          <a:latin typeface="NikoshBAN" pitchFamily="2" charset="0"/>
                          <a:cs typeface="NikoshBAN" pitchFamily="2" charset="0"/>
                        </a:rPr>
                        <a:t>ফর্মূলা</a:t>
                      </a:r>
                      <a:endParaRPr lang="en-US" sz="3200" dirty="0"/>
                    </a:p>
                  </a:txBody>
                  <a:tcPr/>
                </a:tc>
                <a:tc>
                  <a:txBody>
                    <a:bodyPr/>
                    <a:lstStyle/>
                    <a:p>
                      <a:pPr algn="ctr"/>
                      <a:r>
                        <a:rPr lang="bn-BD" sz="3200" b="0" dirty="0" smtClean="0">
                          <a:latin typeface="NikoshBAN" pitchFamily="2" charset="0"/>
                          <a:cs typeface="NikoshBAN" pitchFamily="2" charset="0"/>
                        </a:rPr>
                        <a:t>ফাংশন</a:t>
                      </a:r>
                      <a:endParaRPr lang="en-US" sz="3200" b="0" dirty="0"/>
                    </a:p>
                  </a:txBody>
                  <a:tcPr/>
                </a:tc>
              </a:tr>
              <a:tr h="1558907">
                <a:tc>
                  <a:txBody>
                    <a:bodyPr/>
                    <a:lstStyle/>
                    <a:p>
                      <a:pPr algn="l">
                        <a:buFont typeface="Wingdings" pitchFamily="2" charset="2"/>
                        <a:buChar char="§"/>
                      </a:pPr>
                      <a:r>
                        <a:rPr lang="bn-BD" sz="2400" b="1" dirty="0" smtClean="0">
                          <a:latin typeface="NikoshBAN" pitchFamily="2" charset="0"/>
                          <a:cs typeface="NikoshBAN" pitchFamily="2" charset="0"/>
                        </a:rPr>
                        <a:t>ওয়ার্ক</a:t>
                      </a:r>
                      <a:r>
                        <a:rPr lang="bn-BD" sz="2400" b="1" baseline="0" dirty="0" smtClean="0">
                          <a:latin typeface="NikoshBAN" pitchFamily="2" charset="0"/>
                          <a:cs typeface="NikoshBAN" pitchFamily="2" charset="0"/>
                        </a:rPr>
                        <a:t>শীটের বিভিন্ন সেলের অ্যাড্রেস ব্যবহার করে গাণিতিক,যুক্তিমূলক বা অন্যান্য কোন কাজের জন্য যে সমস্ত সূত্র ব্যবহৃত হয়, তাকে ফর্মূলা বলে।</a:t>
                      </a:r>
                      <a:endParaRPr lang="en-US" sz="2400" b="1" dirty="0"/>
                    </a:p>
                  </a:txBody>
                  <a:tcPr>
                    <a:solidFill>
                      <a:srgbClr val="00B0F0"/>
                    </a:solidFill>
                  </a:tcPr>
                </a:tc>
                <a:tc>
                  <a:txBody>
                    <a:bodyPr/>
                    <a:lstStyle/>
                    <a:p>
                      <a:pPr algn="l">
                        <a:buFont typeface="Wingdings" pitchFamily="2" charset="2"/>
                        <a:buChar char="§"/>
                      </a:pPr>
                      <a:r>
                        <a:rPr lang="bn-BD" sz="2400" b="1" dirty="0" smtClean="0">
                          <a:latin typeface="NikoshBAN" pitchFamily="2" charset="0"/>
                          <a:cs typeface="NikoshBAN" pitchFamily="2" charset="0"/>
                        </a:rPr>
                        <a:t>ফর্মূলার</a:t>
                      </a:r>
                      <a:r>
                        <a:rPr lang="bn-BD" sz="2400" b="1" baseline="0" dirty="0" smtClean="0">
                          <a:latin typeface="NikoshBAN" pitchFamily="2" charset="0"/>
                          <a:cs typeface="NikoshBAN" pitchFamily="2" charset="0"/>
                        </a:rPr>
                        <a:t> সংক্ষিপ্ত রূপকে বলা হয় ফাংশন। অর্থ্যাৎ গাণিতিক,যুক্তিমূলক বা অন্যান্য কোন কাজের জন্যে ব্যবহৃত শব্দ সংক্ষেপকে বলা হয় ফাংশন।</a:t>
                      </a:r>
                      <a:endParaRPr lang="en-US" sz="2400" b="1" dirty="0">
                        <a:latin typeface="NikoshBAN" pitchFamily="2" charset="0"/>
                        <a:cs typeface="NikoshBAN" pitchFamily="2" charset="0"/>
                      </a:endParaRPr>
                    </a:p>
                  </a:txBody>
                  <a:tcPr>
                    <a:solidFill>
                      <a:srgbClr val="00B0F0"/>
                    </a:solidFill>
                  </a:tcPr>
                </a:tc>
              </a:tr>
              <a:tr h="456348">
                <a:tc>
                  <a:txBody>
                    <a:bodyPr/>
                    <a:lstStyle/>
                    <a:p>
                      <a:pPr algn="l">
                        <a:buFont typeface="Wingdings" pitchFamily="2" charset="2"/>
                        <a:buChar char="§"/>
                      </a:pPr>
                      <a:r>
                        <a:rPr lang="bn-BD" sz="2400" b="1" dirty="0" smtClean="0">
                          <a:latin typeface="NikoshBAN" pitchFamily="2" charset="0"/>
                          <a:cs typeface="NikoshBAN" pitchFamily="2" charset="0"/>
                        </a:rPr>
                        <a:t>ফর্মূলা</a:t>
                      </a:r>
                      <a:r>
                        <a:rPr lang="bn-BD" sz="2400" b="1" baseline="0" dirty="0" smtClean="0">
                          <a:latin typeface="NikoshBAN" pitchFamily="2" charset="0"/>
                          <a:cs typeface="NikoshBAN" pitchFamily="2" charset="0"/>
                        </a:rPr>
                        <a:t> </a:t>
                      </a:r>
                      <a:r>
                        <a:rPr lang="bn-BD" sz="2400" b="1" dirty="0" smtClean="0">
                          <a:latin typeface="NikoshBAN" pitchFamily="2" charset="0"/>
                          <a:cs typeface="NikoshBAN" pitchFamily="2" charset="0"/>
                        </a:rPr>
                        <a:t>সংক্ষিপ্ত আকারে লিখা</a:t>
                      </a:r>
                      <a:r>
                        <a:rPr lang="bn-BD" sz="2400" b="1" baseline="0" dirty="0" smtClean="0">
                          <a:latin typeface="NikoshBAN" pitchFamily="2" charset="0"/>
                          <a:cs typeface="NikoshBAN" pitchFamily="2" charset="0"/>
                        </a:rPr>
                        <a:t> যায় না। </a:t>
                      </a:r>
                      <a:endParaRPr lang="en-US" sz="2400" b="1" dirty="0">
                        <a:latin typeface="NikoshBAN" pitchFamily="2" charset="0"/>
                        <a:cs typeface="NikoshBAN" pitchFamily="2" charset="0"/>
                      </a:endParaRPr>
                    </a:p>
                  </a:txBody>
                  <a:tcPr>
                    <a:solidFill>
                      <a:srgbClr val="00B0F0"/>
                    </a:solidFill>
                  </a:tcPr>
                </a:tc>
                <a:tc>
                  <a:txBody>
                    <a:bodyPr/>
                    <a:lstStyle/>
                    <a:p>
                      <a:pPr algn="l">
                        <a:buFont typeface="Wingdings" pitchFamily="2" charset="2"/>
                        <a:buChar char="§"/>
                      </a:pPr>
                      <a:r>
                        <a:rPr lang="bn-BD" sz="2400" b="1" baseline="0" dirty="0" smtClean="0">
                          <a:latin typeface="NikoshBAN" pitchFamily="2" charset="0"/>
                          <a:cs typeface="NikoshBAN" pitchFamily="2" charset="0"/>
                        </a:rPr>
                        <a:t>ফাংশন </a:t>
                      </a:r>
                      <a:r>
                        <a:rPr lang="bn-BD" sz="2400" b="1" dirty="0" smtClean="0">
                          <a:latin typeface="NikoshBAN" pitchFamily="2" charset="0"/>
                          <a:cs typeface="NikoshBAN" pitchFamily="2" charset="0"/>
                        </a:rPr>
                        <a:t>সংক্ষিপ্ত আকারে লিখা</a:t>
                      </a:r>
                      <a:r>
                        <a:rPr lang="bn-BD" sz="2400" b="1" baseline="0" dirty="0" smtClean="0">
                          <a:latin typeface="NikoshBAN" pitchFamily="2" charset="0"/>
                          <a:cs typeface="NikoshBAN" pitchFamily="2" charset="0"/>
                        </a:rPr>
                        <a:t> যায়। </a:t>
                      </a:r>
                      <a:endParaRPr lang="en-US" sz="2400" b="1" dirty="0">
                        <a:latin typeface="NikoshBAN" pitchFamily="2" charset="0"/>
                        <a:cs typeface="NikoshBAN" pitchFamily="2" charset="0"/>
                      </a:endParaRPr>
                    </a:p>
                  </a:txBody>
                  <a:tcPr>
                    <a:solidFill>
                      <a:srgbClr val="00B0F0"/>
                    </a:solidFill>
                  </a:tcPr>
                </a:tc>
              </a:tr>
              <a:tr h="685800">
                <a:tc>
                  <a:txBody>
                    <a:bodyPr/>
                    <a:lstStyle/>
                    <a:p>
                      <a:pPr algn="l">
                        <a:buFont typeface="Wingdings" pitchFamily="2" charset="2"/>
                        <a:buChar char="§"/>
                      </a:pPr>
                      <a:r>
                        <a:rPr lang="bn-BD" sz="2400" b="1" dirty="0" smtClean="0">
                          <a:latin typeface="NikoshBAN" pitchFamily="2" charset="0"/>
                          <a:cs typeface="NikoshBAN" pitchFamily="2" charset="0"/>
                        </a:rPr>
                        <a:t>ফর্মূলা</a:t>
                      </a:r>
                      <a:r>
                        <a:rPr lang="bn-BD" sz="2400" b="1" baseline="0" dirty="0" smtClean="0">
                          <a:latin typeface="NikoshBAN" pitchFamily="2" charset="0"/>
                          <a:cs typeface="NikoshBAN" pitchFamily="2" charset="0"/>
                        </a:rPr>
                        <a:t> অনেক বড় হলে টাইপ করতে বেশী সময় লাগে।</a:t>
                      </a:r>
                      <a:endParaRPr lang="en-US" sz="2400" b="1" dirty="0">
                        <a:latin typeface="NikoshBAN" pitchFamily="2" charset="0"/>
                        <a:cs typeface="NikoshBAN" pitchFamily="2" charset="0"/>
                      </a:endParaRPr>
                    </a:p>
                  </a:txBody>
                  <a:tcPr>
                    <a:solidFill>
                      <a:srgbClr val="00B0F0"/>
                    </a:solidFill>
                  </a:tcPr>
                </a:tc>
                <a:tc>
                  <a:txBody>
                    <a:bodyPr/>
                    <a:lstStyle/>
                    <a:p>
                      <a:pPr algn="l">
                        <a:buFont typeface="Wingdings" pitchFamily="2" charset="2"/>
                        <a:buChar char="§"/>
                      </a:pPr>
                      <a:r>
                        <a:rPr lang="bn-BD" sz="2400" b="1" dirty="0" smtClean="0">
                          <a:latin typeface="NikoshBAN" pitchFamily="2" charset="0"/>
                          <a:cs typeface="NikoshBAN" pitchFamily="2" charset="0"/>
                        </a:rPr>
                        <a:t>ফাংশন</a:t>
                      </a:r>
                      <a:r>
                        <a:rPr lang="bn-BD" sz="2400" b="1" baseline="0" dirty="0" smtClean="0">
                          <a:latin typeface="NikoshBAN" pitchFamily="2" charset="0"/>
                          <a:cs typeface="NikoshBAN" pitchFamily="2" charset="0"/>
                        </a:rPr>
                        <a:t> টাইপ করতে কম সময় লাগে।</a:t>
                      </a:r>
                      <a:endParaRPr lang="en-US" sz="2400" b="1" dirty="0">
                        <a:latin typeface="NikoshBAN" pitchFamily="2" charset="0"/>
                        <a:cs typeface="NikoshBAN" pitchFamily="2" charset="0"/>
                      </a:endParaRPr>
                    </a:p>
                  </a:txBody>
                  <a:tcPr>
                    <a:solidFill>
                      <a:srgbClr val="00B0F0"/>
                    </a:solidFill>
                  </a:tcPr>
                </a:tc>
              </a:tr>
              <a:tr h="822960">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bn-BD" sz="2400" b="1" dirty="0" smtClean="0">
                          <a:latin typeface="NikoshBAN" pitchFamily="2" charset="0"/>
                          <a:cs typeface="NikoshBAN" pitchFamily="2" charset="0"/>
                        </a:rPr>
                        <a:t>ফর্মূলার</a:t>
                      </a:r>
                      <a:r>
                        <a:rPr lang="bn-BD" sz="2400" b="1" baseline="0" dirty="0" smtClean="0">
                          <a:latin typeface="NikoshBAN" pitchFamily="2" charset="0"/>
                          <a:cs typeface="NikoshBAN" pitchFamily="2" charset="0"/>
                        </a:rPr>
                        <a:t> সাহায্যে কঠিন ও জটিল কাজ সহজে করা যায় না। </a:t>
                      </a:r>
                      <a:endParaRPr lang="en-US" sz="2400" b="1" dirty="0" smtClean="0">
                        <a:latin typeface="NikoshBAN" pitchFamily="2" charset="0"/>
                        <a:cs typeface="NikoshBAN" pitchFamily="2" charset="0"/>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bn-BD" sz="2400" b="1" baseline="0" dirty="0" smtClean="0">
                          <a:latin typeface="NikoshBAN" pitchFamily="2" charset="0"/>
                          <a:cs typeface="NikoshBAN" pitchFamily="2" charset="0"/>
                        </a:rPr>
                        <a:t>ফাংশনের সাহায্যে কঠিন ও জটিল কাজ সহজে করা যায় না। </a:t>
                      </a:r>
                      <a:endParaRPr lang="en-US" sz="2400" b="1" dirty="0" smtClean="0">
                        <a:latin typeface="NikoshBAN" pitchFamily="2" charset="0"/>
                        <a:cs typeface="NikoshBAN" pitchFamily="2" charset="0"/>
                      </a:endParaRPr>
                    </a:p>
                  </a:txBody>
                  <a:tcPr>
                    <a:solidFill>
                      <a:srgbClr val="00B0F0"/>
                    </a:solidFill>
                  </a:tcPr>
                </a:tc>
              </a:tr>
              <a:tr h="989749">
                <a:tc>
                  <a:txBody>
                    <a:bodyPr/>
                    <a:lstStyle/>
                    <a:p>
                      <a:pPr algn="l">
                        <a:buFont typeface="Wingdings" pitchFamily="2" charset="2"/>
                        <a:buChar char="§"/>
                      </a:pPr>
                      <a:r>
                        <a:rPr lang="bn-BD" sz="2400" b="1" dirty="0" smtClean="0">
                          <a:latin typeface="NikoshBAN" pitchFamily="2" charset="0"/>
                          <a:cs typeface="NikoshBAN" pitchFamily="2" charset="0"/>
                        </a:rPr>
                        <a:t>ফর্মূলার</a:t>
                      </a:r>
                      <a:r>
                        <a:rPr lang="bn-BD" sz="2400" b="1" baseline="0" dirty="0" smtClean="0">
                          <a:latin typeface="NikoshBAN" pitchFamily="2" charset="0"/>
                          <a:cs typeface="NikoshBAN" pitchFamily="2" charset="0"/>
                        </a:rPr>
                        <a:t> উদাহরণ = </a:t>
                      </a:r>
                      <a:r>
                        <a:rPr lang="en-US" sz="2000" b="1" baseline="0" dirty="0" smtClean="0">
                          <a:latin typeface="Times New Roman" pitchFamily="18" charset="0"/>
                          <a:cs typeface="Times New Roman" pitchFamily="18" charset="0"/>
                        </a:rPr>
                        <a:t>C</a:t>
                      </a:r>
                      <a:r>
                        <a:rPr lang="en-US" sz="2000" b="1" baseline="-25000" dirty="0" smtClean="0">
                          <a:latin typeface="Times New Roman" pitchFamily="18" charset="0"/>
                          <a:cs typeface="Times New Roman" pitchFamily="18" charset="0"/>
                        </a:rPr>
                        <a:t>2</a:t>
                      </a:r>
                      <a:r>
                        <a:rPr lang="en-US" sz="2000" b="1" baseline="0" dirty="0" smtClean="0">
                          <a:latin typeface="Times New Roman" pitchFamily="18" charset="0"/>
                          <a:cs typeface="Times New Roman" pitchFamily="18" charset="0"/>
                        </a:rPr>
                        <a:t>+C</a:t>
                      </a:r>
                      <a:r>
                        <a:rPr lang="en-US" sz="2000" b="1" baseline="-25000" dirty="0" smtClean="0">
                          <a:latin typeface="Times New Roman" pitchFamily="18" charset="0"/>
                          <a:cs typeface="Times New Roman" pitchFamily="18" charset="0"/>
                        </a:rPr>
                        <a:t>3</a:t>
                      </a:r>
                      <a:r>
                        <a:rPr lang="en-US" sz="2000" b="1" baseline="0" dirty="0" smtClean="0">
                          <a:latin typeface="Times New Roman" pitchFamily="18" charset="0"/>
                          <a:cs typeface="Times New Roman" pitchFamily="18" charset="0"/>
                        </a:rPr>
                        <a:t>+C</a:t>
                      </a:r>
                      <a:r>
                        <a:rPr lang="en-US" sz="2000" b="1" baseline="-25000" dirty="0" smtClean="0">
                          <a:latin typeface="Times New Roman" pitchFamily="18" charset="0"/>
                          <a:cs typeface="Times New Roman" pitchFamily="18" charset="0"/>
                        </a:rPr>
                        <a:t>4</a:t>
                      </a:r>
                      <a:r>
                        <a:rPr lang="en-US" sz="2000" b="1" baseline="0" dirty="0" smtClean="0">
                          <a:latin typeface="Times New Roman" pitchFamily="18" charset="0"/>
                          <a:cs typeface="Times New Roman" pitchFamily="18" charset="0"/>
                        </a:rPr>
                        <a:t>+C</a:t>
                      </a:r>
                      <a:r>
                        <a:rPr lang="en-US" sz="2000" b="1" baseline="-25000" dirty="0" smtClean="0">
                          <a:latin typeface="Times New Roman" pitchFamily="18" charset="0"/>
                          <a:cs typeface="Times New Roman" pitchFamily="18" charset="0"/>
                        </a:rPr>
                        <a:t>5</a:t>
                      </a:r>
                      <a:r>
                        <a:rPr lang="en-US" sz="2000" b="1" baseline="0" dirty="0" smtClean="0">
                          <a:latin typeface="Times New Roman" pitchFamily="18" charset="0"/>
                          <a:cs typeface="Times New Roman" pitchFamily="18" charset="0"/>
                        </a:rPr>
                        <a:t>+C</a:t>
                      </a:r>
                      <a:r>
                        <a:rPr lang="en-US" sz="2000" b="1" baseline="-25000" dirty="0" smtClean="0">
                          <a:latin typeface="Times New Roman" pitchFamily="18" charset="0"/>
                          <a:cs typeface="Times New Roman" pitchFamily="18" charset="0"/>
                        </a:rPr>
                        <a:t>6 </a:t>
                      </a:r>
                      <a:r>
                        <a:rPr lang="en-US" sz="2400" b="1" baseline="30000" dirty="0" smtClean="0">
                          <a:latin typeface="Times New Roman" pitchFamily="18" charset="0"/>
                          <a:cs typeface="Times New Roman" pitchFamily="18" charset="0"/>
                        </a:rPr>
                        <a:t> </a:t>
                      </a:r>
                      <a:r>
                        <a:rPr lang="bn-BD" sz="2400" b="1" baseline="0" dirty="0" smtClean="0">
                          <a:latin typeface="NikoshBAN" pitchFamily="2" charset="0"/>
                          <a:cs typeface="NikoshBAN" pitchFamily="2" charset="0"/>
                        </a:rPr>
                        <a:t>লেখাটিকেই  ফর্মূলা বলে।</a:t>
                      </a:r>
                      <a:endParaRPr lang="en-US" sz="2400" b="1" dirty="0">
                        <a:latin typeface="NikoshBAN" pitchFamily="2" charset="0"/>
                        <a:cs typeface="NikoshBAN" pitchFamily="2" charset="0"/>
                      </a:endParaRPr>
                    </a:p>
                  </a:txBody>
                  <a:tcPr>
                    <a:solidFill>
                      <a:srgbClr val="00B0F0"/>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bn-BD" sz="2400" b="1" dirty="0" smtClean="0">
                          <a:latin typeface="NikoshBAN" pitchFamily="2" charset="0"/>
                          <a:cs typeface="NikoshBAN" pitchFamily="2" charset="0"/>
                        </a:rPr>
                        <a:t>ফাংশনের</a:t>
                      </a:r>
                      <a:r>
                        <a:rPr lang="bn-BD" sz="2400" b="1" baseline="0" dirty="0" smtClean="0">
                          <a:latin typeface="NikoshBAN" pitchFamily="2" charset="0"/>
                          <a:cs typeface="NikoshBAN" pitchFamily="2" charset="0"/>
                        </a:rPr>
                        <a:t>  উদাহরণ =</a:t>
                      </a:r>
                      <a:r>
                        <a:rPr lang="en-US" sz="2000" b="1" baseline="0" dirty="0" smtClean="0">
                          <a:latin typeface="Times New Roman" pitchFamily="18" charset="0"/>
                          <a:cs typeface="Times New Roman" pitchFamily="18" charset="0"/>
                        </a:rPr>
                        <a:t>SUM(C</a:t>
                      </a:r>
                      <a:r>
                        <a:rPr lang="en-US" sz="2000" b="1" baseline="-25000" dirty="0" smtClean="0">
                          <a:latin typeface="Times New Roman" pitchFamily="18" charset="0"/>
                          <a:cs typeface="Times New Roman" pitchFamily="18" charset="0"/>
                        </a:rPr>
                        <a:t>2</a:t>
                      </a:r>
                      <a:r>
                        <a:rPr lang="en-US" sz="2000" b="1" baseline="0" dirty="0" smtClean="0">
                          <a:latin typeface="Times New Roman" pitchFamily="18" charset="0"/>
                          <a:cs typeface="Times New Roman" pitchFamily="18" charset="0"/>
                        </a:rPr>
                        <a:t>:C</a:t>
                      </a:r>
                      <a:r>
                        <a:rPr lang="en-US" sz="2000" b="1" baseline="-25000" dirty="0" smtClean="0">
                          <a:latin typeface="Times New Roman" pitchFamily="18" charset="0"/>
                          <a:cs typeface="Times New Roman" pitchFamily="18" charset="0"/>
                        </a:rPr>
                        <a:t>6</a:t>
                      </a:r>
                      <a:r>
                        <a:rPr lang="en-US" sz="2000" b="1" baseline="0" dirty="0" smtClean="0">
                          <a:latin typeface="Times New Roman" pitchFamily="18" charset="0"/>
                          <a:cs typeface="Times New Roman" pitchFamily="18" charset="0"/>
                        </a:rPr>
                        <a:t>) </a:t>
                      </a:r>
                      <a:r>
                        <a:rPr lang="bn-BD" sz="2400" b="1" baseline="0" dirty="0" smtClean="0">
                          <a:latin typeface="NikoshBAN" pitchFamily="2" charset="0"/>
                          <a:cs typeface="NikoshBAN" pitchFamily="2" charset="0"/>
                        </a:rPr>
                        <a:t>লেখাটিকেই  </a:t>
                      </a:r>
                      <a:r>
                        <a:rPr lang="bn-BD" sz="2400" b="1" dirty="0" smtClean="0">
                          <a:latin typeface="NikoshBAN" pitchFamily="2" charset="0"/>
                          <a:cs typeface="NikoshBAN" pitchFamily="2" charset="0"/>
                        </a:rPr>
                        <a:t>ফাংশন</a:t>
                      </a:r>
                      <a:r>
                        <a:rPr lang="bn-BD" sz="2400" b="1" baseline="0" dirty="0" smtClean="0">
                          <a:latin typeface="NikoshBAN" pitchFamily="2" charset="0"/>
                          <a:cs typeface="NikoshBAN" pitchFamily="2" charset="0"/>
                        </a:rPr>
                        <a:t> বলে।</a:t>
                      </a:r>
                      <a:endParaRPr lang="en-US" sz="2400" b="1" dirty="0" smtClean="0">
                        <a:latin typeface="NikoshBAN" pitchFamily="2" charset="0"/>
                        <a:cs typeface="NikoshBAN" pitchFamily="2" charset="0"/>
                      </a:endParaRPr>
                    </a:p>
                    <a:p>
                      <a:pPr algn="l"/>
                      <a:endParaRPr lang="en-US" sz="2400" b="1" dirty="0">
                        <a:latin typeface="NikoshBAN" pitchFamily="2" charset="0"/>
                        <a:cs typeface="NikoshBAN" pitchFamily="2" charset="0"/>
                      </a:endParaRPr>
                    </a:p>
                  </a:txBody>
                  <a:tcPr>
                    <a:solidFill>
                      <a:srgbClr val="00B0F0"/>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2000"/>
                                        <p:tgtEl>
                                          <p:spTgt spid="9"/>
                                        </p:tgtEl>
                                      </p:cBhvr>
                                    </p:animEffect>
                                    <p:anim calcmode="lin" valueType="num">
                                      <p:cBhvr>
                                        <p:cTn id="14" dur="2000" fill="hold"/>
                                        <p:tgtEl>
                                          <p:spTgt spid="9"/>
                                        </p:tgtEl>
                                        <p:attrNameLst>
                                          <p:attrName>style.rotation</p:attrName>
                                        </p:attrNameLst>
                                      </p:cBhvr>
                                      <p:tavLst>
                                        <p:tav tm="0">
                                          <p:val>
                                            <p:fltVal val="720"/>
                                          </p:val>
                                        </p:tav>
                                        <p:tav tm="100000">
                                          <p:val>
                                            <p:fltVal val="0"/>
                                          </p:val>
                                        </p:tav>
                                      </p:tavLst>
                                    </p:anim>
                                    <p:anim calcmode="lin" valueType="num">
                                      <p:cBhvr>
                                        <p:cTn id="15" dur="2000" fill="hold"/>
                                        <p:tgtEl>
                                          <p:spTgt spid="9"/>
                                        </p:tgtEl>
                                        <p:attrNameLst>
                                          <p:attrName>ppt_h</p:attrName>
                                        </p:attrNameLst>
                                      </p:cBhvr>
                                      <p:tavLst>
                                        <p:tav tm="0">
                                          <p:val>
                                            <p:fltVal val="0"/>
                                          </p:val>
                                        </p:tav>
                                        <p:tav tm="100000">
                                          <p:val>
                                            <p:strVal val="#ppt_h"/>
                                          </p:val>
                                        </p:tav>
                                      </p:tavLst>
                                    </p:anim>
                                    <p:anim calcmode="lin" valueType="num">
                                      <p:cBhvr>
                                        <p:cTn id="16" dur="2000" fill="hold"/>
                                        <p:tgtEl>
                                          <p:spTgt spid="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382000" cy="1600200"/>
          </a:xfrm>
        </p:spPr>
        <p:txBody>
          <a:bodyPr>
            <a:normAutofit fontScale="90000"/>
          </a:bodyPr>
          <a:lstStyle/>
          <a:p>
            <a:pPr algn="l"/>
            <a:r>
              <a:rPr lang="en-US" dirty="0" smtClean="0">
                <a:latin typeface="NikoshBAN" pitchFamily="2" charset="0"/>
                <a:cs typeface="NikoshBAN" pitchFamily="2" charset="0"/>
              </a:rPr>
              <a:t/>
            </a:r>
            <a:br>
              <a:rPr lang="en-US" dirty="0" smtClean="0">
                <a:latin typeface="NikoshBAN" pitchFamily="2" charset="0"/>
                <a:cs typeface="NikoshBAN" pitchFamily="2" charset="0"/>
              </a:rPr>
            </a:br>
            <a:r>
              <a:rPr lang="en-US" dirty="0" smtClean="0">
                <a:latin typeface="NikoshBAN" pitchFamily="2" charset="0"/>
                <a:cs typeface="NikoshBAN" pitchFamily="2" charset="0"/>
              </a:rPr>
              <a:t/>
            </a:r>
            <a:br>
              <a:rPr lang="en-US" dirty="0" smtClean="0">
                <a:latin typeface="NikoshBAN" pitchFamily="2" charset="0"/>
                <a:cs typeface="NikoshBAN" pitchFamily="2" charset="0"/>
              </a:rPr>
            </a:br>
            <a:r>
              <a:rPr lang="en-US" dirty="0" smtClean="0">
                <a:latin typeface="NikoshBAN" pitchFamily="2" charset="0"/>
                <a:cs typeface="NikoshBAN" pitchFamily="2" charset="0"/>
              </a:rPr>
              <a:t/>
            </a:r>
            <a:br>
              <a:rPr lang="en-US" dirty="0" smtClean="0">
                <a:latin typeface="NikoshBAN" pitchFamily="2" charset="0"/>
                <a:cs typeface="NikoshBAN" pitchFamily="2" charset="0"/>
              </a:rPr>
            </a:br>
            <a:r>
              <a:rPr lang="bn-BD" b="1" dirty="0" smtClean="0">
                <a:solidFill>
                  <a:srgbClr val="0070C0"/>
                </a:solidFill>
                <a:latin typeface="NikoshBAN" pitchFamily="2" charset="0"/>
                <a:cs typeface="NikoshBAN" pitchFamily="2" charset="0"/>
              </a:rPr>
              <a:t>৪। ২০১৩ সালের ১০টি শিক্ষা বোর্ডের এস,এস,সি এর ফলাফল গ্রাফের মাধ্যমে উপস্থাপন</a:t>
            </a:r>
            <a:r>
              <a:rPr lang="en-US" b="1" dirty="0" smtClean="0">
                <a:solidFill>
                  <a:srgbClr val="0070C0"/>
                </a:solidFill>
                <a:latin typeface="NikoshBAN" pitchFamily="2" charset="0"/>
                <a:cs typeface="NikoshBAN" pitchFamily="2" charset="0"/>
              </a:rPr>
              <a:t>-</a:t>
            </a:r>
            <a:endParaRPr lang="en-US" b="1" dirty="0">
              <a:solidFill>
                <a:srgbClr val="0070C0"/>
              </a:solidFill>
              <a:latin typeface="NikoshBAN" pitchFamily="2" charset="0"/>
              <a:cs typeface="NikoshBAN" pitchFamily="2" charset="0"/>
            </a:endParaRPr>
          </a:p>
        </p:txBody>
      </p:sp>
      <p:graphicFrame>
        <p:nvGraphicFramePr>
          <p:cNvPr id="4" name="Content Placeholder 3">
            <a:hlinkClick r:id="" action="ppaction://ole?verb=0"/>
          </p:cNvPr>
          <p:cNvGraphicFramePr>
            <a:graphicFrameLocks noChangeAspect="1"/>
          </p:cNvGraphicFramePr>
          <p:nvPr>
            <p:ph idx="1"/>
          </p:nvPr>
        </p:nvGraphicFramePr>
        <p:xfrm>
          <a:off x="4114800" y="3773488"/>
          <a:ext cx="914400" cy="714375"/>
        </p:xfrm>
        <a:graphic>
          <a:graphicData uri="http://schemas.openxmlformats.org/presentationml/2006/ole">
            <p:oleObj spid="_x0000_s1026" name="Worksheet" showAsIcon="1" r:id="rId3" imgW="914400" imgH="714240" progId="Excel.Sheet.12">
              <p:embed/>
            </p:oleObj>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295400"/>
          </a:xfrm>
        </p:spPr>
        <p:txBody>
          <a:bodyPr>
            <a:normAutofit fontScale="90000"/>
          </a:bodyPr>
          <a:lstStyle/>
          <a:p>
            <a:r>
              <a:rPr lang="bn-BD" b="1" dirty="0" smtClean="0">
                <a:latin typeface="NikoshBAN" pitchFamily="2" charset="0"/>
                <a:cs typeface="NikoshBAN" pitchFamily="2" charset="0"/>
              </a:rPr>
              <a:t>৫। একটি প্রতিষ্ঠানের কর্মকর্তাদের বেতন বিবরণী</a:t>
            </a:r>
            <a:r>
              <a:rPr lang="en-US" b="1" dirty="0" smtClean="0">
                <a:latin typeface="NikoshBAN" pitchFamily="2" charset="0"/>
                <a:cs typeface="NikoshBAN" pitchFamily="2" charset="0"/>
              </a:rPr>
              <a:t>-</a:t>
            </a:r>
            <a:endParaRPr lang="en-US" b="1" dirty="0"/>
          </a:p>
        </p:txBody>
      </p:sp>
      <p:graphicFrame>
        <p:nvGraphicFramePr>
          <p:cNvPr id="4" name="Content Placeholder 3">
            <a:hlinkClick r:id="" action="ppaction://ole?verb=0"/>
          </p:cNvPr>
          <p:cNvGraphicFramePr>
            <a:graphicFrameLocks noChangeAspect="1"/>
          </p:cNvGraphicFramePr>
          <p:nvPr>
            <p:ph idx="1"/>
          </p:nvPr>
        </p:nvGraphicFramePr>
        <p:xfrm>
          <a:off x="4114800" y="3744913"/>
          <a:ext cx="914400" cy="771525"/>
        </p:xfrm>
        <a:graphic>
          <a:graphicData uri="http://schemas.openxmlformats.org/presentationml/2006/ole">
            <p:oleObj spid="_x0000_s26626" name="Worksheet" showAsIcon="1" r:id="rId3" imgW="914400" imgH="771480" progId="Excel.Sheet.12">
              <p:embed/>
            </p:oleObj>
          </a:graphicData>
        </a:graphic>
      </p:graphicFrame>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bn-BD" sz="4800" b="1" dirty="0" smtClean="0">
                <a:solidFill>
                  <a:srgbClr val="0070C0"/>
                </a:solidFill>
                <a:latin typeface="NikoshBAN" pitchFamily="2" charset="0"/>
                <a:cs typeface="NikoshBAN" pitchFamily="2" charset="0"/>
              </a:rPr>
              <a:t>৬। ডাটা সর্টিং করা</a:t>
            </a:r>
            <a:r>
              <a:rPr lang="en-US" sz="4800" b="1" dirty="0" smtClean="0">
                <a:solidFill>
                  <a:srgbClr val="0070C0"/>
                </a:solidFill>
                <a:latin typeface="NikoshBAN" pitchFamily="2" charset="0"/>
                <a:cs typeface="NikoshBAN" pitchFamily="2" charset="0"/>
              </a:rPr>
              <a:t>-</a:t>
            </a:r>
            <a:endParaRPr lang="en-US" sz="4800" b="1" dirty="0">
              <a:solidFill>
                <a:srgbClr val="0070C0"/>
              </a:solidFill>
              <a:latin typeface="NikoshBAN" pitchFamily="2" charset="0"/>
              <a:cs typeface="NikoshBAN" pitchFamily="2" charset="0"/>
            </a:endParaRPr>
          </a:p>
        </p:txBody>
      </p:sp>
      <p:sp>
        <p:nvSpPr>
          <p:cNvPr id="3" name="Content Placeholder 2"/>
          <p:cNvSpPr>
            <a:spLocks noGrp="1"/>
          </p:cNvSpPr>
          <p:nvPr>
            <p:ph idx="1"/>
          </p:nvPr>
        </p:nvSpPr>
        <p:spPr>
          <a:ln>
            <a:solidFill>
              <a:srgbClr val="00B050"/>
            </a:solidFill>
          </a:ln>
        </p:spPr>
        <p:txBody>
          <a:bodyPr/>
          <a:lstStyle/>
          <a:p>
            <a:pPr>
              <a:buNone/>
            </a:pPr>
            <a:r>
              <a:rPr lang="bn-BD" sz="3200" b="1" dirty="0" smtClean="0">
                <a:solidFill>
                  <a:srgbClr val="C00000"/>
                </a:solidFill>
                <a:latin typeface="NikoshBAN" pitchFamily="2" charset="0"/>
                <a:cs typeface="NikoshBAN" pitchFamily="2" charset="0"/>
              </a:rPr>
              <a:t>ডাটাকে </a:t>
            </a:r>
            <a:r>
              <a:rPr lang="en-US" sz="3200" b="1" dirty="0" smtClean="0">
                <a:solidFill>
                  <a:srgbClr val="C00000"/>
                </a:solidFill>
                <a:latin typeface="Times New Roman" pitchFamily="18" charset="0"/>
                <a:cs typeface="Times New Roman" pitchFamily="18" charset="0"/>
              </a:rPr>
              <a:t>Ascending</a:t>
            </a:r>
            <a:r>
              <a:rPr lang="bn-BD" sz="3200" b="1" dirty="0" smtClean="0">
                <a:solidFill>
                  <a:srgbClr val="C00000"/>
                </a:solidFill>
                <a:latin typeface="NikoshBAN" pitchFamily="2" charset="0"/>
                <a:cs typeface="NikoshBAN" pitchFamily="2" charset="0"/>
              </a:rPr>
              <a:t> ও</a:t>
            </a:r>
            <a:r>
              <a:rPr lang="en-US" sz="3200" b="1" dirty="0" smtClean="0">
                <a:solidFill>
                  <a:srgbClr val="C00000"/>
                </a:solidFill>
                <a:latin typeface="NikoshBAN" pitchFamily="2" charset="0"/>
                <a:cs typeface="NikoshBAN" pitchFamily="2" charset="0"/>
              </a:rPr>
              <a:t> </a:t>
            </a:r>
            <a:r>
              <a:rPr lang="en-US" sz="3200" b="1" dirty="0" smtClean="0">
                <a:solidFill>
                  <a:srgbClr val="C00000"/>
                </a:solidFill>
                <a:latin typeface="Times New Roman" pitchFamily="18" charset="0"/>
                <a:cs typeface="Times New Roman" pitchFamily="18" charset="0"/>
              </a:rPr>
              <a:t>Descending </a:t>
            </a:r>
            <a:r>
              <a:rPr lang="bn-BD" sz="3200" b="1" dirty="0" smtClean="0">
                <a:solidFill>
                  <a:srgbClr val="C00000"/>
                </a:solidFill>
                <a:latin typeface="NikoshBAN" pitchFamily="2" charset="0"/>
                <a:cs typeface="NikoshBAN" pitchFamily="2" charset="0"/>
              </a:rPr>
              <a:t>অনুসারে সাজানো</a:t>
            </a:r>
            <a:endParaRPr lang="en-US" sz="3200" b="1" dirty="0" smtClean="0">
              <a:solidFill>
                <a:srgbClr val="C00000"/>
              </a:solidFill>
              <a:latin typeface="NikoshBAN" pitchFamily="2" charset="0"/>
              <a:cs typeface="NikoshBAN" pitchFamily="2" charset="0"/>
            </a:endParaRPr>
          </a:p>
          <a:p>
            <a:pPr>
              <a:buNone/>
            </a:pPr>
            <a:endParaRPr lang="en-US" dirty="0">
              <a:latin typeface="NikoshBAN" pitchFamily="2" charset="0"/>
              <a:cs typeface="NikoshBAN" pitchFamily="2" charset="0"/>
            </a:endParaRPr>
          </a:p>
        </p:txBody>
      </p:sp>
      <p:graphicFrame>
        <p:nvGraphicFramePr>
          <p:cNvPr id="4" name="Object 3">
            <a:hlinkClick r:id="" action="ppaction://ole?verb=0"/>
          </p:cNvPr>
          <p:cNvGraphicFramePr>
            <a:graphicFrameLocks noChangeAspect="1"/>
          </p:cNvGraphicFramePr>
          <p:nvPr/>
        </p:nvGraphicFramePr>
        <p:xfrm>
          <a:off x="4114800" y="3043238"/>
          <a:ext cx="914400" cy="771525"/>
        </p:xfrm>
        <a:graphic>
          <a:graphicData uri="http://schemas.openxmlformats.org/presentationml/2006/ole">
            <p:oleObj spid="_x0000_s27650" name="Worksheet" showAsIcon="1" r:id="rId3" imgW="914400" imgH="771480" progId="Excel.Sheet.12">
              <p:embed/>
            </p:oleObj>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Autofit/>
          </a:bodyPr>
          <a:lstStyle/>
          <a:p>
            <a:pPr algn="ctr"/>
            <a:r>
              <a:rPr lang="bn-BD" sz="8800" dirty="0" smtClean="0">
                <a:latin typeface="NikoshBAN" pitchFamily="2" charset="0"/>
                <a:cs typeface="NikoshBAN" pitchFamily="2" charset="0"/>
              </a:rPr>
              <a:t>দলীয় কাজ</a:t>
            </a:r>
            <a:endParaRPr lang="en-US" sz="8800" dirty="0">
              <a:latin typeface="NikoshBAN" pitchFamily="2" charset="0"/>
              <a:cs typeface="NikoshBAN" pitchFamily="2" charset="0"/>
            </a:endParaRPr>
          </a:p>
        </p:txBody>
      </p:sp>
      <p:sp>
        <p:nvSpPr>
          <p:cNvPr id="3" name="Content Placeholder 2"/>
          <p:cNvSpPr>
            <a:spLocks noGrp="1"/>
          </p:cNvSpPr>
          <p:nvPr>
            <p:ph idx="1"/>
          </p:nvPr>
        </p:nvSpPr>
        <p:spPr/>
        <p:txBody>
          <a:bodyPr>
            <a:normAutofit/>
          </a:bodyPr>
          <a:lstStyle/>
          <a:p>
            <a:pPr>
              <a:buNone/>
            </a:pPr>
            <a:r>
              <a:rPr lang="bn-BD" sz="5400" b="1" dirty="0" smtClean="0">
                <a:latin typeface="NikoshBAN" pitchFamily="2" charset="0"/>
                <a:cs typeface="NikoshBAN" pitchFamily="2" charset="0"/>
              </a:rPr>
              <a:t>১। ১০ জন ছাত্রের প্রাপ্ত নম্বর গ্রাফের মাধ্যমে উপস্থাপন কর। ।</a:t>
            </a:r>
          </a:p>
          <a:p>
            <a:pPr>
              <a:buNone/>
            </a:pPr>
            <a:endParaRPr lang="bn-BD" sz="1400" b="1" dirty="0" smtClean="0">
              <a:latin typeface="NikoshBAN" pitchFamily="2" charset="0"/>
              <a:cs typeface="NikoshBAN" pitchFamily="2" charset="0"/>
            </a:endParaRPr>
          </a:p>
          <a:p>
            <a:pPr>
              <a:buNone/>
            </a:pPr>
            <a:r>
              <a:rPr lang="bn-BD" sz="5400" b="1" dirty="0" smtClean="0">
                <a:latin typeface="NikoshBAN" pitchFamily="2" charset="0"/>
                <a:cs typeface="NikoshBAN" pitchFamily="2" charset="0"/>
              </a:rPr>
              <a:t>২। স্প্রেডশীটের কয়েকটি বৈশিষ্ট্য লিখ।</a:t>
            </a:r>
            <a:endParaRPr lang="en-US" sz="5400" b="1" dirty="0">
              <a:latin typeface="NikoshBAN" pitchFamily="2" charset="0"/>
              <a:cs typeface="NikoshBAN" pitchFamily="2" charset="0"/>
            </a:endParaRPr>
          </a:p>
        </p:txBody>
      </p:sp>
    </p:spTree>
  </p:cSld>
  <p:clrMapOvr>
    <a:masterClrMapping/>
  </p:clrMapOvr>
  <p:transition spd="med" advClick="0"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ctr"/>
            <a:r>
              <a:rPr lang="bn-BD" sz="6600" dirty="0" smtClean="0">
                <a:solidFill>
                  <a:srgbClr val="0000FF"/>
                </a:solidFill>
                <a:latin typeface="NikoshBAN" pitchFamily="2" charset="0"/>
                <a:cs typeface="NikoshBAN" pitchFamily="2" charset="0"/>
              </a:rPr>
              <a:t>মূল্যায়ন</a:t>
            </a:r>
            <a:endParaRPr lang="en-US" sz="6600" dirty="0">
              <a:solidFill>
                <a:srgbClr val="0000FF"/>
              </a:solidFill>
              <a:latin typeface="NikoshBAN" pitchFamily="2" charset="0"/>
              <a:cs typeface="NikoshBAN" pitchFamily="2" charset="0"/>
            </a:endParaRPr>
          </a:p>
        </p:txBody>
      </p:sp>
      <p:sp>
        <p:nvSpPr>
          <p:cNvPr id="3" name="Content Placeholder 2"/>
          <p:cNvSpPr>
            <a:spLocks noGrp="1"/>
          </p:cNvSpPr>
          <p:nvPr>
            <p:ph idx="1"/>
          </p:nvPr>
        </p:nvSpPr>
        <p:spPr>
          <a:xfrm>
            <a:off x="457200" y="1066800"/>
            <a:ext cx="8229600" cy="5059363"/>
          </a:xfrm>
        </p:spPr>
        <p:txBody>
          <a:bodyPr>
            <a:normAutofit/>
          </a:bodyPr>
          <a:lstStyle/>
          <a:p>
            <a:pPr>
              <a:buNone/>
            </a:pPr>
            <a:r>
              <a:rPr lang="bn-BD" sz="4400" b="1" dirty="0" smtClean="0">
                <a:solidFill>
                  <a:srgbClr val="00B0F0"/>
                </a:solidFill>
                <a:latin typeface="NikoshBAN" pitchFamily="2" charset="0"/>
                <a:cs typeface="NikoshBAN" pitchFamily="2" charset="0"/>
              </a:rPr>
              <a:t>১। সেল এবং সেল এড্রেস কি?</a:t>
            </a:r>
          </a:p>
          <a:p>
            <a:pPr>
              <a:buNone/>
            </a:pPr>
            <a:r>
              <a:rPr lang="bn-BD" sz="4400" b="1" dirty="0" smtClean="0">
                <a:solidFill>
                  <a:srgbClr val="0070C0"/>
                </a:solidFill>
                <a:latin typeface="NikoshBAN" pitchFamily="2" charset="0"/>
                <a:cs typeface="NikoshBAN" pitchFamily="2" charset="0"/>
              </a:rPr>
              <a:t>২। ৩ টি সেল যোগ করার সূত্র লিখ।</a:t>
            </a:r>
          </a:p>
          <a:p>
            <a:pPr>
              <a:buNone/>
            </a:pPr>
            <a:r>
              <a:rPr lang="bn-BD" sz="4400" b="1" dirty="0" smtClean="0">
                <a:solidFill>
                  <a:srgbClr val="00B050"/>
                </a:solidFill>
                <a:latin typeface="NikoshBAN" pitchFamily="2" charset="0"/>
                <a:cs typeface="NikoshBAN" pitchFamily="2" charset="0"/>
              </a:rPr>
              <a:t>৩। ওয়ার্কবুক কি? </a:t>
            </a:r>
          </a:p>
          <a:p>
            <a:pPr>
              <a:buNone/>
            </a:pPr>
            <a:r>
              <a:rPr lang="bn-BD" sz="4400" b="1" dirty="0" smtClean="0">
                <a:solidFill>
                  <a:srgbClr val="7030A0"/>
                </a:solidFill>
                <a:latin typeface="NikoshBAN" pitchFamily="2" charset="0"/>
                <a:cs typeface="NikoshBAN" pitchFamily="2" charset="0"/>
              </a:rPr>
              <a:t>৪। ৩টি স্প্রেডশীট প্রোগ্রামের নাম খাতায় লিখ।</a:t>
            </a:r>
            <a:endParaRPr lang="en-US" sz="4400" b="1" dirty="0" smtClean="0">
              <a:solidFill>
                <a:srgbClr val="7030A0"/>
              </a:solidFill>
              <a:latin typeface="NikoshBAN" pitchFamily="2" charset="0"/>
              <a:cs typeface="NikoshBAN" pitchFamily="2" charset="0"/>
            </a:endParaRPr>
          </a:p>
          <a:p>
            <a:pPr>
              <a:buNone/>
            </a:pPr>
            <a:r>
              <a:rPr lang="bn-BD" sz="4400" b="1" dirty="0" smtClean="0">
                <a:latin typeface="NikoshBAN" pitchFamily="2" charset="0"/>
                <a:cs typeface="NikoshBAN" pitchFamily="2" charset="0"/>
              </a:rPr>
              <a:t> </a:t>
            </a:r>
            <a:endParaRPr lang="en-US" b="1" dirty="0" smtClean="0">
              <a:latin typeface="NikoshBAN" pitchFamily="2" charset="0"/>
              <a:cs typeface="NikoshBAN" pitchFamily="2" charset="0"/>
            </a:endParaRPr>
          </a:p>
          <a:p>
            <a:pPr>
              <a:buNone/>
            </a:pPr>
            <a:endParaRPr lang="bn-BD" dirty="0" smtClean="0">
              <a:latin typeface="NikoshBAN" pitchFamily="2" charset="0"/>
              <a:cs typeface="NikoshBAN" pitchFamily="2"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9"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5000" fill="hold"/>
                                        <p:tgtEl>
                                          <p:spTgt spid="3">
                                            <p:txEl>
                                              <p:pRg st="0" end="0"/>
                                            </p:txEl>
                                          </p:spTgt>
                                        </p:tgtEl>
                                        <p:attrNameLst>
                                          <p:attrName>ppt_h</p:attrName>
                                        </p:attrNameLst>
                                      </p:cBhvr>
                                      <p:tavLst>
                                        <p:tav tm="0">
                                          <p:val>
                                            <p:strVal val="#ppt_h"/>
                                          </p:val>
                                        </p:tav>
                                        <p:tav tm="100000">
                                          <p:val>
                                            <p:strVal val="#ppt_h"/>
                                          </p:val>
                                        </p:tav>
                                      </p:tavLst>
                                    </p:anim>
                                  </p:childTnLst>
                                </p:cTn>
                              </p:par>
                              <p:par>
                                <p:cTn id="15" presetID="19" presetClass="entr" presetSubtype="1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8" dur="5000" fill="hold"/>
                                        <p:tgtEl>
                                          <p:spTgt spid="3">
                                            <p:txEl>
                                              <p:pRg st="1" end="1"/>
                                            </p:txEl>
                                          </p:spTgt>
                                        </p:tgtEl>
                                        <p:attrNameLst>
                                          <p:attrName>ppt_h</p:attrName>
                                        </p:attrNameLst>
                                      </p:cBhvr>
                                      <p:tavLst>
                                        <p:tav tm="0">
                                          <p:val>
                                            <p:strVal val="#ppt_h"/>
                                          </p:val>
                                        </p:tav>
                                        <p:tav tm="100000">
                                          <p:val>
                                            <p:strVal val="#ppt_h"/>
                                          </p:val>
                                        </p:tav>
                                      </p:tavLst>
                                    </p:anim>
                                  </p:childTnLst>
                                </p:cTn>
                              </p:par>
                              <p:par>
                                <p:cTn id="19" presetID="19" presetClass="entr" presetSubtype="1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2" dur="5000" fill="hold"/>
                                        <p:tgtEl>
                                          <p:spTgt spid="3">
                                            <p:txEl>
                                              <p:pRg st="2" end="2"/>
                                            </p:txEl>
                                          </p:spTgt>
                                        </p:tgtEl>
                                        <p:attrNameLst>
                                          <p:attrName>ppt_h</p:attrName>
                                        </p:attrNameLst>
                                      </p:cBhvr>
                                      <p:tavLst>
                                        <p:tav tm="0">
                                          <p:val>
                                            <p:strVal val="#ppt_h"/>
                                          </p:val>
                                        </p:tav>
                                        <p:tav tm="100000">
                                          <p:val>
                                            <p:strVal val="#ppt_h"/>
                                          </p:val>
                                        </p:tav>
                                      </p:tavLst>
                                    </p:anim>
                                  </p:childTnLst>
                                </p:cTn>
                              </p:par>
                              <p:par>
                                <p:cTn id="23" presetID="19" presetClass="entr" presetSubtype="1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6" dur="5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bn-BD" sz="8000" b="1" dirty="0" smtClean="0">
                <a:solidFill>
                  <a:schemeClr val="tx2">
                    <a:lumMod val="60000"/>
                    <a:lumOff val="40000"/>
                  </a:schemeClr>
                </a:solidFill>
                <a:latin typeface="NikoshBAN" pitchFamily="2" charset="0"/>
                <a:cs typeface="NikoshBAN" pitchFamily="2" charset="0"/>
              </a:rPr>
              <a:t>শিক্ষক পরিচিত</a:t>
            </a:r>
            <a:endParaRPr lang="en-US" sz="8000" b="1" dirty="0">
              <a:solidFill>
                <a:schemeClr val="tx2">
                  <a:lumMod val="60000"/>
                  <a:lumOff val="40000"/>
                </a:schemeClr>
              </a:solidFill>
              <a:latin typeface="NikoshBAN" pitchFamily="2" charset="0"/>
              <a:cs typeface="NikoshBAN" pitchFamily="2" charset="0"/>
            </a:endParaRPr>
          </a:p>
        </p:txBody>
      </p:sp>
      <p:sp>
        <p:nvSpPr>
          <p:cNvPr id="5" name="Content Placeholder 4"/>
          <p:cNvSpPr>
            <a:spLocks noGrp="1"/>
          </p:cNvSpPr>
          <p:nvPr>
            <p:ph idx="4294967295"/>
          </p:nvPr>
        </p:nvSpPr>
        <p:spPr>
          <a:xfrm>
            <a:off x="228600" y="1600200"/>
            <a:ext cx="8001000" cy="5029200"/>
          </a:xfrm>
        </p:spPr>
        <p:txBody>
          <a:bodyPr>
            <a:noAutofit/>
          </a:bodyPr>
          <a:lstStyle/>
          <a:p>
            <a:pPr algn="ctr">
              <a:buNone/>
            </a:pPr>
            <a:r>
              <a:rPr lang="bn-BD" sz="5400" dirty="0" smtClean="0">
                <a:solidFill>
                  <a:srgbClr val="0000FF"/>
                </a:solidFill>
                <a:latin typeface="NikoshBAN" pitchFamily="2" charset="0"/>
                <a:cs typeface="NikoshBAN" pitchFamily="2" charset="0"/>
              </a:rPr>
              <a:t>মোঃ বদিউল আলম</a:t>
            </a:r>
            <a:endParaRPr lang="bn-BD" sz="4800" dirty="0" smtClean="0">
              <a:solidFill>
                <a:srgbClr val="0000FF"/>
              </a:solidFill>
              <a:latin typeface="NikoshBAN" pitchFamily="2" charset="0"/>
              <a:cs typeface="NikoshBAN" pitchFamily="2" charset="0"/>
            </a:endParaRPr>
          </a:p>
          <a:p>
            <a:pPr algn="ctr">
              <a:buNone/>
            </a:pPr>
            <a:r>
              <a:rPr lang="bn-BD" sz="4800" dirty="0" smtClean="0">
                <a:solidFill>
                  <a:srgbClr val="00B050"/>
                </a:solidFill>
                <a:latin typeface="NikoshBAN" pitchFamily="2" charset="0"/>
                <a:cs typeface="NikoshBAN" pitchFamily="2" charset="0"/>
              </a:rPr>
              <a:t>প্রভাষক, কম্পিউটার অপারেশন,</a:t>
            </a:r>
          </a:p>
          <a:p>
            <a:pPr algn="ctr">
              <a:buNone/>
            </a:pPr>
            <a:r>
              <a:rPr lang="bn-BD" sz="4800" dirty="0" smtClean="0">
                <a:solidFill>
                  <a:srgbClr val="FF00FF"/>
                </a:solidFill>
                <a:latin typeface="NikoshBAN" pitchFamily="2" charset="0"/>
                <a:cs typeface="NikoshBAN" pitchFamily="2" charset="0"/>
              </a:rPr>
              <a:t>সৈকত ডিগ্রি কলেজ</a:t>
            </a:r>
          </a:p>
          <a:p>
            <a:pPr algn="ctr">
              <a:buNone/>
            </a:pPr>
            <a:r>
              <a:rPr lang="bn-BD" sz="4800" dirty="0" smtClean="0">
                <a:solidFill>
                  <a:srgbClr val="00B050"/>
                </a:solidFill>
                <a:latin typeface="NikoshBAN" pitchFamily="2" charset="0"/>
                <a:cs typeface="NikoshBAN" pitchFamily="2" charset="0"/>
              </a:rPr>
              <a:t>সুবর্ণচর, নোয়াখালী।</a:t>
            </a:r>
          </a:p>
          <a:p>
            <a:pPr algn="ctr">
              <a:buNone/>
            </a:pPr>
            <a:r>
              <a:rPr lang="bn-BD" sz="4800" b="1" dirty="0" smtClean="0">
                <a:solidFill>
                  <a:srgbClr val="002060"/>
                </a:solidFill>
                <a:latin typeface="NikoshBAN" pitchFamily="2" charset="0"/>
                <a:cs typeface="NikoshBAN" pitchFamily="2" charset="0"/>
              </a:rPr>
              <a:t>মোবাইলঃ ০১৭১০৬৩৯৩৪৩</a:t>
            </a:r>
          </a:p>
          <a:p>
            <a:pPr algn="ctr">
              <a:buNone/>
            </a:pPr>
            <a:r>
              <a:rPr lang="en-US" sz="3600" dirty="0" smtClean="0">
                <a:solidFill>
                  <a:srgbClr val="00B050"/>
                </a:solidFill>
                <a:latin typeface="NikoshBAN" pitchFamily="2" charset="0"/>
                <a:cs typeface="NikoshBAN" pitchFamily="2" charset="0"/>
              </a:rPr>
              <a:t>bodiulalam</a:t>
            </a:r>
            <a:r>
              <a:rPr lang="en-US" sz="3600" dirty="0" smtClean="0">
                <a:solidFill>
                  <a:srgbClr val="00B050"/>
                </a:solidFill>
                <a:latin typeface="Times New Roman" pitchFamily="18" charset="0"/>
                <a:cs typeface="Times New Roman" pitchFamily="18" charset="0"/>
              </a:rPr>
              <a:t>43</a:t>
            </a:r>
            <a:r>
              <a:rPr lang="bn-BD" sz="3600" dirty="0" smtClean="0">
                <a:solidFill>
                  <a:srgbClr val="00B050"/>
                </a:solidFill>
                <a:latin typeface="NikoshBAN" pitchFamily="2" charset="0"/>
                <a:cs typeface="NikoshBAN" pitchFamily="2" charset="0"/>
              </a:rPr>
              <a:t>@</a:t>
            </a:r>
            <a:r>
              <a:rPr lang="en-US" sz="3600" dirty="0" smtClean="0">
                <a:solidFill>
                  <a:srgbClr val="00B050"/>
                </a:solidFill>
                <a:latin typeface="Times New Roman" pitchFamily="18" charset="0"/>
                <a:cs typeface="Times New Roman" pitchFamily="18" charset="0"/>
              </a:rPr>
              <a:t>g</a:t>
            </a:r>
            <a:r>
              <a:rPr lang="en-US" sz="3600" dirty="0" smtClean="0">
                <a:solidFill>
                  <a:srgbClr val="00B050"/>
                </a:solidFill>
                <a:latin typeface="NikoshBAN" pitchFamily="2" charset="0"/>
                <a:cs typeface="NikoshBAN" pitchFamily="2" charset="0"/>
              </a:rPr>
              <a:t>mail.com</a:t>
            </a:r>
            <a:endParaRPr lang="en-US" sz="3600" dirty="0">
              <a:solidFill>
                <a:srgbClr val="00B050"/>
              </a:solidFill>
              <a:latin typeface="Times New Roman" pitchFamily="18" charset="0"/>
              <a:cs typeface="Times New Roman"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diamond(in)">
                                      <p:cBhvr>
                                        <p:cTn id="12" dur="2000"/>
                                        <p:tgtEl>
                                          <p:spTgt spid="5">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diamond(in)">
                                      <p:cBhvr>
                                        <p:cTn id="15" dur="2000"/>
                                        <p:tgtEl>
                                          <p:spTgt spid="5">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diamond(in)">
                                      <p:cBhvr>
                                        <p:cTn id="18" dur="2000"/>
                                        <p:tgtEl>
                                          <p:spTgt spid="5">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diamond(in)">
                                      <p:cBhvr>
                                        <p:cTn id="21" dur="2000"/>
                                        <p:tgtEl>
                                          <p:spTgt spid="5">
                                            <p:txEl>
                                              <p:pRg st="3" end="3"/>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diamond(in)">
                                      <p:cBhvr>
                                        <p:cTn id="24" dur="2000"/>
                                        <p:tgtEl>
                                          <p:spTgt spid="5">
                                            <p:txEl>
                                              <p:pRg st="4" end="4"/>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diamond(in)">
                                      <p:cBhvr>
                                        <p:cTn id="27"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13688"/>
          </a:xfrm>
        </p:spPr>
        <p:txBody>
          <a:bodyPr>
            <a:normAutofit/>
          </a:bodyPr>
          <a:lstStyle/>
          <a:p>
            <a:pPr algn="ctr"/>
            <a:r>
              <a:rPr lang="bn-BD" sz="7200" b="1" dirty="0" smtClean="0">
                <a:solidFill>
                  <a:schemeClr val="accent4"/>
                </a:solidFill>
                <a:latin typeface="NikoshBAN" pitchFamily="2" charset="0"/>
                <a:cs typeface="NikoshBAN" pitchFamily="2" charset="0"/>
              </a:rPr>
              <a:t>বাড়ির কাজ</a:t>
            </a:r>
            <a:endParaRPr lang="en-US" sz="7200" b="1" dirty="0">
              <a:solidFill>
                <a:schemeClr val="accent4"/>
              </a:solidFill>
              <a:latin typeface="NikoshBAN" pitchFamily="2" charset="0"/>
              <a:cs typeface="NikoshBAN" pitchFamily="2" charset="0"/>
            </a:endParaRPr>
          </a:p>
        </p:txBody>
      </p:sp>
      <p:sp>
        <p:nvSpPr>
          <p:cNvPr id="3" name="Content Placeholder 2"/>
          <p:cNvSpPr>
            <a:spLocks noGrp="1"/>
          </p:cNvSpPr>
          <p:nvPr>
            <p:ph idx="1"/>
          </p:nvPr>
        </p:nvSpPr>
        <p:spPr>
          <a:xfrm>
            <a:off x="457200" y="1935480"/>
            <a:ext cx="8229600" cy="2179320"/>
          </a:xfrm>
        </p:spPr>
        <p:txBody>
          <a:bodyPr>
            <a:noAutofit/>
          </a:bodyPr>
          <a:lstStyle/>
          <a:p>
            <a:pPr>
              <a:buNone/>
            </a:pPr>
            <a:r>
              <a:rPr lang="bn-BD" sz="4800" dirty="0" smtClean="0">
                <a:solidFill>
                  <a:srgbClr val="C00000"/>
                </a:solidFill>
                <a:latin typeface="NikoshBAN" pitchFamily="2" charset="0"/>
                <a:cs typeface="NikoshBAN" pitchFamily="2" charset="0"/>
              </a:rPr>
              <a:t>১। এক্সেল প্রোগ্রামের ওয়ার্কশীটের বিভিন্ন অংশের নাম লিখবে।</a:t>
            </a:r>
          </a:p>
          <a:p>
            <a:pPr>
              <a:buNone/>
            </a:pPr>
            <a:r>
              <a:rPr lang="bn-BD" sz="4800" dirty="0" smtClean="0">
                <a:solidFill>
                  <a:srgbClr val="0070C0"/>
                </a:solidFill>
                <a:latin typeface="NikoshBAN" pitchFamily="2" charset="0"/>
                <a:cs typeface="NikoshBAN" pitchFamily="2" charset="0"/>
              </a:rPr>
              <a:t>২। ওয়ার্কশীট দিয়ে কি কি কাজ করা যায়।  </a:t>
            </a:r>
            <a:endParaRPr lang="en-US" sz="4800" dirty="0">
              <a:solidFill>
                <a:srgbClr val="0070C0"/>
              </a:solidFill>
              <a:latin typeface="NikoshBAN" pitchFamily="2" charset="0"/>
              <a:cs typeface="NikoshBAN" pitchFamily="2" charset="0"/>
            </a:endParaRPr>
          </a:p>
        </p:txBody>
      </p:sp>
      <p:sp>
        <p:nvSpPr>
          <p:cNvPr id="4" name="Oval 3"/>
          <p:cNvSpPr/>
          <p:nvPr/>
        </p:nvSpPr>
        <p:spPr>
          <a:xfrm>
            <a:off x="2514600" y="685800"/>
            <a:ext cx="4191000" cy="1219200"/>
          </a:xfrm>
          <a:prstGeom prst="ellipse">
            <a:avLst/>
          </a:prstGeom>
          <a:noFill/>
          <a:effectLst>
            <a:glow rad="1397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5"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bn-BD" sz="9600" dirty="0" smtClean="0">
                <a:solidFill>
                  <a:srgbClr val="0070C0"/>
                </a:solidFill>
                <a:latin typeface="NikoshBAN" pitchFamily="2" charset="0"/>
                <a:cs typeface="NikoshBAN" pitchFamily="2" charset="0"/>
              </a:rPr>
              <a:t>ধন্যবাদ</a:t>
            </a:r>
            <a:endParaRPr lang="en-US" sz="9600" dirty="0">
              <a:solidFill>
                <a:srgbClr val="0070C0"/>
              </a:solidFill>
              <a:latin typeface="NikoshBAN" pitchFamily="2" charset="0"/>
              <a:cs typeface="NikoshBAN" pitchFamily="2" charset="0"/>
            </a:endParaRPr>
          </a:p>
        </p:txBody>
      </p:sp>
      <p:pic>
        <p:nvPicPr>
          <p:cNvPr id="4" name="Content Placeholder 3" descr="flower.jpg"/>
          <p:cNvPicPr>
            <a:picLocks noGrp="1" noChangeAspect="1"/>
          </p:cNvPicPr>
          <p:nvPr>
            <p:ph idx="1"/>
          </p:nvPr>
        </p:nvPicPr>
        <p:blipFill>
          <a:blip r:embed="rId2"/>
          <a:stretch>
            <a:fillRect/>
          </a:stretch>
        </p:blipFill>
        <p:spPr>
          <a:xfrm>
            <a:off x="457200" y="1935480"/>
            <a:ext cx="8229600" cy="4389120"/>
          </a:xfr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81000" y="685800"/>
            <a:ext cx="8305800" cy="5943600"/>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6000" dirty="0" smtClean="0">
                <a:solidFill>
                  <a:srgbClr val="FF00FF"/>
                </a:solidFill>
                <a:latin typeface="NikoshBAN" pitchFamily="2" charset="0"/>
                <a:cs typeface="NikoshBAN" pitchFamily="2" charset="0"/>
              </a:rPr>
              <a:t>        </a:t>
            </a:r>
            <a:r>
              <a:rPr lang="bn-BD" sz="7200" dirty="0" smtClean="0">
                <a:solidFill>
                  <a:srgbClr val="FF00FF"/>
                </a:solidFill>
                <a:latin typeface="NikoshBAN" pitchFamily="2" charset="0"/>
                <a:cs typeface="NikoshBAN" pitchFamily="2" charset="0"/>
              </a:rPr>
              <a:t>শ্রেণি- একাদশ</a:t>
            </a:r>
            <a:r>
              <a:rPr lang="bn-BD" sz="6000" dirty="0" smtClean="0">
                <a:solidFill>
                  <a:schemeClr val="accent6">
                    <a:lumMod val="75000"/>
                  </a:schemeClr>
                </a:solidFill>
                <a:latin typeface="NikoshBAN" pitchFamily="2" charset="0"/>
                <a:cs typeface="NikoshBAN" pitchFamily="2" charset="0"/>
              </a:rPr>
              <a:t/>
            </a:r>
            <a:br>
              <a:rPr lang="bn-BD" sz="6000" dirty="0" smtClean="0">
                <a:solidFill>
                  <a:schemeClr val="accent6">
                    <a:lumMod val="75000"/>
                  </a:schemeClr>
                </a:solidFill>
                <a:latin typeface="NikoshBAN" pitchFamily="2" charset="0"/>
                <a:cs typeface="NikoshBAN" pitchFamily="2" charset="0"/>
              </a:rPr>
            </a:br>
            <a:r>
              <a:rPr lang="bn-BD" sz="6000" dirty="0" smtClean="0">
                <a:solidFill>
                  <a:srgbClr val="002060"/>
                </a:solidFill>
                <a:latin typeface="NikoshBAN" pitchFamily="2" charset="0"/>
                <a:cs typeface="NikoshBAN" pitchFamily="2" charset="0"/>
              </a:rPr>
              <a:t>বিষয়- কম্পিউটার শিক্ষা</a:t>
            </a:r>
            <a:br>
              <a:rPr lang="bn-BD" sz="6000" dirty="0" smtClean="0">
                <a:solidFill>
                  <a:srgbClr val="002060"/>
                </a:solidFill>
                <a:latin typeface="NikoshBAN" pitchFamily="2" charset="0"/>
                <a:cs typeface="NikoshBAN" pitchFamily="2" charset="0"/>
              </a:rPr>
            </a:br>
            <a:r>
              <a:rPr lang="bn-BD" sz="6000" dirty="0" smtClean="0">
                <a:solidFill>
                  <a:schemeClr val="accent6">
                    <a:lumMod val="75000"/>
                  </a:schemeClr>
                </a:solidFill>
                <a:latin typeface="NikoshBAN" pitchFamily="2" charset="0"/>
                <a:cs typeface="NikoshBAN" pitchFamily="2" charset="0"/>
              </a:rPr>
              <a:t> </a:t>
            </a:r>
            <a:r>
              <a:rPr lang="en-US" sz="6000" dirty="0" smtClean="0">
                <a:solidFill>
                  <a:schemeClr val="accent6">
                    <a:lumMod val="75000"/>
                  </a:schemeClr>
                </a:solidFill>
                <a:latin typeface="NikoshBAN" pitchFamily="2" charset="0"/>
                <a:cs typeface="NikoshBAN" pitchFamily="2" charset="0"/>
              </a:rPr>
              <a:t>			  </a:t>
            </a:r>
            <a:r>
              <a:rPr lang="bn-BD" sz="4400" dirty="0" smtClean="0">
                <a:solidFill>
                  <a:srgbClr val="0000FF"/>
                </a:solidFill>
                <a:latin typeface="NikoshBAN" pitchFamily="2" charset="0"/>
                <a:cs typeface="NikoshBAN" pitchFamily="2" charset="0"/>
              </a:rPr>
              <a:t>(প্রথম পত্র)</a:t>
            </a:r>
            <a:r>
              <a:rPr lang="en-US" sz="4400" dirty="0" smtClean="0">
                <a:solidFill>
                  <a:srgbClr val="0000FF"/>
                </a:solidFill>
                <a:latin typeface="NikoshBAN" pitchFamily="2" charset="0"/>
                <a:cs typeface="NikoshBAN" pitchFamily="2" charset="0"/>
              </a:rPr>
              <a:t> </a:t>
            </a:r>
            <a:endParaRPr lang="en-US" sz="6000" dirty="0">
              <a:solidFill>
                <a:srgbClr val="0000FF"/>
              </a:solidFill>
              <a:latin typeface="NikoshBAN" pitchFamily="2" charset="0"/>
              <a:cs typeface="NikoshBAN" pitchFamily="2"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pPr algn="ctr"/>
            <a:r>
              <a:rPr lang="bn-BD" sz="7200" b="1" dirty="0" smtClean="0">
                <a:solidFill>
                  <a:srgbClr val="CC3399"/>
                </a:solidFill>
                <a:latin typeface="NikoshBAN" pitchFamily="2" charset="0"/>
                <a:cs typeface="NikoshBAN" pitchFamily="2" charset="0"/>
              </a:rPr>
              <a:t>শিখনফল</a:t>
            </a:r>
            <a:endParaRPr lang="en-US" sz="7200" b="1" dirty="0">
              <a:solidFill>
                <a:srgbClr val="CC3399"/>
              </a:solidFill>
              <a:latin typeface="NikoshBAN" pitchFamily="2" charset="0"/>
              <a:cs typeface="NikoshBAN" pitchFamily="2" charset="0"/>
            </a:endParaRPr>
          </a:p>
        </p:txBody>
      </p:sp>
      <p:sp>
        <p:nvSpPr>
          <p:cNvPr id="3" name="Content Placeholder 2"/>
          <p:cNvSpPr>
            <a:spLocks noGrp="1"/>
          </p:cNvSpPr>
          <p:nvPr>
            <p:ph idx="1"/>
          </p:nvPr>
        </p:nvSpPr>
        <p:spPr>
          <a:xfrm>
            <a:off x="457200" y="1219200"/>
            <a:ext cx="8305800" cy="4953000"/>
          </a:xfrm>
          <a:ln>
            <a:solidFill>
              <a:schemeClr val="tx2">
                <a:lumMod val="60000"/>
                <a:lumOff val="40000"/>
              </a:schemeClr>
            </a:solidFill>
          </a:ln>
        </p:spPr>
        <p:txBody>
          <a:bodyPr>
            <a:normAutofit fontScale="92500" lnSpcReduction="10000"/>
          </a:bodyPr>
          <a:lstStyle/>
          <a:p>
            <a:pPr>
              <a:buNone/>
            </a:pPr>
            <a:r>
              <a:rPr lang="bn-BD" sz="4000" dirty="0" smtClean="0">
                <a:solidFill>
                  <a:srgbClr val="C00000"/>
                </a:solidFill>
                <a:latin typeface="NikoshBAN" pitchFamily="2" charset="0"/>
                <a:cs typeface="NikoshBAN" pitchFamily="2" charset="0"/>
              </a:rPr>
              <a:t>এই পাঠ শেষে শিক্ষার্থীরা......</a:t>
            </a:r>
          </a:p>
          <a:p>
            <a:pPr>
              <a:buFont typeface="Wingdings" pitchFamily="2" charset="2"/>
              <a:buChar char="q"/>
            </a:pPr>
            <a:r>
              <a:rPr lang="en-US" sz="4000" dirty="0" smtClean="0">
                <a:latin typeface="NikoshBAN" pitchFamily="2" charset="0"/>
                <a:cs typeface="NikoshBAN" pitchFamily="2" charset="0"/>
              </a:rPr>
              <a:t> </a:t>
            </a:r>
            <a:r>
              <a:rPr lang="bn-BD" sz="4000" dirty="0" smtClean="0">
                <a:solidFill>
                  <a:srgbClr val="0070C0"/>
                </a:solidFill>
                <a:latin typeface="NikoshBAN" pitchFamily="2" charset="0"/>
                <a:cs typeface="NikoshBAN" pitchFamily="2" charset="0"/>
              </a:rPr>
              <a:t>স্প্রেডশীট  ও ওয়ার্কশীট সম্পর্কে বলতে পারবে।</a:t>
            </a:r>
          </a:p>
          <a:p>
            <a:pPr>
              <a:buFont typeface="Wingdings" pitchFamily="2" charset="2"/>
              <a:buChar char="q"/>
            </a:pPr>
            <a:r>
              <a:rPr lang="bn-BD" sz="4000" dirty="0" smtClean="0">
                <a:solidFill>
                  <a:srgbClr val="0070C0"/>
                </a:solidFill>
                <a:latin typeface="NikoshBAN" pitchFamily="2" charset="0"/>
                <a:cs typeface="NikoshBAN" pitchFamily="2" charset="0"/>
              </a:rPr>
              <a:t> স্প্রেডশীট প্রোগ্রামের নাম লিখতে পারবে।</a:t>
            </a:r>
          </a:p>
          <a:p>
            <a:pPr>
              <a:buFont typeface="Wingdings" pitchFamily="2" charset="2"/>
              <a:buChar char="q"/>
            </a:pPr>
            <a:r>
              <a:rPr lang="en-US" sz="4000" dirty="0" smtClean="0">
                <a:solidFill>
                  <a:srgbClr val="0070C0"/>
                </a:solidFill>
                <a:latin typeface="NikoshBAN" pitchFamily="2" charset="0"/>
                <a:cs typeface="NikoshBAN" pitchFamily="2" charset="0"/>
              </a:rPr>
              <a:t> </a:t>
            </a:r>
            <a:r>
              <a:rPr lang="bn-BD" sz="4000" dirty="0" smtClean="0">
                <a:solidFill>
                  <a:srgbClr val="0070C0"/>
                </a:solidFill>
                <a:latin typeface="NikoshBAN" pitchFamily="2" charset="0"/>
                <a:cs typeface="NikoshBAN" pitchFamily="2" charset="0"/>
              </a:rPr>
              <a:t>ফর্মূলা ও ফাংশনের পার্থক্য চিহ্নিত করতে পারবে।</a:t>
            </a:r>
          </a:p>
          <a:p>
            <a:pPr>
              <a:buFont typeface="Wingdings" pitchFamily="2" charset="2"/>
              <a:buChar char="q"/>
            </a:pPr>
            <a:r>
              <a:rPr lang="en-US" sz="4000" dirty="0" smtClean="0">
                <a:solidFill>
                  <a:srgbClr val="0070C0"/>
                </a:solidFill>
                <a:latin typeface="NikoshBAN" pitchFamily="2" charset="0"/>
                <a:cs typeface="NikoshBAN" pitchFamily="2" charset="0"/>
              </a:rPr>
              <a:t> </a:t>
            </a:r>
            <a:r>
              <a:rPr lang="bn-BD" sz="4000" dirty="0" smtClean="0">
                <a:solidFill>
                  <a:srgbClr val="0070C0"/>
                </a:solidFill>
                <a:latin typeface="NikoshBAN" pitchFamily="2" charset="0"/>
                <a:cs typeface="NikoshBAN" pitchFamily="2" charset="0"/>
              </a:rPr>
              <a:t>তথ্যকে গ্রাফের মাধ্যমে উপস্থাপন করতে পারবে।</a:t>
            </a:r>
            <a:endParaRPr lang="en-US" sz="4000" dirty="0" smtClean="0">
              <a:solidFill>
                <a:srgbClr val="0070C0"/>
              </a:solidFill>
              <a:latin typeface="NikoshBAN" pitchFamily="2" charset="0"/>
              <a:cs typeface="NikoshBAN" pitchFamily="2" charset="0"/>
            </a:endParaRPr>
          </a:p>
          <a:p>
            <a:pPr>
              <a:buFont typeface="Wingdings" pitchFamily="2" charset="2"/>
              <a:buChar char="q"/>
            </a:pPr>
            <a:r>
              <a:rPr lang="bn-BD" sz="4000" dirty="0" smtClean="0">
                <a:solidFill>
                  <a:srgbClr val="0070C0"/>
                </a:solidFill>
                <a:latin typeface="NikoshBAN" pitchFamily="2" charset="0"/>
                <a:cs typeface="NikoshBAN" pitchFamily="2" charset="0"/>
              </a:rPr>
              <a:t> একটি প্রতিষ্ঠানের কর্মকর্তাদের বেতন বিবরণী</a:t>
            </a:r>
            <a:r>
              <a:rPr lang="en-US" sz="4000" dirty="0" smtClean="0">
                <a:solidFill>
                  <a:srgbClr val="0070C0"/>
                </a:solidFill>
                <a:latin typeface="NikoshBAN" pitchFamily="2" charset="0"/>
                <a:cs typeface="NikoshBAN" pitchFamily="2" charset="0"/>
              </a:rPr>
              <a:t> </a:t>
            </a:r>
            <a:r>
              <a:rPr lang="bn-BD" sz="4000" dirty="0" smtClean="0">
                <a:solidFill>
                  <a:srgbClr val="0070C0"/>
                </a:solidFill>
                <a:latin typeface="NikoshBAN" pitchFamily="2" charset="0"/>
                <a:cs typeface="NikoshBAN" pitchFamily="2" charset="0"/>
              </a:rPr>
              <a:t>তৈরি করতে পারবে।</a:t>
            </a:r>
            <a:endParaRPr lang="en-US" sz="4000" dirty="0" smtClean="0">
              <a:solidFill>
                <a:srgbClr val="0070C0"/>
              </a:solidFill>
              <a:latin typeface="NikoshBAN" pitchFamily="2" charset="0"/>
              <a:cs typeface="NikoshBAN" pitchFamily="2" charset="0"/>
            </a:endParaRPr>
          </a:p>
          <a:p>
            <a:pPr>
              <a:buFont typeface="Wingdings" pitchFamily="2" charset="2"/>
              <a:buChar char="q"/>
            </a:pPr>
            <a:r>
              <a:rPr lang="en-US" sz="4000" dirty="0" smtClean="0">
                <a:solidFill>
                  <a:srgbClr val="0070C0"/>
                </a:solidFill>
                <a:latin typeface="NikoshBAN" pitchFamily="2" charset="0"/>
                <a:cs typeface="NikoshBAN" pitchFamily="2" charset="0"/>
              </a:rPr>
              <a:t> </a:t>
            </a:r>
            <a:r>
              <a:rPr lang="bn-BD" sz="4000" dirty="0" smtClean="0">
                <a:solidFill>
                  <a:srgbClr val="0070C0"/>
                </a:solidFill>
                <a:latin typeface="NikoshBAN" pitchFamily="2" charset="0"/>
                <a:cs typeface="NikoshBAN" pitchFamily="2" charset="0"/>
              </a:rPr>
              <a:t>ডাটা সর্টিং করা যাবে।</a:t>
            </a:r>
            <a:endParaRPr lang="en-US" sz="4000" dirty="0" smtClean="0">
              <a:solidFill>
                <a:srgbClr val="0070C0"/>
              </a:solidFill>
              <a:latin typeface="NikoshBAN" pitchFamily="2" charset="0"/>
              <a:cs typeface="NikoshBAN" pitchFamily="2" charset="0"/>
            </a:endParaRPr>
          </a:p>
          <a:p>
            <a:pPr>
              <a:buFont typeface="Wingdings" pitchFamily="2" charset="2"/>
              <a:buChar char="q"/>
            </a:pPr>
            <a:endParaRPr lang="en-US" sz="4000" dirty="0" smtClean="0">
              <a:latin typeface="NikoshBAN" pitchFamily="2" charset="0"/>
              <a:cs typeface="NikoshBAN" pitchFamily="2" charset="0"/>
            </a:endParaRPr>
          </a:p>
          <a:p>
            <a:pPr>
              <a:buFont typeface="Wingdings" pitchFamily="2" charset="2"/>
              <a:buChar char="q"/>
            </a:pPr>
            <a:endParaRPr lang="bn-BD" sz="4000" dirty="0" smtClean="0">
              <a:latin typeface="NikoshBAN" pitchFamily="2" charset="0"/>
              <a:cs typeface="NikoshBAN" pitchFamily="2"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additive="base">
                                        <p:cTn id="4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609600"/>
            <a:ext cx="8153400" cy="4524315"/>
          </a:xfrm>
          <a:prstGeom prst="rect">
            <a:avLst/>
          </a:prstGeom>
          <a:noFill/>
        </p:spPr>
        <p:txBody>
          <a:bodyPr wrap="square" rtlCol="0">
            <a:spAutoFit/>
          </a:bodyPr>
          <a:lstStyle/>
          <a:p>
            <a:endParaRPr lang="bn-BD" sz="7200" dirty="0" smtClean="0">
              <a:latin typeface="NikoshBAN" pitchFamily="2" charset="0"/>
              <a:cs typeface="NikoshBAN" pitchFamily="2" charset="0"/>
            </a:endParaRPr>
          </a:p>
          <a:p>
            <a:endParaRPr lang="bn-BD" sz="7200" dirty="0" smtClean="0">
              <a:latin typeface="NikoshBAN" pitchFamily="2" charset="0"/>
              <a:cs typeface="NikoshBAN" pitchFamily="2" charset="0"/>
            </a:endParaRPr>
          </a:p>
          <a:p>
            <a:endParaRPr lang="bn-BD" sz="7200" dirty="0" smtClean="0">
              <a:latin typeface="NikoshBAN" pitchFamily="2" charset="0"/>
              <a:cs typeface="NikoshBAN" pitchFamily="2" charset="0"/>
            </a:endParaRPr>
          </a:p>
          <a:p>
            <a:endParaRPr lang="en-US" sz="7200" dirty="0">
              <a:latin typeface="NikoshBAN" pitchFamily="2" charset="0"/>
              <a:cs typeface="NikoshBAN" pitchFamily="2" charset="0"/>
            </a:endParaRPr>
          </a:p>
        </p:txBody>
      </p:sp>
      <p:pic>
        <p:nvPicPr>
          <p:cNvPr id="3" name="Picture 2" descr="education-segment2.jpg"/>
          <p:cNvPicPr>
            <a:picLocks noChangeAspect="1"/>
          </p:cNvPicPr>
          <p:nvPr/>
        </p:nvPicPr>
        <p:blipFill>
          <a:blip r:embed="rId2"/>
          <a:stretch>
            <a:fillRect/>
          </a:stretch>
        </p:blipFill>
        <p:spPr>
          <a:xfrm>
            <a:off x="381000" y="498390"/>
            <a:ext cx="8610600" cy="6283410"/>
          </a:xfrm>
          <a:prstGeom prst="rect">
            <a:avLst/>
          </a:prstGeom>
        </p:spPr>
      </p:pic>
      <p:sp>
        <p:nvSpPr>
          <p:cNvPr id="4" name="TextBox 3"/>
          <p:cNvSpPr txBox="1"/>
          <p:nvPr/>
        </p:nvSpPr>
        <p:spPr>
          <a:xfrm>
            <a:off x="304800" y="6248400"/>
            <a:ext cx="3352800" cy="523220"/>
          </a:xfrm>
          <a:prstGeom prst="rect">
            <a:avLst/>
          </a:prstGeom>
          <a:solidFill>
            <a:schemeClr val="accent2"/>
          </a:solidFill>
        </p:spPr>
        <p:txBody>
          <a:bodyPr wrap="square" rtlCol="0">
            <a:spAutoFit/>
          </a:bodyPr>
          <a:lstStyle/>
          <a:p>
            <a:r>
              <a:rPr lang="en-US" sz="2800" b="1" dirty="0" smtClean="0"/>
              <a:t>COMPUTER  LAB</a:t>
            </a:r>
            <a:endParaRPr lang="en-US" sz="2800"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4"/>
                                        </p:tgtEl>
                                        <p:attrNameLst>
                                          <p:attrName>style.visibility</p:attrName>
                                        </p:attrNameLst>
                                      </p:cBhvr>
                                      <p:to>
                                        <p:strVal val="visible"/>
                                      </p:to>
                                    </p:set>
                                    <p:anim by="(-#ppt_w*2)" calcmode="lin" valueType="num">
                                      <p:cBhvr rctx="PPT">
                                        <p:cTn id="12" dur="500" autoRev="1" fill="hold">
                                          <p:stCondLst>
                                            <p:cond delay="0"/>
                                          </p:stCondLst>
                                        </p:cTn>
                                        <p:tgtEl>
                                          <p:spTgt spid="4"/>
                                        </p:tgtEl>
                                        <p:attrNameLst>
                                          <p:attrName>ppt_w</p:attrName>
                                        </p:attrNameLst>
                                      </p:cBhvr>
                                    </p:anim>
                                    <p:anim by="(#ppt_w*0.50)" calcmode="lin" valueType="num">
                                      <p:cBhvr>
                                        <p:cTn id="13" dur="500" decel="50000" autoRev="1" fill="hold">
                                          <p:stCondLst>
                                            <p:cond delay="0"/>
                                          </p:stCondLst>
                                        </p:cTn>
                                        <p:tgtEl>
                                          <p:spTgt spid="4"/>
                                        </p:tgtEl>
                                        <p:attrNameLst>
                                          <p:attrName>ppt_x</p:attrName>
                                        </p:attrNameLst>
                                      </p:cBhvr>
                                    </p:anim>
                                    <p:anim from="(-#ppt_h/2)" to="(#ppt_y)" calcmode="lin" valueType="num">
                                      <p:cBhvr>
                                        <p:cTn id="14" dur="1000" fill="hold">
                                          <p:stCondLst>
                                            <p:cond delay="0"/>
                                          </p:stCondLst>
                                        </p:cTn>
                                        <p:tgtEl>
                                          <p:spTgt spid="4"/>
                                        </p:tgtEl>
                                        <p:attrNameLst>
                                          <p:attrName>ppt_y</p:attrName>
                                        </p:attrNameLst>
                                      </p:cBhvr>
                                    </p:anim>
                                    <p:animRot by="21600000">
                                      <p:cBhvr>
                                        <p:cTn id="15" dur="1000"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C:\Documents and Settings\user\Desktop\SAIKAT\COM LAB.jpeg"/>
          <p:cNvPicPr>
            <a:picLocks noChangeAspect="1" noChangeArrowheads="1"/>
          </p:cNvPicPr>
          <p:nvPr/>
        </p:nvPicPr>
        <p:blipFill>
          <a:blip r:embed="rId3"/>
          <a:srcRect/>
          <a:stretch>
            <a:fillRect/>
          </a:stretch>
        </p:blipFill>
        <p:spPr bwMode="auto">
          <a:xfrm>
            <a:off x="685800" y="685800"/>
            <a:ext cx="7881048" cy="5715000"/>
          </a:xfrm>
          <a:prstGeom prst="rect">
            <a:avLst/>
          </a:prstGeom>
          <a:noFill/>
        </p:spPr>
      </p:pic>
      <p:sp>
        <p:nvSpPr>
          <p:cNvPr id="3" name="Rectangle 2"/>
          <p:cNvSpPr/>
          <p:nvPr/>
        </p:nvSpPr>
        <p:spPr>
          <a:xfrm rot="10800000" flipV="1">
            <a:off x="6857999" y="6399683"/>
            <a:ext cx="2154487" cy="369332"/>
          </a:xfrm>
          <a:prstGeom prst="rect">
            <a:avLst/>
          </a:prstGeom>
          <a:solidFill>
            <a:schemeClr val="accent1">
              <a:lumMod val="20000"/>
              <a:lumOff val="80000"/>
            </a:schemeClr>
          </a:solidFill>
        </p:spPr>
        <p:txBody>
          <a:bodyPr wrap="square">
            <a:spAutoFit/>
          </a:bodyPr>
          <a:lstStyle/>
          <a:p>
            <a:r>
              <a:rPr lang="en-US" b="1" i="1" dirty="0" smtClean="0">
                <a:solidFill>
                  <a:schemeClr val="tx1">
                    <a:lumMod val="85000"/>
                    <a:lumOff val="15000"/>
                  </a:schemeClr>
                </a:solidFill>
              </a:rPr>
              <a:t>COMPUTER  LAB</a:t>
            </a:r>
            <a:endParaRPr lang="en-US" b="1" i="1" dirty="0">
              <a:solidFill>
                <a:schemeClr val="tx1">
                  <a:lumMod val="85000"/>
                  <a:lumOff val="15000"/>
                </a:schemeClr>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1"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amond(in)">
                                      <p:cBhvr>
                                        <p:cTn id="1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style>
          <a:lnRef idx="1">
            <a:schemeClr val="accent3"/>
          </a:lnRef>
          <a:fillRef idx="2">
            <a:schemeClr val="accent3"/>
          </a:fillRef>
          <a:effectRef idx="1">
            <a:schemeClr val="accent3"/>
          </a:effectRef>
          <a:fontRef idx="minor">
            <a:schemeClr val="dk1"/>
          </a:fontRef>
        </p:style>
        <p:txBody>
          <a:bodyPr anchor="t">
            <a:noAutofit/>
          </a:bodyPr>
          <a:lstStyle/>
          <a:p>
            <a:pPr algn="ctr"/>
            <a:r>
              <a:rPr lang="bn-BD" sz="8800" dirty="0" smtClean="0">
                <a:solidFill>
                  <a:srgbClr val="FF00FF"/>
                </a:solidFill>
                <a:latin typeface="NikoshBAN" pitchFamily="2" charset="0"/>
                <a:cs typeface="NikoshBAN" pitchFamily="2" charset="0"/>
              </a:rPr>
              <a:t>পাঠ শিরোনাম</a:t>
            </a:r>
            <a:endParaRPr lang="en-US" sz="8800" dirty="0">
              <a:solidFill>
                <a:srgbClr val="FF00FF"/>
              </a:solidFill>
              <a:latin typeface="NikoshBAN" pitchFamily="2" charset="0"/>
              <a:cs typeface="NikoshBAN" pitchFamily="2" charset="0"/>
            </a:endParaRPr>
          </a:p>
        </p:txBody>
      </p:sp>
      <p:sp>
        <p:nvSpPr>
          <p:cNvPr id="3" name="Content Placeholder 2"/>
          <p:cNvSpPr>
            <a:spLocks noGrp="1"/>
          </p:cNvSpPr>
          <p:nvPr>
            <p:ph idx="1"/>
          </p:nvPr>
        </p:nvSpPr>
        <p:spPr>
          <a:xfrm>
            <a:off x="304800" y="-1904999"/>
            <a:ext cx="8229600" cy="1371600"/>
          </a:xfrm>
        </p:spPr>
        <p:txBody>
          <a:bodyPr>
            <a:normAutofit fontScale="62500" lnSpcReduction="20000"/>
          </a:bodyPr>
          <a:lstStyle/>
          <a:p>
            <a:pPr>
              <a:buNone/>
            </a:pPr>
            <a:endParaRPr lang="en-US" sz="4800" dirty="0" smtClean="0">
              <a:latin typeface="NikoshBAN" pitchFamily="2" charset="0"/>
              <a:cs typeface="NikoshBAN" pitchFamily="2" charset="0"/>
            </a:endParaRPr>
          </a:p>
          <a:p>
            <a:pPr>
              <a:buNone/>
            </a:pPr>
            <a:endParaRPr lang="bn-BD" sz="4800" dirty="0" smtClean="0">
              <a:latin typeface="NikoshBAN" pitchFamily="2" charset="0"/>
              <a:cs typeface="NikoshBAN" pitchFamily="2" charset="0"/>
            </a:endParaRPr>
          </a:p>
          <a:p>
            <a:pPr>
              <a:buNone/>
            </a:pPr>
            <a:r>
              <a:rPr lang="bn-BD" sz="4800" dirty="0" smtClean="0">
                <a:latin typeface="NikoshBAN" pitchFamily="2" charset="0"/>
                <a:cs typeface="NikoshBAN" pitchFamily="2" charset="0"/>
              </a:rPr>
              <a:t> </a:t>
            </a:r>
          </a:p>
          <a:p>
            <a:pPr>
              <a:buNone/>
            </a:pPr>
            <a:endParaRPr lang="bn-BD" sz="4800" dirty="0" smtClean="0">
              <a:latin typeface="NikoshBAN" pitchFamily="2" charset="0"/>
              <a:cs typeface="NikoshBAN" pitchFamily="2" charset="0"/>
            </a:endParaRPr>
          </a:p>
          <a:p>
            <a:pPr>
              <a:buNone/>
            </a:pPr>
            <a:endParaRPr lang="bn-BD" sz="4800" dirty="0" smtClean="0">
              <a:latin typeface="NikoshBAN" pitchFamily="2" charset="0"/>
              <a:cs typeface="NikoshBAN" pitchFamily="2" charset="0"/>
            </a:endParaRPr>
          </a:p>
          <a:p>
            <a:pPr>
              <a:buNone/>
            </a:pPr>
            <a:endParaRPr lang="bn-BD" sz="4800" dirty="0" smtClean="0">
              <a:latin typeface="NikoshBAN" pitchFamily="2" charset="0"/>
              <a:cs typeface="NikoshBAN" pitchFamily="2" charset="0"/>
            </a:endParaRPr>
          </a:p>
          <a:p>
            <a:pPr>
              <a:buNone/>
            </a:pPr>
            <a:endParaRPr lang="bn-BD" sz="4800" dirty="0" smtClean="0">
              <a:latin typeface="NikoshBAN" pitchFamily="2" charset="0"/>
              <a:cs typeface="NikoshBAN" pitchFamily="2" charset="0"/>
            </a:endParaRPr>
          </a:p>
          <a:p>
            <a:pPr>
              <a:buNone/>
            </a:pPr>
            <a:endParaRPr lang="bn-BD" sz="4800" dirty="0" smtClean="0">
              <a:latin typeface="NikoshBAN" pitchFamily="2" charset="0"/>
              <a:cs typeface="NikoshBAN" pitchFamily="2" charset="0"/>
            </a:endParaRPr>
          </a:p>
          <a:p>
            <a:pPr>
              <a:buNone/>
            </a:pPr>
            <a:endParaRPr lang="en-US" sz="4800" dirty="0">
              <a:latin typeface="NikoshBAN" pitchFamily="2" charset="0"/>
              <a:cs typeface="NikoshBAN" pitchFamily="2" charset="0"/>
            </a:endParaRPr>
          </a:p>
        </p:txBody>
      </p:sp>
      <p:sp>
        <p:nvSpPr>
          <p:cNvPr id="6" name="Rectangle 5"/>
          <p:cNvSpPr/>
          <p:nvPr/>
        </p:nvSpPr>
        <p:spPr>
          <a:xfrm>
            <a:off x="0" y="1219200"/>
            <a:ext cx="91440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bn-BD" sz="7200" dirty="0" smtClean="0">
                <a:latin typeface="NikoshBAN" pitchFamily="2" charset="0"/>
                <a:cs typeface="NikoshBAN" pitchFamily="2" charset="0"/>
              </a:rPr>
              <a:t>স্প্রেডশীট এনালাইসিস </a:t>
            </a:r>
            <a:endParaRPr lang="en-US" sz="7200" dirty="0"/>
          </a:p>
        </p:txBody>
      </p:sp>
      <p:pic>
        <p:nvPicPr>
          <p:cNvPr id="5" name="Picture 4" descr="Spreadsheet.jpeg"/>
          <p:cNvPicPr>
            <a:picLocks noChangeAspect="1"/>
          </p:cNvPicPr>
          <p:nvPr/>
        </p:nvPicPr>
        <p:blipFill>
          <a:blip r:embed="rId3"/>
          <a:stretch>
            <a:fillRect/>
          </a:stretch>
        </p:blipFill>
        <p:spPr>
          <a:xfrm>
            <a:off x="0" y="2438400"/>
            <a:ext cx="5236360" cy="4419600"/>
          </a:xfrm>
          <a:prstGeom prst="rect">
            <a:avLst/>
          </a:prstGeom>
        </p:spPr>
      </p:pic>
      <p:pic>
        <p:nvPicPr>
          <p:cNvPr id="8193" name="Picture 1" descr="C:\Documents and Settings\user\Desktop\Din Bricklin-1.jpeg"/>
          <p:cNvPicPr>
            <a:picLocks noChangeAspect="1" noChangeArrowheads="1"/>
          </p:cNvPicPr>
          <p:nvPr/>
        </p:nvPicPr>
        <p:blipFill>
          <a:blip r:embed="rId4"/>
          <a:srcRect/>
          <a:stretch>
            <a:fillRect/>
          </a:stretch>
        </p:blipFill>
        <p:spPr bwMode="auto">
          <a:xfrm>
            <a:off x="5486400" y="2590800"/>
            <a:ext cx="3352800" cy="3428999"/>
          </a:xfrm>
          <a:prstGeom prst="rect">
            <a:avLst/>
          </a:prstGeom>
          <a:noFill/>
        </p:spPr>
      </p:pic>
      <p:sp>
        <p:nvSpPr>
          <p:cNvPr id="7" name="TextBox 6"/>
          <p:cNvSpPr txBox="1"/>
          <p:nvPr/>
        </p:nvSpPr>
        <p:spPr>
          <a:xfrm>
            <a:off x="5867400" y="6172200"/>
            <a:ext cx="2286000" cy="523220"/>
          </a:xfrm>
          <a:prstGeom prst="rect">
            <a:avLst/>
          </a:prstGeom>
          <a:noFill/>
          <a:ln w="28575">
            <a:solidFill>
              <a:schemeClr val="tx1"/>
            </a:solidFill>
          </a:ln>
        </p:spPr>
        <p:txBody>
          <a:bodyPr wrap="square" rtlCol="0">
            <a:spAutoFit/>
          </a:bodyPr>
          <a:lstStyle/>
          <a:p>
            <a:pPr algn="ctr"/>
            <a:r>
              <a:rPr lang="en-US" sz="2800" b="1" dirty="0" smtClean="0"/>
              <a:t>Din </a:t>
            </a:r>
            <a:r>
              <a:rPr lang="en-US" sz="2800" b="1" dirty="0" err="1" smtClean="0"/>
              <a:t>Bricklin</a:t>
            </a:r>
            <a:endParaRPr lang="en-US" b="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8193"/>
                                        </p:tgtEl>
                                        <p:attrNameLst>
                                          <p:attrName>style.visibility</p:attrName>
                                        </p:attrNameLst>
                                      </p:cBhvr>
                                      <p:to>
                                        <p:strVal val="visible"/>
                                      </p:to>
                                    </p:set>
                                    <p:anim calcmode="lin" valueType="num">
                                      <p:cBhvr additive="base">
                                        <p:cTn id="26" dur="500" fill="hold"/>
                                        <p:tgtEl>
                                          <p:spTgt spid="8193"/>
                                        </p:tgtEl>
                                        <p:attrNameLst>
                                          <p:attrName>ppt_x</p:attrName>
                                        </p:attrNameLst>
                                      </p:cBhvr>
                                      <p:tavLst>
                                        <p:tav tm="0">
                                          <p:val>
                                            <p:strVal val="#ppt_x"/>
                                          </p:val>
                                        </p:tav>
                                        <p:tav tm="100000">
                                          <p:val>
                                            <p:strVal val="#ppt_x"/>
                                          </p:val>
                                        </p:tav>
                                      </p:tavLst>
                                    </p:anim>
                                    <p:anim calcmode="lin" valueType="num">
                                      <p:cBhvr additive="base">
                                        <p:cTn id="27" dur="500" fill="hold"/>
                                        <p:tgtEl>
                                          <p:spTgt spid="819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preadsheet.jpeg"/>
          <p:cNvPicPr>
            <a:picLocks noChangeAspect="1"/>
          </p:cNvPicPr>
          <p:nvPr/>
        </p:nvPicPr>
        <p:blipFill>
          <a:blip r:embed="rId3"/>
          <a:stretch>
            <a:fillRect/>
          </a:stretch>
        </p:blipFill>
        <p:spPr>
          <a:xfrm>
            <a:off x="1371600" y="802175"/>
            <a:ext cx="6705600" cy="5659671"/>
          </a:xfrm>
          <a:prstGeom prst="rect">
            <a:avLst/>
          </a:prstGeom>
        </p:spPr>
      </p:pic>
      <p:grpSp>
        <p:nvGrpSpPr>
          <p:cNvPr id="24" name="Group 23"/>
          <p:cNvGrpSpPr/>
          <p:nvPr/>
        </p:nvGrpSpPr>
        <p:grpSpPr>
          <a:xfrm>
            <a:off x="0" y="1066800"/>
            <a:ext cx="2286000" cy="1493235"/>
            <a:chOff x="0" y="1066800"/>
            <a:chExt cx="2286000" cy="1493235"/>
          </a:xfrm>
        </p:grpSpPr>
        <p:cxnSp>
          <p:nvCxnSpPr>
            <p:cNvPr id="6" name="Straight Arrow Connector 5"/>
            <p:cNvCxnSpPr/>
            <p:nvPr/>
          </p:nvCxnSpPr>
          <p:spPr>
            <a:xfrm rot="10800000" flipV="1">
              <a:off x="1066800" y="1066800"/>
              <a:ext cx="1219200" cy="1066800"/>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0" y="2159925"/>
              <a:ext cx="1371600" cy="400110"/>
            </a:xfrm>
            <a:prstGeom prst="rect">
              <a:avLst/>
            </a:prstGeom>
            <a:noFill/>
            <a:ln w="28575">
              <a:solidFill>
                <a:schemeClr val="tx1"/>
              </a:solidFill>
            </a:ln>
          </p:spPr>
          <p:txBody>
            <a:bodyPr wrap="square" rtlCol="0">
              <a:spAutoFit/>
            </a:bodyPr>
            <a:lstStyle/>
            <a:p>
              <a:r>
                <a:rPr lang="bn-BD" sz="2000" b="1" dirty="0" smtClean="0">
                  <a:solidFill>
                    <a:srgbClr val="0000FF"/>
                  </a:solidFill>
                  <a:latin typeface="NikoshBAN" pitchFamily="2" charset="0"/>
                  <a:cs typeface="NikoshBAN" pitchFamily="2" charset="0"/>
                </a:rPr>
                <a:t>টাইটেল বার</a:t>
              </a:r>
              <a:endParaRPr lang="en-US" sz="2000" b="1" dirty="0">
                <a:solidFill>
                  <a:srgbClr val="0000FF"/>
                </a:solidFill>
                <a:latin typeface="NikoshBAN" pitchFamily="2" charset="0"/>
                <a:cs typeface="NikoshBAN" pitchFamily="2" charset="0"/>
              </a:endParaRPr>
            </a:p>
          </p:txBody>
        </p:sp>
      </p:grpSp>
      <p:grpSp>
        <p:nvGrpSpPr>
          <p:cNvPr id="28" name="Group 27"/>
          <p:cNvGrpSpPr/>
          <p:nvPr/>
        </p:nvGrpSpPr>
        <p:grpSpPr>
          <a:xfrm>
            <a:off x="3657600" y="1295400"/>
            <a:ext cx="1219200" cy="2076510"/>
            <a:chOff x="3657600" y="1295400"/>
            <a:chExt cx="1219200" cy="2076510"/>
          </a:xfrm>
        </p:grpSpPr>
        <p:cxnSp>
          <p:nvCxnSpPr>
            <p:cNvPr id="8" name="Straight Arrow Connector 7"/>
            <p:cNvCxnSpPr/>
            <p:nvPr/>
          </p:nvCxnSpPr>
          <p:spPr>
            <a:xfrm rot="16200000" flipH="1">
              <a:off x="3162300" y="1790700"/>
              <a:ext cx="1676400" cy="685800"/>
            </a:xfrm>
            <a:prstGeom prst="straightConnector1">
              <a:avLst/>
            </a:prstGeom>
            <a:ln w="38100">
              <a:solidFill>
                <a:srgbClr val="CC3399"/>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962400" y="2971800"/>
              <a:ext cx="914400" cy="400110"/>
            </a:xfrm>
            <a:prstGeom prst="rect">
              <a:avLst/>
            </a:prstGeom>
            <a:noFill/>
            <a:ln w="28575">
              <a:solidFill>
                <a:schemeClr val="tx1"/>
              </a:solidFill>
            </a:ln>
          </p:spPr>
          <p:txBody>
            <a:bodyPr wrap="square" rtlCol="0">
              <a:spAutoFit/>
            </a:bodyPr>
            <a:lstStyle/>
            <a:p>
              <a:r>
                <a:rPr lang="bn-BD" sz="2000" b="1" dirty="0" smtClean="0">
                  <a:solidFill>
                    <a:srgbClr val="CC3399"/>
                  </a:solidFill>
                  <a:latin typeface="NikoshBAN" pitchFamily="2" charset="0"/>
                  <a:cs typeface="NikoshBAN" pitchFamily="2" charset="0"/>
                </a:rPr>
                <a:t>মেনুবার</a:t>
              </a:r>
              <a:endParaRPr lang="en-US" sz="2000" b="1" dirty="0">
                <a:solidFill>
                  <a:srgbClr val="CC3399"/>
                </a:solidFill>
                <a:latin typeface="NikoshBAN" pitchFamily="2" charset="0"/>
                <a:cs typeface="NikoshBAN" pitchFamily="2" charset="0"/>
              </a:endParaRPr>
            </a:p>
          </p:txBody>
        </p:sp>
      </p:grpSp>
      <p:grpSp>
        <p:nvGrpSpPr>
          <p:cNvPr id="25" name="Group 24"/>
          <p:cNvGrpSpPr/>
          <p:nvPr/>
        </p:nvGrpSpPr>
        <p:grpSpPr>
          <a:xfrm>
            <a:off x="304800" y="1600200"/>
            <a:ext cx="2362200" cy="1733995"/>
            <a:chOff x="304800" y="1600200"/>
            <a:chExt cx="2362200" cy="1733995"/>
          </a:xfrm>
        </p:grpSpPr>
        <p:cxnSp>
          <p:nvCxnSpPr>
            <p:cNvPr id="12" name="Straight Arrow Connector 11"/>
            <p:cNvCxnSpPr/>
            <p:nvPr/>
          </p:nvCxnSpPr>
          <p:spPr>
            <a:xfrm rot="10800000" flipV="1">
              <a:off x="1143000" y="1600200"/>
              <a:ext cx="1524000" cy="1295400"/>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04800" y="2934085"/>
              <a:ext cx="990600" cy="400110"/>
            </a:xfrm>
            <a:prstGeom prst="rect">
              <a:avLst/>
            </a:prstGeom>
            <a:noFill/>
            <a:ln w="38100">
              <a:solidFill>
                <a:schemeClr val="tx1"/>
              </a:solidFill>
            </a:ln>
          </p:spPr>
          <p:txBody>
            <a:bodyPr wrap="square" rtlCol="0">
              <a:spAutoFit/>
            </a:bodyPr>
            <a:lstStyle/>
            <a:p>
              <a:pPr algn="ctr"/>
              <a:r>
                <a:rPr lang="bn-BD" sz="2000" b="1" dirty="0" smtClean="0">
                  <a:solidFill>
                    <a:srgbClr val="FF00FF"/>
                  </a:solidFill>
                  <a:latin typeface="NikoshBAN" pitchFamily="2" charset="0"/>
                  <a:cs typeface="NikoshBAN" pitchFamily="2" charset="0"/>
                </a:rPr>
                <a:t>টুলবার</a:t>
              </a:r>
              <a:endParaRPr lang="en-US" sz="2000" b="1" dirty="0">
                <a:solidFill>
                  <a:srgbClr val="FF00FF"/>
                </a:solidFill>
                <a:latin typeface="NikoshBAN" pitchFamily="2" charset="0"/>
                <a:cs typeface="NikoshBAN" pitchFamily="2" charset="0"/>
              </a:endParaRPr>
            </a:p>
          </p:txBody>
        </p:sp>
      </p:grpSp>
      <p:grpSp>
        <p:nvGrpSpPr>
          <p:cNvPr id="30" name="Group 29"/>
          <p:cNvGrpSpPr/>
          <p:nvPr/>
        </p:nvGrpSpPr>
        <p:grpSpPr>
          <a:xfrm>
            <a:off x="4724400" y="1828801"/>
            <a:ext cx="2057400" cy="1466909"/>
            <a:chOff x="4724400" y="1828801"/>
            <a:chExt cx="2057400" cy="1466909"/>
          </a:xfrm>
        </p:grpSpPr>
        <p:cxnSp>
          <p:nvCxnSpPr>
            <p:cNvPr id="15" name="Straight Arrow Connector 14"/>
            <p:cNvCxnSpPr/>
            <p:nvPr/>
          </p:nvCxnSpPr>
          <p:spPr>
            <a:xfrm rot="16200000" flipH="1">
              <a:off x="4648200" y="1905001"/>
              <a:ext cx="990600" cy="838200"/>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105400" y="2895600"/>
              <a:ext cx="1676400" cy="400110"/>
            </a:xfrm>
            <a:prstGeom prst="rect">
              <a:avLst/>
            </a:prstGeom>
            <a:noFill/>
            <a:ln w="38100">
              <a:solidFill>
                <a:schemeClr val="tx1"/>
              </a:solidFill>
            </a:ln>
          </p:spPr>
          <p:txBody>
            <a:bodyPr wrap="square" rtlCol="0">
              <a:spAutoFit/>
            </a:bodyPr>
            <a:lstStyle/>
            <a:p>
              <a:r>
                <a:rPr lang="bn-BD" sz="2000" b="1" dirty="0" smtClean="0">
                  <a:solidFill>
                    <a:srgbClr val="00B0F0"/>
                  </a:solidFill>
                  <a:latin typeface="NikoshBAN" pitchFamily="2" charset="0"/>
                  <a:cs typeface="NikoshBAN" pitchFamily="2" charset="0"/>
                </a:rPr>
                <a:t>ফরমেটিং টুল বার</a:t>
              </a:r>
              <a:endParaRPr lang="en-US" sz="2000" b="1" dirty="0">
                <a:solidFill>
                  <a:srgbClr val="00B0F0"/>
                </a:solidFill>
                <a:latin typeface="NikoshBAN" pitchFamily="2" charset="0"/>
                <a:cs typeface="NikoshBAN" pitchFamily="2" charset="0"/>
              </a:endParaRPr>
            </a:p>
          </p:txBody>
        </p:sp>
      </p:grpSp>
      <p:grpSp>
        <p:nvGrpSpPr>
          <p:cNvPr id="26" name="Group 25"/>
          <p:cNvGrpSpPr/>
          <p:nvPr/>
        </p:nvGrpSpPr>
        <p:grpSpPr>
          <a:xfrm>
            <a:off x="2057400" y="2209800"/>
            <a:ext cx="1447800" cy="1314510"/>
            <a:chOff x="2057400" y="2209800"/>
            <a:chExt cx="1447800" cy="1314510"/>
          </a:xfrm>
        </p:grpSpPr>
        <p:cxnSp>
          <p:nvCxnSpPr>
            <p:cNvPr id="20" name="Straight Arrow Connector 19"/>
            <p:cNvCxnSpPr/>
            <p:nvPr/>
          </p:nvCxnSpPr>
          <p:spPr>
            <a:xfrm rot="5400000">
              <a:off x="2667000" y="2286000"/>
              <a:ext cx="914400" cy="762000"/>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057400" y="3124200"/>
              <a:ext cx="1143000" cy="400110"/>
            </a:xfrm>
            <a:prstGeom prst="rect">
              <a:avLst/>
            </a:prstGeom>
            <a:noFill/>
            <a:ln w="38100">
              <a:solidFill>
                <a:schemeClr val="tx1"/>
              </a:solidFill>
            </a:ln>
          </p:spPr>
          <p:txBody>
            <a:bodyPr wrap="square" rtlCol="0">
              <a:spAutoFit/>
            </a:bodyPr>
            <a:lstStyle/>
            <a:p>
              <a:r>
                <a:rPr lang="bn-BD" sz="2000" b="1" dirty="0" smtClean="0">
                  <a:solidFill>
                    <a:srgbClr val="0000FF"/>
                  </a:solidFill>
                  <a:latin typeface="NikoshBAN" pitchFamily="2" charset="0"/>
                  <a:cs typeface="NikoshBAN" pitchFamily="2" charset="0"/>
                </a:rPr>
                <a:t>ফর্মূলা বার</a:t>
              </a:r>
              <a:endParaRPr lang="en-US" sz="1600" b="1" dirty="0">
                <a:solidFill>
                  <a:srgbClr val="0000FF"/>
                </a:solidFill>
                <a:latin typeface="NikoshBAN" pitchFamily="2" charset="0"/>
                <a:cs typeface="NikoshBAN" pitchFamily="2" charset="0"/>
              </a:endParaRPr>
            </a:p>
          </p:txBody>
        </p:sp>
      </p:grpSp>
      <p:grpSp>
        <p:nvGrpSpPr>
          <p:cNvPr id="32" name="Group 31"/>
          <p:cNvGrpSpPr/>
          <p:nvPr/>
        </p:nvGrpSpPr>
        <p:grpSpPr>
          <a:xfrm>
            <a:off x="6019800" y="3124200"/>
            <a:ext cx="1981200" cy="857310"/>
            <a:chOff x="6019800" y="3124200"/>
            <a:chExt cx="1981200" cy="857310"/>
          </a:xfrm>
        </p:grpSpPr>
        <p:cxnSp>
          <p:nvCxnSpPr>
            <p:cNvPr id="23" name="Straight Arrow Connector 22"/>
            <p:cNvCxnSpPr/>
            <p:nvPr/>
          </p:nvCxnSpPr>
          <p:spPr>
            <a:xfrm rot="10800000" flipV="1">
              <a:off x="7391400" y="3124200"/>
              <a:ext cx="609600" cy="380999"/>
            </a:xfrm>
            <a:prstGeom prst="straightConnector1">
              <a:avLst/>
            </a:prstGeom>
            <a:ln w="38100">
              <a:solidFill>
                <a:srgbClr val="0BE56E"/>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019800" y="3581400"/>
              <a:ext cx="1828800" cy="400110"/>
            </a:xfrm>
            <a:prstGeom prst="rect">
              <a:avLst/>
            </a:prstGeom>
            <a:noFill/>
            <a:ln w="38100">
              <a:solidFill>
                <a:schemeClr val="tx1"/>
              </a:solidFill>
            </a:ln>
          </p:spPr>
          <p:txBody>
            <a:bodyPr wrap="square" rtlCol="0">
              <a:spAutoFit/>
            </a:bodyPr>
            <a:lstStyle/>
            <a:p>
              <a:r>
                <a:rPr lang="bn-BD" sz="2000" b="1" dirty="0" smtClean="0">
                  <a:solidFill>
                    <a:srgbClr val="00B050"/>
                  </a:solidFill>
                  <a:latin typeface="NikoshBAN" pitchFamily="2" charset="0"/>
                  <a:cs typeface="NikoshBAN" pitchFamily="2" charset="0"/>
                </a:rPr>
                <a:t>ভার্টিকেল স্ক্রলবার</a:t>
              </a:r>
              <a:endParaRPr lang="en-US" sz="2000" b="1" dirty="0">
                <a:solidFill>
                  <a:srgbClr val="00B050"/>
                </a:solidFill>
                <a:latin typeface="NikoshBAN" pitchFamily="2" charset="0"/>
                <a:cs typeface="NikoshBAN" pitchFamily="2" charset="0"/>
              </a:endParaRPr>
            </a:p>
          </p:txBody>
        </p:sp>
      </p:grpSp>
      <p:grpSp>
        <p:nvGrpSpPr>
          <p:cNvPr id="35" name="Group 34"/>
          <p:cNvGrpSpPr/>
          <p:nvPr/>
        </p:nvGrpSpPr>
        <p:grpSpPr>
          <a:xfrm>
            <a:off x="2743200" y="4876800"/>
            <a:ext cx="1676400" cy="1395150"/>
            <a:chOff x="2743200" y="4876800"/>
            <a:chExt cx="1676400" cy="1395150"/>
          </a:xfrm>
        </p:grpSpPr>
        <p:cxnSp>
          <p:nvCxnSpPr>
            <p:cNvPr id="29" name="Straight Arrow Connector 28"/>
            <p:cNvCxnSpPr/>
            <p:nvPr/>
          </p:nvCxnSpPr>
          <p:spPr>
            <a:xfrm rot="10800000" flipV="1">
              <a:off x="2743200" y="5357550"/>
              <a:ext cx="990600" cy="914400"/>
            </a:xfrm>
            <a:prstGeom prst="straightConnector1">
              <a:avLst/>
            </a:prstGeom>
            <a:ln w="381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276600" y="4876800"/>
              <a:ext cx="1143000" cy="400110"/>
            </a:xfrm>
            <a:prstGeom prst="rect">
              <a:avLst/>
            </a:prstGeom>
            <a:noFill/>
            <a:ln w="38100">
              <a:solidFill>
                <a:schemeClr val="tx1"/>
              </a:solidFill>
            </a:ln>
          </p:spPr>
          <p:txBody>
            <a:bodyPr wrap="square" rtlCol="0">
              <a:spAutoFit/>
            </a:bodyPr>
            <a:lstStyle/>
            <a:p>
              <a:r>
                <a:rPr lang="bn-BD" sz="2000" b="1" dirty="0" smtClean="0">
                  <a:solidFill>
                    <a:srgbClr val="FF3300"/>
                  </a:solidFill>
                  <a:latin typeface="NikoshBAN" pitchFamily="2" charset="0"/>
                  <a:cs typeface="NikoshBAN" pitchFamily="2" charset="0"/>
                </a:rPr>
                <a:t>স্ট্যাটাস বার</a:t>
              </a:r>
              <a:endParaRPr lang="en-US" b="1" dirty="0">
                <a:solidFill>
                  <a:srgbClr val="FF3300"/>
                </a:solidFill>
                <a:latin typeface="NikoshBAN" pitchFamily="2" charset="0"/>
                <a:cs typeface="NikoshBAN" pitchFamily="2" charset="0"/>
              </a:endParaRPr>
            </a:p>
          </p:txBody>
        </p:sp>
      </p:grpSp>
      <p:grpSp>
        <p:nvGrpSpPr>
          <p:cNvPr id="37" name="Group 36"/>
          <p:cNvGrpSpPr/>
          <p:nvPr/>
        </p:nvGrpSpPr>
        <p:grpSpPr>
          <a:xfrm>
            <a:off x="5029200" y="4724400"/>
            <a:ext cx="1981200" cy="1066800"/>
            <a:chOff x="5029200" y="4724400"/>
            <a:chExt cx="1981200" cy="1066800"/>
          </a:xfrm>
        </p:grpSpPr>
        <p:cxnSp>
          <p:nvCxnSpPr>
            <p:cNvPr id="33" name="Straight Arrow Connector 32"/>
            <p:cNvCxnSpPr/>
            <p:nvPr/>
          </p:nvCxnSpPr>
          <p:spPr>
            <a:xfrm rot="16200000" flipH="1">
              <a:off x="5600700" y="5448300"/>
              <a:ext cx="533400" cy="152400"/>
            </a:xfrm>
            <a:prstGeom prst="straightConnector1">
              <a:avLst/>
            </a:prstGeom>
            <a:ln w="3810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029200" y="4724400"/>
              <a:ext cx="1981200" cy="46166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w="38100">
              <a:solidFill>
                <a:schemeClr val="tx1"/>
              </a:solidFill>
            </a:ln>
          </p:spPr>
          <p:txBody>
            <a:bodyPr wrap="square" rtlCol="0">
              <a:spAutoFit/>
            </a:bodyPr>
            <a:lstStyle/>
            <a:p>
              <a:r>
                <a:rPr lang="bn-BD" sz="2400" dirty="0" smtClean="0">
                  <a:solidFill>
                    <a:srgbClr val="002060"/>
                  </a:solidFill>
                  <a:latin typeface="NikoshBAN" pitchFamily="2" charset="0"/>
                  <a:cs typeface="NikoshBAN" pitchFamily="2" charset="0"/>
                </a:rPr>
                <a:t>হরিজন্টাল স্ক্রলবার</a:t>
              </a:r>
              <a:endParaRPr lang="en-US" sz="2400" dirty="0" smtClean="0">
                <a:solidFill>
                  <a:srgbClr val="002060"/>
                </a:solidFill>
                <a:latin typeface="NikoshBAN" pitchFamily="2" charset="0"/>
                <a:cs typeface="NikoshBAN" pitchFamily="2" charset="0"/>
              </a:endParaRPr>
            </a:p>
          </p:txBody>
        </p:sp>
      </p:grpSp>
      <p:grpSp>
        <p:nvGrpSpPr>
          <p:cNvPr id="34" name="Group 33"/>
          <p:cNvGrpSpPr/>
          <p:nvPr/>
        </p:nvGrpSpPr>
        <p:grpSpPr>
          <a:xfrm>
            <a:off x="228600" y="6019800"/>
            <a:ext cx="1905000" cy="400110"/>
            <a:chOff x="228600" y="6019800"/>
            <a:chExt cx="1905000" cy="400110"/>
          </a:xfrm>
        </p:grpSpPr>
        <p:cxnSp>
          <p:nvCxnSpPr>
            <p:cNvPr id="38" name="Straight Arrow Connector 37"/>
            <p:cNvCxnSpPr/>
            <p:nvPr/>
          </p:nvCxnSpPr>
          <p:spPr>
            <a:xfrm rot="10800000" flipV="1">
              <a:off x="1219200" y="6019800"/>
              <a:ext cx="914400" cy="2286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228600" y="6019800"/>
              <a:ext cx="990600" cy="400110"/>
            </a:xfrm>
            <a:prstGeom prst="rect">
              <a:avLst/>
            </a:prstGeom>
            <a:noFill/>
            <a:ln w="38100">
              <a:solidFill>
                <a:schemeClr val="tx1"/>
              </a:solidFill>
            </a:ln>
          </p:spPr>
          <p:txBody>
            <a:bodyPr wrap="square" rtlCol="0">
              <a:spAutoFit/>
            </a:bodyPr>
            <a:lstStyle/>
            <a:p>
              <a:r>
                <a:rPr lang="bn-BD" sz="2000" dirty="0" smtClean="0">
                  <a:solidFill>
                    <a:srgbClr val="FF0000"/>
                  </a:solidFill>
                  <a:latin typeface="NikoshBAN" pitchFamily="2" charset="0"/>
                  <a:cs typeface="NikoshBAN" pitchFamily="2" charset="0"/>
                </a:rPr>
                <a:t>শীট ট্যাব</a:t>
              </a:r>
              <a:endParaRPr lang="en-US" dirty="0">
                <a:solidFill>
                  <a:srgbClr val="FF0000"/>
                </a:solidFill>
                <a:latin typeface="NikoshBAN" pitchFamily="2" charset="0"/>
                <a:cs typeface="NikoshBAN" pitchFamily="2" charset="0"/>
              </a:endParaRPr>
            </a:p>
          </p:txBody>
        </p:sp>
      </p:grpSp>
      <p:sp>
        <p:nvSpPr>
          <p:cNvPr id="22" name="TextBox 21"/>
          <p:cNvSpPr txBox="1"/>
          <p:nvPr/>
        </p:nvSpPr>
        <p:spPr>
          <a:xfrm>
            <a:off x="2133600" y="4038600"/>
            <a:ext cx="1676400" cy="523220"/>
          </a:xfrm>
          <a:prstGeom prst="rect">
            <a:avLst/>
          </a:prstGeom>
          <a:noFill/>
        </p:spPr>
        <p:txBody>
          <a:bodyPr wrap="square" rtlCol="0">
            <a:spAutoFit/>
          </a:bodyPr>
          <a:lstStyle/>
          <a:p>
            <a:pPr algn="r"/>
            <a:r>
              <a:rPr lang="bn-BD" sz="2800" b="1" dirty="0" smtClean="0">
                <a:solidFill>
                  <a:srgbClr val="C00000"/>
                </a:solidFill>
                <a:latin typeface="NikoshBAN" pitchFamily="2" charset="0"/>
                <a:cs typeface="NikoshBAN" pitchFamily="2" charset="0"/>
              </a:rPr>
              <a:t>ওয়ার্ক এরিয়া</a:t>
            </a:r>
            <a:endParaRPr lang="en-US" sz="2800" b="1" dirty="0">
              <a:solidFill>
                <a:srgbClr val="C00000"/>
              </a:solidFill>
              <a:latin typeface="NikoshBAN" pitchFamily="2" charset="0"/>
              <a:cs typeface="NikoshBAN" pitchFamily="2" charset="0"/>
            </a:endParaRPr>
          </a:p>
        </p:txBody>
      </p:sp>
      <p:grpSp>
        <p:nvGrpSpPr>
          <p:cNvPr id="57" name="Group 56"/>
          <p:cNvGrpSpPr/>
          <p:nvPr/>
        </p:nvGrpSpPr>
        <p:grpSpPr>
          <a:xfrm>
            <a:off x="4267200" y="3810000"/>
            <a:ext cx="1447800" cy="461665"/>
            <a:chOff x="4267200" y="3810000"/>
            <a:chExt cx="1447800" cy="461665"/>
          </a:xfrm>
        </p:grpSpPr>
        <p:sp>
          <p:nvSpPr>
            <p:cNvPr id="39" name="TextBox 38"/>
            <p:cNvSpPr txBox="1"/>
            <p:nvPr/>
          </p:nvSpPr>
          <p:spPr>
            <a:xfrm>
              <a:off x="4648200" y="3810000"/>
              <a:ext cx="1066800" cy="461665"/>
            </a:xfrm>
            <a:prstGeom prst="rect">
              <a:avLst/>
            </a:prstGeom>
            <a:noFill/>
            <a:ln w="28575">
              <a:solidFill>
                <a:schemeClr val="tx1"/>
              </a:solidFill>
            </a:ln>
          </p:spPr>
          <p:txBody>
            <a:bodyPr wrap="square" rtlCol="0">
              <a:spAutoFit/>
            </a:bodyPr>
            <a:lstStyle/>
            <a:p>
              <a:r>
                <a:rPr lang="bn-BD" sz="2400" dirty="0" smtClean="0">
                  <a:solidFill>
                    <a:srgbClr val="CC3399"/>
                  </a:solidFill>
                </a:rPr>
                <a:t>সেল</a:t>
              </a:r>
              <a:endParaRPr lang="en-US" dirty="0">
                <a:solidFill>
                  <a:srgbClr val="CC3399"/>
                </a:solidFill>
              </a:endParaRPr>
            </a:p>
          </p:txBody>
        </p:sp>
        <p:cxnSp>
          <p:nvCxnSpPr>
            <p:cNvPr id="41" name="Straight Arrow Connector 40"/>
            <p:cNvCxnSpPr/>
            <p:nvPr/>
          </p:nvCxnSpPr>
          <p:spPr>
            <a:xfrm rot="10800000">
              <a:off x="4267200" y="3886200"/>
              <a:ext cx="381000" cy="76200"/>
            </a:xfrm>
            <a:prstGeom prst="straightConnector1">
              <a:avLst/>
            </a:prstGeom>
            <a:ln>
              <a:solidFill>
                <a:srgbClr val="FF00FF"/>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edge">
                                      <p:cBhvr>
                                        <p:cTn id="12" dur="20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edge">
                                      <p:cBhvr>
                                        <p:cTn id="17" dur="20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1000"/>
                                        <p:tgtEl>
                                          <p:spTgt spid="25"/>
                                        </p:tgtEl>
                                      </p:cBhvr>
                                    </p:animEffect>
                                    <p:anim calcmode="lin" valueType="num">
                                      <p:cBhvr>
                                        <p:cTn id="23" dur="1000" fill="hold"/>
                                        <p:tgtEl>
                                          <p:spTgt spid="25"/>
                                        </p:tgtEl>
                                        <p:attrNameLst>
                                          <p:attrName>ppt_x</p:attrName>
                                        </p:attrNameLst>
                                      </p:cBhvr>
                                      <p:tavLst>
                                        <p:tav tm="0">
                                          <p:val>
                                            <p:strVal val="#ppt_x"/>
                                          </p:val>
                                        </p:tav>
                                        <p:tav tm="100000">
                                          <p:val>
                                            <p:strVal val="#ppt_x"/>
                                          </p:val>
                                        </p:tav>
                                      </p:tavLst>
                                    </p:anim>
                                    <p:anim calcmode="lin" valueType="num">
                                      <p:cBhvr>
                                        <p:cTn id="24" dur="900" decel="100000" fill="hold"/>
                                        <p:tgtEl>
                                          <p:spTgt spid="25"/>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25"/>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diamond(in)">
                                      <p:cBhvr>
                                        <p:cTn id="30" dur="2000"/>
                                        <p:tgtEl>
                                          <p:spTgt spid="30"/>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wipe(down)">
                                      <p:cBhvr>
                                        <p:cTn id="35" dur="580">
                                          <p:stCondLst>
                                            <p:cond delay="0"/>
                                          </p:stCondLst>
                                        </p:cTn>
                                        <p:tgtEl>
                                          <p:spTgt spid="26"/>
                                        </p:tgtEl>
                                      </p:cBhvr>
                                    </p:animEffect>
                                    <p:anim calcmode="lin" valueType="num">
                                      <p:cBhvr>
                                        <p:cTn id="36"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41" dur="26">
                                          <p:stCondLst>
                                            <p:cond delay="650"/>
                                          </p:stCondLst>
                                        </p:cTn>
                                        <p:tgtEl>
                                          <p:spTgt spid="26"/>
                                        </p:tgtEl>
                                      </p:cBhvr>
                                      <p:to x="100000" y="60000"/>
                                    </p:animScale>
                                    <p:animScale>
                                      <p:cBhvr>
                                        <p:cTn id="42" dur="166" decel="50000">
                                          <p:stCondLst>
                                            <p:cond delay="676"/>
                                          </p:stCondLst>
                                        </p:cTn>
                                        <p:tgtEl>
                                          <p:spTgt spid="26"/>
                                        </p:tgtEl>
                                      </p:cBhvr>
                                      <p:to x="100000" y="100000"/>
                                    </p:animScale>
                                    <p:animScale>
                                      <p:cBhvr>
                                        <p:cTn id="43" dur="26">
                                          <p:stCondLst>
                                            <p:cond delay="1312"/>
                                          </p:stCondLst>
                                        </p:cTn>
                                        <p:tgtEl>
                                          <p:spTgt spid="26"/>
                                        </p:tgtEl>
                                      </p:cBhvr>
                                      <p:to x="100000" y="80000"/>
                                    </p:animScale>
                                    <p:animScale>
                                      <p:cBhvr>
                                        <p:cTn id="44" dur="166" decel="50000">
                                          <p:stCondLst>
                                            <p:cond delay="1338"/>
                                          </p:stCondLst>
                                        </p:cTn>
                                        <p:tgtEl>
                                          <p:spTgt spid="26"/>
                                        </p:tgtEl>
                                      </p:cBhvr>
                                      <p:to x="100000" y="100000"/>
                                    </p:animScale>
                                    <p:animScale>
                                      <p:cBhvr>
                                        <p:cTn id="45" dur="26">
                                          <p:stCondLst>
                                            <p:cond delay="1642"/>
                                          </p:stCondLst>
                                        </p:cTn>
                                        <p:tgtEl>
                                          <p:spTgt spid="26"/>
                                        </p:tgtEl>
                                      </p:cBhvr>
                                      <p:to x="100000" y="90000"/>
                                    </p:animScale>
                                    <p:animScale>
                                      <p:cBhvr>
                                        <p:cTn id="46" dur="166" decel="50000">
                                          <p:stCondLst>
                                            <p:cond delay="1668"/>
                                          </p:stCondLst>
                                        </p:cTn>
                                        <p:tgtEl>
                                          <p:spTgt spid="26"/>
                                        </p:tgtEl>
                                      </p:cBhvr>
                                      <p:to x="100000" y="100000"/>
                                    </p:animScale>
                                    <p:animScale>
                                      <p:cBhvr>
                                        <p:cTn id="47" dur="26">
                                          <p:stCondLst>
                                            <p:cond delay="1808"/>
                                          </p:stCondLst>
                                        </p:cTn>
                                        <p:tgtEl>
                                          <p:spTgt spid="26"/>
                                        </p:tgtEl>
                                      </p:cBhvr>
                                      <p:to x="100000" y="95000"/>
                                    </p:animScale>
                                    <p:animScale>
                                      <p:cBhvr>
                                        <p:cTn id="48" dur="166" decel="50000">
                                          <p:stCondLst>
                                            <p:cond delay="1834"/>
                                          </p:stCondLst>
                                        </p:cTn>
                                        <p:tgtEl>
                                          <p:spTgt spid="26"/>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0" presetClass="entr" presetSubtype="0" fill="hold" nodeType="clickEffect">
                                  <p:stCondLst>
                                    <p:cond delay="0"/>
                                  </p:stCondLst>
                                  <p:childTnLst>
                                    <p:set>
                                      <p:cBhvr>
                                        <p:cTn id="52" dur="1" fill="hold">
                                          <p:stCondLst>
                                            <p:cond delay="0"/>
                                          </p:stCondLst>
                                        </p:cTn>
                                        <p:tgtEl>
                                          <p:spTgt spid="32"/>
                                        </p:tgtEl>
                                        <p:attrNameLst>
                                          <p:attrName>style.visibility</p:attrName>
                                        </p:attrNameLst>
                                      </p:cBhvr>
                                      <p:to>
                                        <p:strVal val="visible"/>
                                      </p:to>
                                    </p:set>
                                    <p:animEffect transition="in" filter="fade">
                                      <p:cBhvr>
                                        <p:cTn id="53" dur="800" decel="100000"/>
                                        <p:tgtEl>
                                          <p:spTgt spid="32"/>
                                        </p:tgtEl>
                                      </p:cBhvr>
                                    </p:animEffect>
                                    <p:anim calcmode="lin" valueType="num">
                                      <p:cBhvr>
                                        <p:cTn id="54" dur="800" decel="100000" fill="hold"/>
                                        <p:tgtEl>
                                          <p:spTgt spid="32"/>
                                        </p:tgtEl>
                                        <p:attrNameLst>
                                          <p:attrName>style.rotation</p:attrName>
                                        </p:attrNameLst>
                                      </p:cBhvr>
                                      <p:tavLst>
                                        <p:tav tm="0">
                                          <p:val>
                                            <p:fltVal val="-90"/>
                                          </p:val>
                                        </p:tav>
                                        <p:tav tm="100000">
                                          <p:val>
                                            <p:fltVal val="0"/>
                                          </p:val>
                                        </p:tav>
                                      </p:tavLst>
                                    </p:anim>
                                    <p:anim calcmode="lin" valueType="num">
                                      <p:cBhvr>
                                        <p:cTn id="55" dur="800" decel="100000" fill="hold"/>
                                        <p:tgtEl>
                                          <p:spTgt spid="32"/>
                                        </p:tgtEl>
                                        <p:attrNameLst>
                                          <p:attrName>ppt_x</p:attrName>
                                        </p:attrNameLst>
                                      </p:cBhvr>
                                      <p:tavLst>
                                        <p:tav tm="0">
                                          <p:val>
                                            <p:strVal val="#ppt_x+0.4"/>
                                          </p:val>
                                        </p:tav>
                                        <p:tav tm="100000">
                                          <p:val>
                                            <p:strVal val="#ppt_x-0.05"/>
                                          </p:val>
                                        </p:tav>
                                      </p:tavLst>
                                    </p:anim>
                                    <p:anim calcmode="lin" valueType="num">
                                      <p:cBhvr>
                                        <p:cTn id="56" dur="800" decel="100000" fill="hold"/>
                                        <p:tgtEl>
                                          <p:spTgt spid="32"/>
                                        </p:tgtEl>
                                        <p:attrNameLst>
                                          <p:attrName>ppt_y</p:attrName>
                                        </p:attrNameLst>
                                      </p:cBhvr>
                                      <p:tavLst>
                                        <p:tav tm="0">
                                          <p:val>
                                            <p:strVal val="#ppt_y-0.4"/>
                                          </p:val>
                                        </p:tav>
                                        <p:tav tm="100000">
                                          <p:val>
                                            <p:strVal val="#ppt_y+0.1"/>
                                          </p:val>
                                        </p:tav>
                                      </p:tavLst>
                                    </p:anim>
                                    <p:anim calcmode="lin" valueType="num">
                                      <p:cBhvr>
                                        <p:cTn id="57"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58"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5" presetClass="entr" presetSubtype="0" fill="hold" nodeType="clickEffect">
                                  <p:stCondLst>
                                    <p:cond delay="0"/>
                                  </p:stCondLst>
                                  <p:childTnLst>
                                    <p:set>
                                      <p:cBhvr>
                                        <p:cTn id="62" dur="1" fill="hold">
                                          <p:stCondLst>
                                            <p:cond delay="0"/>
                                          </p:stCondLst>
                                        </p:cTn>
                                        <p:tgtEl>
                                          <p:spTgt spid="37"/>
                                        </p:tgtEl>
                                        <p:attrNameLst>
                                          <p:attrName>style.visibility</p:attrName>
                                        </p:attrNameLst>
                                      </p:cBhvr>
                                      <p:to>
                                        <p:strVal val="visible"/>
                                      </p:to>
                                    </p:set>
                                    <p:anim calcmode="lin" valueType="num">
                                      <p:cBhvr>
                                        <p:cTn id="63" dur="2000" fill="hold"/>
                                        <p:tgtEl>
                                          <p:spTgt spid="37"/>
                                        </p:tgtEl>
                                        <p:attrNameLst>
                                          <p:attrName>ppt_w</p:attrName>
                                        </p:attrNameLst>
                                      </p:cBhvr>
                                      <p:tavLst>
                                        <p:tav tm="0">
                                          <p:val>
                                            <p:fltVal val="0"/>
                                          </p:val>
                                        </p:tav>
                                        <p:tav tm="100000">
                                          <p:val>
                                            <p:strVal val="#ppt_w"/>
                                          </p:val>
                                        </p:tav>
                                      </p:tavLst>
                                    </p:anim>
                                    <p:anim calcmode="lin" valueType="num">
                                      <p:cBhvr>
                                        <p:cTn id="64" dur="2000" fill="hold"/>
                                        <p:tgtEl>
                                          <p:spTgt spid="37"/>
                                        </p:tgtEl>
                                        <p:attrNameLst>
                                          <p:attrName>ppt_h</p:attrName>
                                        </p:attrNameLst>
                                      </p:cBhvr>
                                      <p:tavLst>
                                        <p:tav tm="0">
                                          <p:val>
                                            <p:fltVal val="0"/>
                                          </p:val>
                                        </p:tav>
                                        <p:tav tm="100000">
                                          <p:val>
                                            <p:strVal val="#ppt_h"/>
                                          </p:val>
                                        </p:tav>
                                      </p:tavLst>
                                    </p:anim>
                                    <p:anim calcmode="lin" valueType="num">
                                      <p:cBhvr>
                                        <p:cTn id="65" dur="2000" fill="hold"/>
                                        <p:tgtEl>
                                          <p:spTgt spid="37"/>
                                        </p:tgtEl>
                                        <p:attrNameLst>
                                          <p:attrName>ppt_x</p:attrName>
                                        </p:attrNameLst>
                                      </p:cBhvr>
                                      <p:tavLst>
                                        <p:tav tm="0" fmla="#ppt_x+(cos(-2*pi*(1-$))*-#ppt_x-sin(-2*pi*(1-$))*(1-#ppt_y))*(1-$)">
                                          <p:val>
                                            <p:fltVal val="0"/>
                                          </p:val>
                                        </p:tav>
                                        <p:tav tm="100000">
                                          <p:val>
                                            <p:fltVal val="1"/>
                                          </p:val>
                                        </p:tav>
                                      </p:tavLst>
                                    </p:anim>
                                    <p:anim calcmode="lin" valueType="num">
                                      <p:cBhvr>
                                        <p:cTn id="66" dur="2000" fill="hold"/>
                                        <p:tgtEl>
                                          <p:spTgt spid="3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7" fill="hold">
                      <p:stCondLst>
                        <p:cond delay="indefinite"/>
                      </p:stCondLst>
                      <p:childTnLst>
                        <p:par>
                          <p:cTn id="68" fill="hold">
                            <p:stCondLst>
                              <p:cond delay="0"/>
                            </p:stCondLst>
                            <p:childTnLst>
                              <p:par>
                                <p:cTn id="69" presetID="8" presetClass="entr" presetSubtype="16" fill="hold" nodeType="click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diamond(in)">
                                      <p:cBhvr>
                                        <p:cTn id="71" dur="2000"/>
                                        <p:tgtEl>
                                          <p:spTgt spid="34"/>
                                        </p:tgtEl>
                                      </p:cBhvr>
                                    </p:animEffect>
                                  </p:childTnLst>
                                </p:cTn>
                              </p:par>
                            </p:childTnLst>
                          </p:cTn>
                        </p:par>
                      </p:childTnLst>
                    </p:cTn>
                  </p:par>
                  <p:par>
                    <p:cTn id="72" fill="hold">
                      <p:stCondLst>
                        <p:cond delay="indefinite"/>
                      </p:stCondLst>
                      <p:childTnLst>
                        <p:par>
                          <p:cTn id="73" fill="hold">
                            <p:stCondLst>
                              <p:cond delay="0"/>
                            </p:stCondLst>
                            <p:childTnLst>
                              <p:par>
                                <p:cTn id="74" presetID="29" presetClass="entr" presetSubtype="0" fill="hold" nodeType="clickEffect">
                                  <p:stCondLst>
                                    <p:cond delay="0"/>
                                  </p:stCondLst>
                                  <p:childTnLst>
                                    <p:set>
                                      <p:cBhvr>
                                        <p:cTn id="75" dur="1" fill="hold">
                                          <p:stCondLst>
                                            <p:cond delay="0"/>
                                          </p:stCondLst>
                                        </p:cTn>
                                        <p:tgtEl>
                                          <p:spTgt spid="35"/>
                                        </p:tgtEl>
                                        <p:attrNameLst>
                                          <p:attrName>style.visibility</p:attrName>
                                        </p:attrNameLst>
                                      </p:cBhvr>
                                      <p:to>
                                        <p:strVal val="visible"/>
                                      </p:to>
                                    </p:set>
                                    <p:anim calcmode="lin" valueType="num">
                                      <p:cBhvr>
                                        <p:cTn id="76" dur="2000" fill="hold"/>
                                        <p:tgtEl>
                                          <p:spTgt spid="35"/>
                                        </p:tgtEl>
                                        <p:attrNameLst>
                                          <p:attrName>ppt_x</p:attrName>
                                        </p:attrNameLst>
                                      </p:cBhvr>
                                      <p:tavLst>
                                        <p:tav tm="0">
                                          <p:val>
                                            <p:strVal val="#ppt_x-.2"/>
                                          </p:val>
                                        </p:tav>
                                        <p:tav tm="100000">
                                          <p:val>
                                            <p:strVal val="#ppt_x"/>
                                          </p:val>
                                        </p:tav>
                                      </p:tavLst>
                                    </p:anim>
                                    <p:anim calcmode="lin" valueType="num">
                                      <p:cBhvr>
                                        <p:cTn id="77" dur="2000" fill="hold"/>
                                        <p:tgtEl>
                                          <p:spTgt spid="35"/>
                                        </p:tgtEl>
                                        <p:attrNameLst>
                                          <p:attrName>ppt_y</p:attrName>
                                        </p:attrNameLst>
                                      </p:cBhvr>
                                      <p:tavLst>
                                        <p:tav tm="0">
                                          <p:val>
                                            <p:strVal val="#ppt_y"/>
                                          </p:val>
                                        </p:tav>
                                        <p:tav tm="100000">
                                          <p:val>
                                            <p:strVal val="#ppt_y"/>
                                          </p:val>
                                        </p:tav>
                                      </p:tavLst>
                                    </p:anim>
                                    <p:animEffect transition="in" filter="wipe(right)" prLst="gradientSize: 0.1">
                                      <p:cBhvr>
                                        <p:cTn id="78" dur="2000"/>
                                        <p:tgtEl>
                                          <p:spTgt spid="35"/>
                                        </p:tgtEl>
                                      </p:cBhvr>
                                    </p:animEffect>
                                  </p:childTnLst>
                                </p:cTn>
                              </p:par>
                            </p:childTnLst>
                          </p:cTn>
                        </p:par>
                      </p:childTnLst>
                    </p:cTn>
                  </p:par>
                  <p:par>
                    <p:cTn id="79" fill="hold">
                      <p:stCondLst>
                        <p:cond delay="indefinite"/>
                      </p:stCondLst>
                      <p:childTnLst>
                        <p:par>
                          <p:cTn id="80" fill="hold">
                            <p:stCondLst>
                              <p:cond delay="0"/>
                            </p:stCondLst>
                            <p:childTnLst>
                              <p:par>
                                <p:cTn id="81" presetID="49" presetClass="entr" presetSubtype="0" decel="100000" fill="hold" grpId="0" nodeType="clickEffect">
                                  <p:stCondLst>
                                    <p:cond delay="0"/>
                                  </p:stCondLst>
                                  <p:childTnLst>
                                    <p:set>
                                      <p:cBhvr>
                                        <p:cTn id="82" dur="1" fill="hold">
                                          <p:stCondLst>
                                            <p:cond delay="0"/>
                                          </p:stCondLst>
                                        </p:cTn>
                                        <p:tgtEl>
                                          <p:spTgt spid="22"/>
                                        </p:tgtEl>
                                        <p:attrNameLst>
                                          <p:attrName>style.visibility</p:attrName>
                                        </p:attrNameLst>
                                      </p:cBhvr>
                                      <p:to>
                                        <p:strVal val="visible"/>
                                      </p:to>
                                    </p:set>
                                    <p:anim calcmode="lin" valueType="num">
                                      <p:cBhvr>
                                        <p:cTn id="83" dur="500" fill="hold"/>
                                        <p:tgtEl>
                                          <p:spTgt spid="22"/>
                                        </p:tgtEl>
                                        <p:attrNameLst>
                                          <p:attrName>ppt_w</p:attrName>
                                        </p:attrNameLst>
                                      </p:cBhvr>
                                      <p:tavLst>
                                        <p:tav tm="0">
                                          <p:val>
                                            <p:fltVal val="0"/>
                                          </p:val>
                                        </p:tav>
                                        <p:tav tm="100000">
                                          <p:val>
                                            <p:strVal val="#ppt_w"/>
                                          </p:val>
                                        </p:tav>
                                      </p:tavLst>
                                    </p:anim>
                                    <p:anim calcmode="lin" valueType="num">
                                      <p:cBhvr>
                                        <p:cTn id="84" dur="500" fill="hold"/>
                                        <p:tgtEl>
                                          <p:spTgt spid="22"/>
                                        </p:tgtEl>
                                        <p:attrNameLst>
                                          <p:attrName>ppt_h</p:attrName>
                                        </p:attrNameLst>
                                      </p:cBhvr>
                                      <p:tavLst>
                                        <p:tav tm="0">
                                          <p:val>
                                            <p:fltVal val="0"/>
                                          </p:val>
                                        </p:tav>
                                        <p:tav tm="100000">
                                          <p:val>
                                            <p:strVal val="#ppt_h"/>
                                          </p:val>
                                        </p:tav>
                                      </p:tavLst>
                                    </p:anim>
                                    <p:anim calcmode="lin" valueType="num">
                                      <p:cBhvr>
                                        <p:cTn id="85" dur="500" fill="hold"/>
                                        <p:tgtEl>
                                          <p:spTgt spid="22"/>
                                        </p:tgtEl>
                                        <p:attrNameLst>
                                          <p:attrName>style.rotation</p:attrName>
                                        </p:attrNameLst>
                                      </p:cBhvr>
                                      <p:tavLst>
                                        <p:tav tm="0">
                                          <p:val>
                                            <p:fltVal val="360"/>
                                          </p:val>
                                        </p:tav>
                                        <p:tav tm="100000">
                                          <p:val>
                                            <p:fltVal val="0"/>
                                          </p:val>
                                        </p:tav>
                                      </p:tavLst>
                                    </p:anim>
                                    <p:animEffect transition="in" filter="fade">
                                      <p:cBhvr>
                                        <p:cTn id="86" dur="500"/>
                                        <p:tgtEl>
                                          <p:spTgt spid="22"/>
                                        </p:tgtEl>
                                      </p:cBhvr>
                                    </p:animEffect>
                                  </p:childTnLst>
                                </p:cTn>
                              </p:par>
                            </p:childTnLst>
                          </p:cTn>
                        </p:par>
                      </p:childTnLst>
                    </p:cTn>
                  </p:par>
                  <p:par>
                    <p:cTn id="87" fill="hold">
                      <p:stCondLst>
                        <p:cond delay="indefinite"/>
                      </p:stCondLst>
                      <p:childTnLst>
                        <p:par>
                          <p:cTn id="88" fill="hold">
                            <p:stCondLst>
                              <p:cond delay="0"/>
                            </p:stCondLst>
                            <p:childTnLst>
                              <p:par>
                                <p:cTn id="89" presetID="18" presetClass="entr" presetSubtype="12" fill="hold" nodeType="clickEffect">
                                  <p:stCondLst>
                                    <p:cond delay="0"/>
                                  </p:stCondLst>
                                  <p:childTnLst>
                                    <p:set>
                                      <p:cBhvr>
                                        <p:cTn id="90" dur="1" fill="hold">
                                          <p:stCondLst>
                                            <p:cond delay="0"/>
                                          </p:stCondLst>
                                        </p:cTn>
                                        <p:tgtEl>
                                          <p:spTgt spid="57"/>
                                        </p:tgtEl>
                                        <p:attrNameLst>
                                          <p:attrName>style.visibility</p:attrName>
                                        </p:attrNameLst>
                                      </p:cBhvr>
                                      <p:to>
                                        <p:strVal val="visible"/>
                                      </p:to>
                                    </p:set>
                                    <p:animEffect transition="in" filter="strips(downLeft)">
                                      <p:cBhvr>
                                        <p:cTn id="91"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bn-BD" sz="8000" b="1" dirty="0" smtClean="0">
                <a:solidFill>
                  <a:srgbClr val="0070C0"/>
                </a:solidFill>
                <a:latin typeface="NikoshBAN" pitchFamily="2" charset="0"/>
                <a:cs typeface="NikoshBAN" pitchFamily="2" charset="0"/>
              </a:rPr>
              <a:t>উপস্থাপনা</a:t>
            </a:r>
            <a:r>
              <a:rPr lang="bn-BD" sz="4800" dirty="0" smtClean="0">
                <a:solidFill>
                  <a:srgbClr val="0070C0"/>
                </a:solidFill>
                <a:latin typeface="NikoshBAN" pitchFamily="2" charset="0"/>
                <a:cs typeface="NikoshBAN" pitchFamily="2" charset="0"/>
              </a:rPr>
              <a:t> </a:t>
            </a:r>
            <a:r>
              <a:rPr lang="bn-BD" sz="6000" dirty="0" smtClean="0">
                <a:solidFill>
                  <a:srgbClr val="0070C0"/>
                </a:solidFill>
                <a:latin typeface="NikoshBAN" pitchFamily="2" charset="0"/>
                <a:cs typeface="NikoshBAN" pitchFamily="2" charset="0"/>
              </a:rPr>
              <a:t>(</a:t>
            </a:r>
            <a:r>
              <a:rPr lang="bn-BD" sz="6000" b="1" dirty="0" smtClean="0">
                <a:solidFill>
                  <a:srgbClr val="0070C0"/>
                </a:solidFill>
                <a:latin typeface="NikoshBAN" pitchFamily="2" charset="0"/>
                <a:cs typeface="NikoshBAN" pitchFamily="2" charset="0"/>
              </a:rPr>
              <a:t>অংশগ্রহণমূলক )</a:t>
            </a:r>
            <a:endParaRPr lang="en-US" sz="6000" dirty="0">
              <a:solidFill>
                <a:srgbClr val="0070C0"/>
              </a:solidFill>
              <a:latin typeface="NikoshBAN" pitchFamily="2" charset="0"/>
              <a:cs typeface="NikoshBAN" pitchFamily="2" charset="0"/>
            </a:endParaRPr>
          </a:p>
        </p:txBody>
      </p:sp>
      <p:sp>
        <p:nvSpPr>
          <p:cNvPr id="3" name="Content Placeholder 2"/>
          <p:cNvSpPr>
            <a:spLocks noGrp="1"/>
          </p:cNvSpPr>
          <p:nvPr>
            <p:ph idx="1"/>
          </p:nvPr>
        </p:nvSpPr>
        <p:spPr/>
        <p:txBody>
          <a:bodyPr>
            <a:normAutofit fontScale="92500" lnSpcReduction="20000"/>
          </a:bodyPr>
          <a:lstStyle/>
          <a:p>
            <a:pPr algn="just">
              <a:buNone/>
            </a:pPr>
            <a:r>
              <a:rPr lang="bn-BD" sz="4800" b="1" dirty="0" smtClean="0">
                <a:solidFill>
                  <a:schemeClr val="accent1"/>
                </a:solidFill>
                <a:latin typeface="NikoshBAN" pitchFamily="2" charset="0"/>
                <a:cs typeface="NikoshBAN" pitchFamily="2" charset="0"/>
              </a:rPr>
              <a:t>১। স্প্রেডশীট  ও ওয়ার্কশীটের সম্পর্ক</a:t>
            </a:r>
            <a:r>
              <a:rPr lang="en-US" sz="4800" b="1" dirty="0" smtClean="0">
                <a:solidFill>
                  <a:schemeClr val="accent1"/>
                </a:solidFill>
                <a:latin typeface="NikoshBAN" pitchFamily="2" charset="0"/>
                <a:cs typeface="NikoshBAN" pitchFamily="2" charset="0"/>
              </a:rPr>
              <a:t>-</a:t>
            </a:r>
            <a:r>
              <a:rPr lang="bn-BD" sz="4300" dirty="0" smtClean="0">
                <a:solidFill>
                  <a:schemeClr val="accent1"/>
                </a:solidFill>
                <a:latin typeface="NikoshBAN" pitchFamily="2" charset="0"/>
                <a:cs typeface="NikoshBAN" pitchFamily="2" charset="0"/>
              </a:rPr>
              <a:t> </a:t>
            </a:r>
            <a:r>
              <a:rPr lang="bn-BD" sz="3900" b="1" dirty="0" smtClean="0">
                <a:latin typeface="NikoshBAN" pitchFamily="2" charset="0"/>
                <a:cs typeface="NikoshBAN" pitchFamily="2" charset="0"/>
              </a:rPr>
              <a:t>স্প্রেডশীট শব্দের আবিধানিক অর্থ হল ছড়ানো পাতা। সুবিশাল স্প্রেডশীটের যে অংশে কাজ করা হয় তাকে ওয়ার্কশীট বলা হয়। মূলতঃ এক বা একাধিক ওয়ার্কশীট নিয়েই তৈরি হয় একটি ওয়ার্কবুক। একটি খাতায় যেমন কয়েকটি পৃষ্ঠায় লেখা যায় তেমনি ভিন্ন ভিন্ন ওয়ার্কশীট খুলে তাতে কাজ করা যায়।</a:t>
            </a:r>
            <a:r>
              <a:rPr lang="en-US" sz="3900" b="1" dirty="0" smtClean="0">
                <a:latin typeface="NikoshBAN" pitchFamily="2" charset="0"/>
                <a:cs typeface="NikoshBAN" pitchFamily="2" charset="0"/>
              </a:rPr>
              <a:t> </a:t>
            </a:r>
            <a:r>
              <a:rPr lang="bn-BD" sz="3900" b="1" dirty="0" smtClean="0">
                <a:latin typeface="NikoshBAN" pitchFamily="2" charset="0"/>
                <a:cs typeface="NikoshBAN" pitchFamily="2" charset="0"/>
              </a:rPr>
              <a:t>অর্থাৎ স্প্রেডশীট হচ্ছে একটি গাণিতিক কাজ করার প্রোগ্রাম। অপর দিকে গাণিতিক প্রোগ্রামের যে শীট গুলোতে কাজ করা হয় তা হল ওয়ার্কশীট।</a:t>
            </a:r>
            <a:r>
              <a:rPr lang="en-US" sz="3900" b="1" dirty="0" smtClean="0">
                <a:latin typeface="NikoshBAN" pitchFamily="2" charset="0"/>
                <a:cs typeface="NikoshBAN" pitchFamily="2" charset="0"/>
              </a:rPr>
              <a:t> </a:t>
            </a:r>
            <a:endParaRPr lang="bn-BD" sz="3900" b="1" dirty="0" smtClean="0">
              <a:latin typeface="NikoshBAN" pitchFamily="2" charset="0"/>
              <a:cs typeface="NikoshBAN" pitchFamily="2" charset="0"/>
            </a:endParaRPr>
          </a:p>
          <a:p>
            <a:pPr>
              <a:buNone/>
            </a:pPr>
            <a:endParaRPr lang="bn-BD" dirty="0" smtClean="0">
              <a:latin typeface="NikoshBAN" pitchFamily="2" charset="0"/>
              <a:cs typeface="NikoshBAN" pitchFamily="2" charset="0"/>
            </a:endParaRPr>
          </a:p>
          <a:p>
            <a:pPr>
              <a:buNone/>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strips(downLeft)">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958</TotalTime>
  <Words>434</Words>
  <Application>Microsoft Office PowerPoint</Application>
  <PresentationFormat>On-screen Show (4:3)</PresentationFormat>
  <Paragraphs>91</Paragraphs>
  <Slides>21</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Flow</vt:lpstr>
      <vt:lpstr>Worksheet</vt:lpstr>
      <vt:lpstr>    স্বাগতম</vt:lpstr>
      <vt:lpstr>শিক্ষক পরিচিত</vt:lpstr>
      <vt:lpstr>Slide 3</vt:lpstr>
      <vt:lpstr>শিখনফল</vt:lpstr>
      <vt:lpstr>Slide 5</vt:lpstr>
      <vt:lpstr>Slide 6</vt:lpstr>
      <vt:lpstr>পাঠ শিরোনাম</vt:lpstr>
      <vt:lpstr>Slide 8</vt:lpstr>
      <vt:lpstr>উপস্থাপনা (অংশগ্রহণমূলক )</vt:lpstr>
      <vt:lpstr>Slide 10</vt:lpstr>
      <vt:lpstr>Slide 11</vt:lpstr>
      <vt:lpstr>Slide 12</vt:lpstr>
      <vt:lpstr>Slide 13</vt:lpstr>
      <vt:lpstr>৩। ফর্মূলা ও ফাংশনের মধ্যে পার্থক্যঃ</vt:lpstr>
      <vt:lpstr>   ৪। ২০১৩ সালের ১০টি শিক্ষা বোর্ডের এস,এস,সি এর ফলাফল গ্রাফের মাধ্যমে উপস্থাপন-</vt:lpstr>
      <vt:lpstr>৫। একটি প্রতিষ্ঠানের কর্মকর্তাদের বেতন বিবরণী-</vt:lpstr>
      <vt:lpstr>৬। ডাটা সর্টিং করা-</vt:lpstr>
      <vt:lpstr>দলীয় কাজ</vt:lpstr>
      <vt:lpstr>মূল্যায়ন</vt:lpstr>
      <vt:lpstr>বাড়ির কাজ</vt:lpstr>
      <vt:lpstr>ধন্যবাদ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user</cp:lastModifiedBy>
  <cp:revision>210</cp:revision>
  <dcterms:created xsi:type="dcterms:W3CDTF">2006-08-16T00:00:00Z</dcterms:created>
  <dcterms:modified xsi:type="dcterms:W3CDTF">2013-05-16T02:53:41Z</dcterms:modified>
</cp:coreProperties>
</file>