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61" r:id="rId2"/>
    <p:sldId id="262" r:id="rId3"/>
    <p:sldId id="263" r:id="rId4"/>
    <p:sldId id="256" r:id="rId5"/>
    <p:sldId id="264" r:id="rId6"/>
    <p:sldId id="257" r:id="rId7"/>
    <p:sldId id="265" r:id="rId8"/>
    <p:sldId id="266" r:id="rId9"/>
    <p:sldId id="267" r:id="rId10"/>
    <p:sldId id="268" r:id="rId11"/>
    <p:sldId id="269" r:id="rId12"/>
    <p:sldId id="272" r:id="rId13"/>
    <p:sldId id="273" r:id="rId14"/>
    <p:sldId id="274" r:id="rId15"/>
    <p:sldId id="275" r:id="rId16"/>
    <p:sldId id="270" r:id="rId17"/>
    <p:sldId id="271" r:id="rId18"/>
    <p:sldId id="276" r:id="rId19"/>
    <p:sldId id="259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66"/>
    <a:srgbClr val="FF0000"/>
    <a:srgbClr val="00FF00"/>
    <a:srgbClr val="800000"/>
    <a:srgbClr val="000099"/>
    <a:srgbClr val="0066FF"/>
    <a:srgbClr val="CC00CC"/>
    <a:srgbClr val="D1A917"/>
    <a:srgbClr val="A845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30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41749-82DB-4C38-9106-8E1C02D641A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C20E0-9C9E-40FC-A723-B2CDD46EA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C20E0-9C9E-40FC-A723-B2CDD46EA9F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flower-00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531937"/>
            <a:ext cx="8229600" cy="53260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স্থলজ বাস্তুতন্ত্র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371600"/>
            <a:ext cx="8229600" cy="493712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bn-BD" sz="9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নির্দিষ্ট স্থান</a:t>
            </a:r>
          </a:p>
          <a:p>
            <a:r>
              <a:rPr lang="bn-BD" sz="9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জীব সম্প্রদায়</a:t>
            </a:r>
          </a:p>
          <a:p>
            <a:r>
              <a:rPr lang="bn-BD" sz="9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জড় উপাদান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অরণ্য বাস্তুতন্ত্র</a:t>
            </a:r>
            <a:endParaRPr lang="en-US" sz="60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47800"/>
            <a:ext cx="8229600" cy="4860925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bn-BD" sz="6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দুটি উপাদান </a:t>
            </a:r>
          </a:p>
          <a:p>
            <a:r>
              <a:rPr lang="bn-BD" sz="6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অজীব ঊপাদান-</a:t>
            </a:r>
            <a:endParaRPr lang="en-US" sz="66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পানি,মাটি,আলো</a:t>
            </a:r>
            <a:endParaRPr lang="en-US" sz="66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বায়ু,অজৈব লবন</a:t>
            </a:r>
          </a:p>
        </p:txBody>
      </p:sp>
      <p:pic>
        <p:nvPicPr>
          <p:cNvPr id="4" name="Picture 3" descr="f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447800"/>
            <a:ext cx="33147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81001"/>
            <a:ext cx="7543800" cy="258532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সজীব উপাদান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উৎপাদক 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   </a:t>
            </a:r>
            <a:r>
              <a:rPr lang="bn-BD" sz="48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গাছপালা,পরাশ্রয়ী </a:t>
            </a:r>
            <a:r>
              <a:rPr lang="bn-BD" sz="54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উদ্ভিদ,ফার্ণ,তৃণ </a:t>
            </a:r>
          </a:p>
        </p:txBody>
      </p:sp>
      <p:pic>
        <p:nvPicPr>
          <p:cNvPr id="6" name="Picture 5" descr="sunder-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971800"/>
            <a:ext cx="754380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273225"/>
            <a:ext cx="7315200" cy="584775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খাদক-প্রথম স্তরের-হরিণ , বানর,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পোকামাকড়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eer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0999"/>
            <a:ext cx="3876510" cy="2590801"/>
          </a:xfrm>
          <a:prstGeom prst="rect">
            <a:avLst/>
          </a:prstGeom>
        </p:spPr>
      </p:pic>
      <p:pic>
        <p:nvPicPr>
          <p:cNvPr id="6" name="Picture 5" descr="bird-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81000"/>
            <a:ext cx="4114800" cy="3378200"/>
          </a:xfrm>
          <a:prstGeom prst="rect">
            <a:avLst/>
          </a:prstGeom>
        </p:spPr>
      </p:pic>
      <p:pic>
        <p:nvPicPr>
          <p:cNvPr id="8" name="Picture 7" descr="aPt tO OCCuPY maiNtaiNiNG hiERERCh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810000"/>
            <a:ext cx="4114800" cy="2472266"/>
          </a:xfrm>
          <a:prstGeom prst="rect">
            <a:avLst/>
          </a:prstGeom>
        </p:spPr>
      </p:pic>
      <p:pic>
        <p:nvPicPr>
          <p:cNvPr id="9" name="Picture 8" descr="imagesCAE3EPV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971800"/>
            <a:ext cx="3853622" cy="3269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6019800"/>
            <a:ext cx="5900974" cy="584775"/>
          </a:xfrm>
          <a:prstGeom prst="rect">
            <a:avLst/>
          </a:prstGeom>
          <a:solidFill>
            <a:srgbClr val="0066FF"/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FF99FF"/>
                </a:solidFill>
                <a:latin typeface="NikoshBAN" pitchFamily="2" charset="0"/>
                <a:cs typeface="NikoshBAN" pitchFamily="2" charset="0"/>
              </a:rPr>
              <a:t>দ্বিতীয় স্তরের –সারস</a:t>
            </a:r>
            <a:r>
              <a:rPr lang="en-US" sz="3200" dirty="0" smtClean="0">
                <a:solidFill>
                  <a:srgbClr val="FF99FF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rgbClr val="FF99FF"/>
                </a:solidFill>
                <a:latin typeface="NikoshBAN" pitchFamily="2" charset="0"/>
                <a:cs typeface="NikoshBAN" pitchFamily="2" charset="0"/>
              </a:rPr>
              <a:t> সাপ</a:t>
            </a:r>
            <a:r>
              <a:rPr lang="en-US" sz="3200" dirty="0" smtClean="0">
                <a:solidFill>
                  <a:srgbClr val="FF99FF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rgbClr val="FF99FF"/>
                </a:solidFill>
                <a:latin typeface="NikoshBAN" pitchFamily="2" charset="0"/>
                <a:cs typeface="NikoshBAN" pitchFamily="2" charset="0"/>
              </a:rPr>
              <a:t> ব্যাঙ,মাছরাঙা,বাঘ</a:t>
            </a:r>
          </a:p>
        </p:txBody>
      </p:sp>
      <p:pic>
        <p:nvPicPr>
          <p:cNvPr id="4" name="Picture 3" descr="sna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657600"/>
            <a:ext cx="4648200" cy="2401570"/>
          </a:xfrm>
          <a:prstGeom prst="rect">
            <a:avLst/>
          </a:prstGeom>
        </p:spPr>
      </p:pic>
      <p:pic>
        <p:nvPicPr>
          <p:cNvPr id="5" name="Picture 4" descr="sunder1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52800"/>
            <a:ext cx="3429000" cy="2476500"/>
          </a:xfrm>
          <a:prstGeom prst="rect">
            <a:avLst/>
          </a:prstGeom>
        </p:spPr>
      </p:pic>
      <p:pic>
        <p:nvPicPr>
          <p:cNvPr id="6" name="Picture 5" descr="16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04800"/>
            <a:ext cx="3429000" cy="3110388"/>
          </a:xfrm>
          <a:prstGeom prst="rect">
            <a:avLst/>
          </a:prstGeom>
        </p:spPr>
      </p:pic>
      <p:pic>
        <p:nvPicPr>
          <p:cNvPr id="7" name="Picture 6" descr="1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04800"/>
            <a:ext cx="4648200" cy="3325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6019800"/>
            <a:ext cx="6280887" cy="76944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তৃতীয় স্তরের-বাজপাখি, কুমির, বাঘ </a:t>
            </a:r>
          </a:p>
        </p:txBody>
      </p:sp>
      <p:pic>
        <p:nvPicPr>
          <p:cNvPr id="3" name="Picture 2" descr="bengal-tiger-sundarba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4648200" cy="3352800"/>
          </a:xfrm>
          <a:prstGeom prst="rect">
            <a:avLst/>
          </a:prstGeom>
        </p:spPr>
      </p:pic>
      <p:pic>
        <p:nvPicPr>
          <p:cNvPr id="4" name="Picture 3" descr="16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81000"/>
            <a:ext cx="3746269" cy="3352800"/>
          </a:xfrm>
          <a:prstGeom prst="rect">
            <a:avLst/>
          </a:prstGeom>
        </p:spPr>
      </p:pic>
      <p:pic>
        <p:nvPicPr>
          <p:cNvPr id="19458" name="Picture 2" descr="C:\Documents and Settings\CV\My Documents\My Pictures\zib-1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733800"/>
            <a:ext cx="4724400" cy="2214562"/>
          </a:xfrm>
          <a:prstGeom prst="rect">
            <a:avLst/>
          </a:prstGeom>
          <a:noFill/>
        </p:spPr>
      </p:pic>
      <p:pic>
        <p:nvPicPr>
          <p:cNvPr id="6" name="Picture 5" descr="ss16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733800"/>
            <a:ext cx="373380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382000" cy="109696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71600"/>
            <a:ext cx="8382000" cy="48609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পরভোজী অনুজীব,ছত্রাক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আনুবীক্ষণীক প্রাণি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opy of th1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4267200" cy="426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7" name="Picture 6" descr="thmi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209800"/>
            <a:ext cx="4114800" cy="427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6156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ভিডিওতে পাওয়া যায় দুটি উৎপাদকের নাম লিখ।</a:t>
            </a:r>
          </a:p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ভিডিওতে পাওয়া যায় দুটি প্রথম স্তরের খাদকের নাম লিখ।</a:t>
            </a:r>
          </a:p>
          <a:p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দ্বিতীয় স্তরের খাদক কি তৃতীয় স্তরের খাদক হতে পারে ? তোমার মতামতের সপক্ষে যুক্তি দাও।</a:t>
            </a:r>
          </a:p>
          <a:p>
            <a:endParaRPr lang="bn-BD" sz="40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  <a:solidFill>
            <a:schemeClr val="tx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93776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BD" sz="8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বাস্তুতন্ত্র কি ?</a:t>
            </a:r>
          </a:p>
          <a:p>
            <a:r>
              <a:rPr lang="bn-BD" sz="8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উৎপাদক কি ?</a:t>
            </a:r>
          </a:p>
          <a:p>
            <a:r>
              <a:rPr lang="bn-BD" sz="8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বিয়োজক কাকে বলে ?</a:t>
            </a:r>
            <a:endParaRPr lang="en-US" sz="80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305800" cy="1828800"/>
          </a:xfrm>
          <a:solidFill>
            <a:srgbClr val="00B050"/>
          </a:solidFill>
        </p:spPr>
        <p:txBody>
          <a:bodyPr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00400"/>
            <a:ext cx="8305800" cy="2743200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algn="l"/>
            <a:r>
              <a:rPr lang="bn-BD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।গোলপাতা দেখতে কেমন ? এটি কি কাজে ব্যবহৃত হয় ?</a:t>
            </a:r>
          </a:p>
          <a:p>
            <a:pPr algn="l"/>
            <a:r>
              <a:rPr lang="bn-BD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২ । সুন্দরবনের নাম কেন সুন্দরবন হল ?</a:t>
            </a:r>
          </a:p>
          <a:p>
            <a:pPr algn="l"/>
            <a:r>
              <a:rPr lang="bn-BD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৩।সুন্দরবনে মাওয়ালিরা কিভাবে মধু সংগ্রহ করে ?</a:t>
            </a:r>
          </a:p>
          <a:p>
            <a:endPara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132556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sz="80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000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5257800"/>
          </a:xfrm>
          <a:solidFill>
            <a:srgbClr val="00B0F0"/>
          </a:solidFill>
        </p:spPr>
        <p:txBody>
          <a:bodyPr/>
          <a:lstStyle/>
          <a:p>
            <a:r>
              <a:rPr lang="bn-BD" sz="7200" dirty="0" smtClean="0">
                <a:solidFill>
                  <a:srgbClr val="A84518"/>
                </a:solidFill>
                <a:latin typeface="NikoshBAN" pitchFamily="2" charset="0"/>
                <a:cs typeface="NikoshBAN" pitchFamily="2" charset="0"/>
              </a:rPr>
              <a:t>মোহাম্মদ ইমাম হোসেন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প্রভাষক, উদ্ভিদবিজ্ঞান</a:t>
            </a:r>
          </a:p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সেনবাগ সরকারী  কলেজ, নোয়াখালী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33400"/>
            <a:ext cx="7772400" cy="1905000"/>
          </a:xfrm>
          <a:solidFill>
            <a:schemeClr val="accent6">
              <a:lumMod val="50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bn-BD" sz="13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flow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2200"/>
            <a:ext cx="7772400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391400" cy="19050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bn-BD" sz="115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শ্রেণী- একাদশ</a:t>
            </a:r>
            <a:endParaRPr lang="en-US" sz="11500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8200" y="2514600"/>
            <a:ext cx="7391400" cy="2347912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bn-BD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বিষয়- উদ্ভিদবিজ্ঞান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133600"/>
            <a:ext cx="8229600" cy="4343400"/>
          </a:xfrm>
          <a:solidFill>
            <a:schemeClr val="accent6">
              <a:lumMod val="50000"/>
            </a:schemeClr>
          </a:solidFill>
        </p:spPr>
        <p:txBody>
          <a:bodyPr anchor="ctr">
            <a:noAutofit/>
          </a:bodyPr>
          <a:lstStyle/>
          <a:p>
            <a:pPr marL="514350" indent="-514350" algn="l">
              <a:buAutoNum type="arabicPeriod"/>
            </a:pPr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বাস্তুতন্ত্রের সংজ্ঞা দিতে পারবে ।</a:t>
            </a:r>
          </a:p>
          <a:p>
            <a:pPr marL="514350" indent="-514350" algn="l">
              <a:buAutoNum type="arabicPeriod"/>
            </a:pPr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বাস্তুতন্ত্র কত প্রকার বলতে পারবে ।</a:t>
            </a:r>
          </a:p>
          <a:p>
            <a:pPr marL="514350" indent="-514350" algn="l">
              <a:buAutoNum type="arabicPeriod"/>
            </a:pPr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একটি স্থলজ বাস্তুতন্ত্রের বিবরণ বলতে পারবে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2050" name="Package" showAsIcon="1" r:id="rId3" imgW="914400" imgH="7142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752600"/>
          </a:xfrm>
          <a:solidFill>
            <a:schemeClr val="tx1">
              <a:lumMod val="95000"/>
              <a:lumOff val="5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bn-BD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শিরোনাম-স্থলজ বাস্তুতন্ত্র</a:t>
            </a:r>
            <a:endParaRPr lang="en-US" sz="8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FF99FF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  <a:endParaRPr lang="en-US" sz="6600" dirty="0">
              <a:solidFill>
                <a:srgbClr val="FF99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zib-1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2" y="1371600"/>
            <a:ext cx="3736298" cy="2477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19812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উৎপাদক </a:t>
            </a:r>
            <a:endParaRPr lang="en-US" sz="6000" dirty="0"/>
          </a:p>
        </p:txBody>
      </p:sp>
      <p:pic>
        <p:nvPicPr>
          <p:cNvPr id="7" name="Picture 6" descr="bird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10000"/>
            <a:ext cx="3810000" cy="285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43400" y="47244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খাদক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73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  <a:endParaRPr lang="en-US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অনুজীবসমুহ</a:t>
            </a:r>
            <a:endParaRPr lang="en-US" sz="5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48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বিয়োজকসমুহ</a:t>
            </a:r>
            <a:endParaRPr lang="en-US" sz="48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acter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438400"/>
            <a:ext cx="3935709" cy="3505200"/>
          </a:xfrm>
          <a:prstGeom prst="rect">
            <a:avLst/>
          </a:prstGeom>
        </p:spPr>
      </p:pic>
      <p:pic>
        <p:nvPicPr>
          <p:cNvPr id="8" name="Picture 7" descr="300px-Fungis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293546"/>
            <a:ext cx="3352800" cy="3684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বাস্তুতন্ত্র দুই প্রকার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স্থলজ বাস্তুতন্ত্র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525963"/>
          </a:xfrm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জলজ বাস্তুতন্ত্র</a:t>
            </a:r>
            <a:endParaRPr lang="en-US" sz="40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6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43200"/>
            <a:ext cx="4115193" cy="3276600"/>
          </a:xfrm>
          <a:prstGeom prst="rect">
            <a:avLst/>
          </a:prstGeom>
        </p:spPr>
      </p:pic>
      <p:pic>
        <p:nvPicPr>
          <p:cNvPr id="6" name="Picture 5" descr="16p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743200"/>
            <a:ext cx="48006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800</TotalTime>
  <Words>186</Words>
  <Application>Microsoft Office PowerPoint</Application>
  <PresentationFormat>On-screen Show (4:3)</PresentationFormat>
  <Paragraphs>51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Apex</vt:lpstr>
      <vt:lpstr>Package</vt:lpstr>
      <vt:lpstr>স্বাগতম</vt:lpstr>
      <vt:lpstr>শিক্ষক পরিচিতি</vt:lpstr>
      <vt:lpstr>শ্রেণী- একাদশ</vt:lpstr>
      <vt:lpstr>শিখনফল</vt:lpstr>
      <vt:lpstr>Slide 5</vt:lpstr>
      <vt:lpstr>শিরোনাম-স্থলজ বাস্তুতন্ত্র</vt:lpstr>
      <vt:lpstr>বাস্তুতন্ত্র</vt:lpstr>
      <vt:lpstr>বাস্তুতন্ত্র</vt:lpstr>
      <vt:lpstr>বাস্তুতন্ত্র দুই প্রকার</vt:lpstr>
      <vt:lpstr>স্থলজ বাস্তুতন্ত্র</vt:lpstr>
      <vt:lpstr>অরণ্য বাস্তুতন্ত্র</vt:lpstr>
      <vt:lpstr>Slide 12</vt:lpstr>
      <vt:lpstr>Slide 13</vt:lpstr>
      <vt:lpstr>Slide 14</vt:lpstr>
      <vt:lpstr>Slide 15</vt:lpstr>
      <vt:lpstr>বিয়োজক</vt:lpstr>
      <vt:lpstr>দলীয় কাজ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শিখনফল</dc:title>
  <dc:creator/>
  <cp:lastModifiedBy>CVC</cp:lastModifiedBy>
  <cp:revision>98</cp:revision>
  <dcterms:created xsi:type="dcterms:W3CDTF">2006-08-16T00:00:00Z</dcterms:created>
  <dcterms:modified xsi:type="dcterms:W3CDTF">2013-05-13T04:28:05Z</dcterms:modified>
</cp:coreProperties>
</file>