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948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74" r:id="rId7"/>
    <p:sldId id="275" r:id="rId8"/>
    <p:sldId id="260" r:id="rId9"/>
    <p:sldId id="277" r:id="rId10"/>
    <p:sldId id="261" r:id="rId11"/>
    <p:sldId id="276" r:id="rId12"/>
    <p:sldId id="279" r:id="rId13"/>
    <p:sldId id="265" r:id="rId14"/>
    <p:sldId id="286" r:id="rId15"/>
    <p:sldId id="280" r:id="rId16"/>
    <p:sldId id="282" r:id="rId17"/>
    <p:sldId id="284" r:id="rId18"/>
    <p:sldId id="270" r:id="rId19"/>
    <p:sldId id="269" r:id="rId20"/>
    <p:sldId id="271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C7EB"/>
    <a:srgbClr val="C2430A"/>
    <a:srgbClr val="6600CC"/>
    <a:srgbClr val="CC0099"/>
    <a:srgbClr val="FFFFFF"/>
    <a:srgbClr val="000000"/>
    <a:srgbClr val="64646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88" autoAdjust="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2598C4-2616-490A-8796-28397FD73330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BF57F-2862-4DAD-81E8-F06BC1E0B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BF57F-2862-4DAD-81E8-F06BC1E0B63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BF57F-2862-4DAD-81E8-F06BC1E0B63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622425"/>
          </a:xfrm>
          <a:solidFill>
            <a:schemeClr val="bg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bn-BD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তোমাদের জন্য শুভেচ্ছা</a:t>
            </a:r>
            <a:endParaRPr lang="en-US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 l="18333" t="33334" r="16667" b="18750"/>
          <a:stretch>
            <a:fillRect/>
          </a:stretch>
        </p:blipFill>
        <p:spPr bwMode="auto">
          <a:xfrm>
            <a:off x="1676400" y="2209800"/>
            <a:ext cx="567329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E0C7EB"/>
          </a:solidFill>
        </p:spPr>
        <p:txBody>
          <a:bodyPr>
            <a:normAutofit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ঘটনা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সমুহ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অর্থ বা অর্থের অংকে পরিমাপযোগ্য 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আর্থিক অবস্থার পরিবর্তন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191000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যেমন-</a:t>
            </a:r>
            <a:r>
              <a:rPr lang="en-US" sz="48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১০ টাকায় ১ টি কলম ক্রয় করা হলো ।</a:t>
            </a:r>
            <a:endParaRPr lang="en-US" sz="4800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33400"/>
            <a:ext cx="8763000" cy="3046988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2"/>
          </a:lnRef>
          <a:fillRef idx="1001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48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2430A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লেনদেনের সংজ্ঞা</a:t>
            </a:r>
            <a:r>
              <a:rPr lang="bn-BD" sz="4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2430A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- অর্থ বা অর্থের দ্বারা পরিমাপ যোগ্য, যে সকল ঘটনা কোন ব্যক্তি বা প্রতিষ্ঠানের আর্থিক অবস্থার পরিবর্তন ঘটায় তাকে লেনদেন বলে।</a:t>
            </a:r>
            <a:endParaRPr lang="en-US" sz="4800" dirty="0">
              <a:solidFill>
                <a:srgbClr val="C2430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4"/>
          <p:cNvSpPr/>
          <p:nvPr/>
        </p:nvSpPr>
        <p:spPr>
          <a:xfrm rot="2151760">
            <a:off x="3070689" y="2076193"/>
            <a:ext cx="655319" cy="2630753"/>
          </a:xfrm>
          <a:prstGeom prst="downArrow">
            <a:avLst/>
          </a:prstGeom>
          <a:solidFill>
            <a:srgbClr val="7030A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9696565">
            <a:off x="5319574" y="2140787"/>
            <a:ext cx="414168" cy="2381446"/>
          </a:xfrm>
          <a:prstGeom prst="downArrow">
            <a:avLst>
              <a:gd name="adj1" fmla="val 75783"/>
              <a:gd name="adj2" fmla="val 50000"/>
            </a:avLst>
          </a:prstGeom>
          <a:solidFill>
            <a:srgbClr val="7030A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53000" y="4668560"/>
            <a:ext cx="2743200" cy="104644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মূনাফা</a:t>
            </a:r>
            <a:r>
              <a:rPr lang="en-US" sz="4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জাতীয়</a:t>
            </a:r>
            <a:endParaRPr lang="en-US" b="1" dirty="0" smtClean="0">
              <a:ln w="50800"/>
              <a:solidFill>
                <a:schemeClr val="bg1">
                  <a:shade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4876800"/>
            <a:ext cx="2895600" cy="76944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মূলধন</a:t>
            </a:r>
            <a:r>
              <a:rPr lang="en-US" sz="4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4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2209800" y="0"/>
            <a:ext cx="4648200" cy="83099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লেনদেনের</a:t>
            </a:r>
            <a:r>
              <a:rPr lang="en-US" sz="4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শ্রেনি-বিভাগ</a:t>
            </a:r>
            <a:endParaRPr lang="en-US" sz="4800" dirty="0"/>
          </a:p>
        </p:txBody>
      </p:sp>
      <p:sp>
        <p:nvSpPr>
          <p:cNvPr id="12" name="Rectangle 11"/>
          <p:cNvSpPr/>
          <p:nvPr/>
        </p:nvSpPr>
        <p:spPr>
          <a:xfrm>
            <a:off x="3429000" y="1066800"/>
            <a:ext cx="2362200" cy="92333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bn-BD" sz="5400" dirty="0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540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লেনদেন</a:t>
            </a:r>
            <a:endParaRPr lang="bn-BD" sz="5400" dirty="0" smtClean="0">
              <a:ln w="50800"/>
              <a:solidFill>
                <a:schemeClr val="bg1">
                  <a:shade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1" animBg="1"/>
      <p:bldP spid="8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NIQUE SOFT\Desktop\Capital exp\stepler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76199" y="1219200"/>
            <a:ext cx="4876800" cy="4114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</p:pic>
      <p:pic>
        <p:nvPicPr>
          <p:cNvPr id="2051" name="Picture 3" descr="C:\Documents and Settings\UNIQUE SOFT\Desktop\Capital exp\stepler pin-1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 bwMode="auto">
          <a:xfrm>
            <a:off x="4800600" y="1219200"/>
            <a:ext cx="4343400" cy="419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</p:pic>
      <p:sp>
        <p:nvSpPr>
          <p:cNvPr id="4" name="TextBox 3"/>
          <p:cNvSpPr txBox="1"/>
          <p:nvPr/>
        </p:nvSpPr>
        <p:spPr>
          <a:xfrm>
            <a:off x="-76200" y="5411450"/>
            <a:ext cx="4724400" cy="14465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স্ট্যাপলার মেশিন</a:t>
            </a:r>
          </a:p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(দীর্ঘ দিন ব্যবহার করা যাবে)</a:t>
            </a:r>
            <a:endParaRPr lang="en-US" sz="1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67200" y="5410200"/>
            <a:ext cx="4876799" cy="132343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স্ট্যাপলার মেশিনের পিন </a:t>
            </a:r>
          </a:p>
          <a:p>
            <a:r>
              <a:rPr lang="bn-BD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(দীর্ঘ দিন ব্যবহার করা যাবে না)</a:t>
            </a:r>
            <a:endParaRPr lang="en-US" sz="40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693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এই ছবিগুলো দেখে কি অনুমান করছ ? 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NIQUE SOFT\Desktop\Presentation\Capital exp\white boar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4648200" cy="3809999"/>
          </a:xfrm>
          <a:prstGeom prst="rect">
            <a:avLst/>
          </a:prstGeom>
          <a:noFill/>
        </p:spPr>
      </p:pic>
      <p:pic>
        <p:nvPicPr>
          <p:cNvPr id="2052" name="Picture 4" descr="C:\Documents and Settings\UNIQUE SOFT\Desktop\Presentation\Capital exp\marker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447800"/>
            <a:ext cx="4419600" cy="38100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4572000" y="5410200"/>
            <a:ext cx="419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2430A"/>
                </a:solidFill>
                <a:latin typeface="NikoshBAN" pitchFamily="2" charset="0"/>
                <a:cs typeface="NikoshBAN" pitchFamily="2" charset="0"/>
              </a:rPr>
              <a:t>হোয়াইট বোর্ড মার্কার</a:t>
            </a:r>
          </a:p>
          <a:p>
            <a:r>
              <a:rPr lang="bn-BD" sz="28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(সুবিধা বেশি দিন পাওয়া যাবে না)</a:t>
            </a:r>
            <a:endParaRPr lang="en-US" sz="2800" b="1" dirty="0" smtClean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5410200"/>
            <a:ext cx="43434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হোয়াইট বোর্ড</a:t>
            </a:r>
          </a:p>
          <a:p>
            <a:r>
              <a:rPr lang="bn-BD" sz="3200" b="1" dirty="0" smtClean="0">
                <a:solidFill>
                  <a:srgbClr val="6600CC"/>
                </a:solidFill>
              </a:rPr>
              <a:t>(</a:t>
            </a:r>
            <a:r>
              <a:rPr lang="bn-BD" sz="32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সুবিধা বেশি দিন পাওয়া যাবে)</a:t>
            </a:r>
            <a:endParaRPr lang="en-US" sz="3200" b="1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693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এই ছবিগুলো ? 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304801"/>
            <a:ext cx="8229600" cy="259079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bn-BD" sz="17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মূলধন জাতীয় লেনদেনঃ  </a:t>
            </a:r>
            <a:r>
              <a:rPr lang="bn-BD" sz="16000" dirty="0" smtClean="0">
                <a:latin typeface="NikoshBAN" pitchFamily="2" charset="0"/>
                <a:cs typeface="NikoshBAN" pitchFamily="2" charset="0"/>
              </a:rPr>
              <a:t>যে সমস্ত লেনদেনের ফলাফল বা সুবিধা দীর্ঘ মেয়াদে ভোগ করা যায় এবং যে সমস্ত লেনদেনগুলো বার বার সংঘটিত হয় না সেগুলোকেই বলবো মূলধন জাতীয় লেনদেন।</a:t>
            </a:r>
          </a:p>
          <a:p>
            <a:pPr>
              <a:lnSpc>
                <a:spcPct val="120000"/>
              </a:lnSpc>
              <a:buNone/>
            </a:pPr>
            <a:endParaRPr lang="bn-BD" sz="7000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20000"/>
              </a:lnSpc>
              <a:buNone/>
            </a:pPr>
            <a:r>
              <a:rPr lang="bn-BD" sz="70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furni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819400"/>
            <a:ext cx="4343400" cy="2895600"/>
          </a:xfrm>
          <a:prstGeom prst="rect">
            <a:avLst/>
          </a:prstGeom>
        </p:spPr>
      </p:pic>
      <p:pic>
        <p:nvPicPr>
          <p:cNvPr id="12" name="Picture 11" descr="compu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" y="2895600"/>
            <a:ext cx="3962401" cy="2819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5754469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	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34802" y="5943600"/>
            <a:ext cx="1856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আসবাবপত্র 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bn-BD" sz="4800" b="1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মূনাফা জাতীয় </a:t>
            </a:r>
            <a:r>
              <a:rPr lang="bn-BD" sz="4800" b="1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লেনদেন</a:t>
            </a: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প্রতিষ্ঠানের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যে সমস্ত লেনদেনের সুবিধা চলতি হিসাবকালে-ই শেষ হয়ে যায় এবং যে সমস্ত লেনদেনগুলো বার বার সংগঠিত হয়- সে গুলোকেই বলবো মূনাফা জাতীয় লেনদেন।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				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			 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4038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 descr="w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67000"/>
            <a:ext cx="4572000" cy="3505200"/>
          </a:xfrm>
          <a:prstGeom prst="rect">
            <a:avLst/>
          </a:prstGeom>
        </p:spPr>
      </p:pic>
      <p:pic>
        <p:nvPicPr>
          <p:cNvPr id="12" name="Picture 11" descr="tea part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67000"/>
            <a:ext cx="4572000" cy="361603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6211669"/>
            <a:ext cx="4572000" cy="646331"/>
          </a:xfrm>
          <a:prstGeom prst="rect">
            <a:avLst/>
          </a:prstGeom>
          <a:solidFill>
            <a:srgbClr val="C2430A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মজুরি/বেতন প্রদান করা হচ্ছে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  <a:solidFill>
            <a:srgbClr val="C2430A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আপ্যায়ন করানো হচ্ছে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9144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bn-BD" sz="66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600" dirty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4770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নিচের ঘটনা গুলো থেকে কোনটি লেনদেন , কোনটি লেনদেন নয় তা সনাক্ত কর এবং কারণ ব্যাখ্যা কর-</a:t>
            </a:r>
          </a:p>
          <a:p>
            <a:pPr marL="852678" indent="-74295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১.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মালিক নগদ ৫০,০০০ টাকা এবং তার ব্যক্তিগত কম্পিউটার যার মূল্য ৩০,০০০ টাকা মূলধন স্বরুপ নিয়ে ব্যবসায় আরম্ভ করলেন।</a:t>
            </a:r>
            <a:endParaRPr lang="bn-BD" sz="4000" b="1" dirty="0" smtClean="0"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২. মা সন্তানকে আদর করছেন।</a:t>
            </a:r>
          </a:p>
          <a:p>
            <a:pPr algn="just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৩. ১০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০০০ টাকা মাসিক বেতনে একজন ম্যানেজার নিয়োগ দেয়া হলো।</a:t>
            </a:r>
          </a:p>
          <a:p>
            <a:pPr algn="just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৪. পণ্য ক্রয়ের ফরমায়েশ দেয়া হলো ১৫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০০০ টাকা।</a:t>
            </a:r>
          </a:p>
          <a:p>
            <a:pPr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৫. মজুরি প্রদান ১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০০০ টাকা।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type="title"/>
          </p:nvPr>
        </p:nvSpPr>
        <p:spPr>
          <a:xfrm>
            <a:off x="1981200" y="304800"/>
            <a:ext cx="5181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buNone/>
            </a:pPr>
            <a:r>
              <a:rPr lang="bn-BD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828800"/>
            <a:ext cx="87630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লেনদেন কাকে বলে?</a:t>
            </a:r>
            <a:endParaRPr lang="en-US" sz="4000" dirty="0" smtClean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লেনদেনের শ্রেণি-বিভাগ কর।</a:t>
            </a:r>
          </a:p>
          <a:p>
            <a:pPr algn="just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নিম্নের কোনটি মূলধন জাতীয় লেনদেন এবং কোনটি মুনাফা জাতীয় লেনদেন মুখে মুখে ব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ল-</a:t>
            </a:r>
            <a:endParaRPr lang="bn-BD" sz="4000" dirty="0" smtClean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যন্ত্রপাতি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ক্রয়</a:t>
            </a: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আপ্যায়ন খরচ,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কারবার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খরচ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বিজ্ঞাপন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খরচ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ভাড়া</a:t>
            </a: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আলমারি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ক্রয়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গবেষনা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খরচ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বীমা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প্রিমিয়াম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 smtClean="0">
              <a:solidFill>
                <a:srgbClr val="CC0099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600200"/>
            <a:ext cx="914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তোমাদের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বাড়ীতে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সব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এমন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১০টি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মূলধন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১০টি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মূনাফা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দ্রব্যের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আসবে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bn-BD" sz="6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-8930"/>
            <a:ext cx="9144000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bn-BD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bn-BD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এম. এ. হাসান</a:t>
            </a:r>
          </a:p>
          <a:p>
            <a:pPr algn="ctr">
              <a:buNone/>
            </a:pPr>
            <a:r>
              <a:rPr lang="bn-BD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প্রভাষক, হিসাবিজ্ঞান বিভাগ</a:t>
            </a:r>
          </a:p>
          <a:p>
            <a:pPr algn="ctr">
              <a:buNone/>
            </a:pPr>
            <a:r>
              <a:rPr lang="bn-BD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সরকারি মুজিব কলেজ</a:t>
            </a:r>
          </a:p>
          <a:p>
            <a:pPr algn="ctr">
              <a:buNone/>
            </a:pPr>
            <a:r>
              <a:rPr lang="bn-BD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কোম্পানীগঞ্জ,নোয়াখালী।</a:t>
            </a:r>
            <a:endParaRPr lang="en-US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সেল -০১৮১৭৭০৭০২৩</a:t>
            </a:r>
            <a:endParaRPr lang="en-US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Email : mahassan707023@gmail.com</a:t>
            </a:r>
          </a:p>
          <a:p>
            <a:pPr algn="ctr">
              <a:lnSpc>
                <a:spcPct val="150000"/>
              </a:lnSpc>
              <a:buNone/>
            </a:pPr>
            <a:endParaRPr lang="en-US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lnSpc>
                <a:spcPct val="150000"/>
              </a:lnSpc>
              <a:buNone/>
            </a:pPr>
            <a:endParaRPr lang="bn-BD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lnSpc>
                <a:spcPct val="150000"/>
              </a:lnSpc>
              <a:buNone/>
            </a:pPr>
            <a:endParaRPr lang="bn-BD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60198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8" presetClass="entr" presetSubtype="0" accel="5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24200" y="457200"/>
            <a:ext cx="2743200" cy="6858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 সবাইকে</a:t>
            </a:r>
            <a:endParaRPr lang="en-US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p4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19400" y="1981200"/>
            <a:ext cx="3505200" cy="36857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7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bn-BD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</a:t>
            </a:r>
            <a:r>
              <a:rPr lang="bn-BD" sz="6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ণি</a:t>
            </a:r>
            <a:r>
              <a:rPr lang="bn-BD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- একাদশ  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en-US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r>
              <a:rPr lang="bn-BD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বিষয়- </a:t>
            </a:r>
            <a:r>
              <a:rPr lang="bn-BD" sz="6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হিসাববিজ্ঞান</a:t>
            </a:r>
            <a:r>
              <a:rPr lang="bn-BD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br>
              <a:rPr lang="bn-BD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endParaRPr lang="en-US" sz="6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4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76600" y="152400"/>
            <a:ext cx="2590800" cy="5334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b="1" cap="all" spc="0" dirty="0" smtClean="0">
                <a:ln w="0"/>
                <a:solidFill>
                  <a:srgbClr val="CC0099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b="1" cap="all" spc="0" dirty="0">
              <a:ln w="0"/>
              <a:solidFill>
                <a:srgbClr val="CC0099"/>
              </a:soli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6096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আজকের পাঠ শেষে শিক্ষার্থীরা-</a:t>
            </a:r>
            <a:endParaRPr lang="en-US" sz="40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1295400"/>
            <a:ext cx="82296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82930" indent="-514350" algn="just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লেনদেন কি বলতে পারবে।</a:t>
            </a:r>
          </a:p>
          <a:p>
            <a:pPr marL="582930" indent="-514350" algn="just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মূলধন জাতীয় লেনদেন এবং মূনাফা জাতীয় লেনদেন এর সংজ্ঞা বলতে পারবে।</a:t>
            </a:r>
          </a:p>
          <a:p>
            <a:pPr marL="582930" indent="-5143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মূলধন জাতীয় লেনদেন এবং মূনাফা জাতীয় লেনদেন এর পার্থক্য বর্ণনা করতে পারবে।</a:t>
            </a:r>
          </a:p>
          <a:p>
            <a:pPr marL="582930" indent="-514350" algn="just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যে কোনো খরচের কোনটি কোন শ্রেণীর তা নির্দেশ করতে পারবে।</a:t>
            </a:r>
          </a:p>
          <a:p>
            <a:endParaRPr lang="en-US" sz="3600" dirty="0">
              <a:solidFill>
                <a:srgbClr val="CC0099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3400" y="1611313"/>
            <a:ext cx="4040188" cy="639762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C:\Documents and Settings\UNIQUE SOFT\Desktop\Capital exp\singing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066800"/>
            <a:ext cx="3886200" cy="3995915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721225" y="1611313"/>
            <a:ext cx="4041775" cy="639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7" name="Picture 3" descr="C:\Documents and Settings\UNIQUE SOFT\Desktop\Capital exp\runa.jpe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066800"/>
            <a:ext cx="4343400" cy="399825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953000" y="5486400"/>
            <a:ext cx="3733800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শিল্পী গান গাইতেছে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(অর্থের বিনিময় আছে)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5562600"/>
            <a:ext cx="3200400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শিশু গান গাইতেছে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(অর্থের বিনিময় নাই)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6096000" cy="76944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ছবিগুলোতে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কি দেখতে পাচ্ছো ?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NIQUE SOFT\Desktop\Capital exp\win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4800600" cy="4495800"/>
          </a:xfrm>
          <a:prstGeom prst="rect">
            <a:avLst/>
          </a:prstGeom>
          <a:noFill/>
        </p:spPr>
      </p:pic>
      <p:pic>
        <p:nvPicPr>
          <p:cNvPr id="2" name="Picture 2" descr="C:\Documents and Settings\UNIQUE SOFT\Desktop\Presentation\Capital exp\running fan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800600" y="914400"/>
            <a:ext cx="4343400" cy="4572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5473419"/>
            <a:ext cx="4800600" cy="113877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প্রকৃতির বাতাস উপভোগ করছে</a:t>
            </a:r>
          </a:p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(অর্থের বিনিময় নাই)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00600" y="5437910"/>
            <a:ext cx="4114800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একটি চলন্ত ফ্যান</a:t>
            </a:r>
          </a:p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(অর্থের বিনিময় আছে)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4267200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এই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ছবি দুটি’তে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5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NIQUE SOFT\Desktop\Capital exp\dollar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0780"/>
            <a:ext cx="4572001" cy="3657600"/>
          </a:xfrm>
          <a:prstGeom prst="rect">
            <a:avLst/>
          </a:prstGeom>
          <a:noFill/>
        </p:spPr>
      </p:pic>
      <p:pic>
        <p:nvPicPr>
          <p:cNvPr id="1027" name="Picture 3" descr="C:\Documents and Settings\UNIQUE SOFT\Desktop\Capital exp\taka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572000" cy="36576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4114800"/>
            <a:ext cx="4572000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বাংলাদেশী</a:t>
            </a:r>
            <a:r>
              <a:rPr lang="bn-BD" sz="4400" b="1" dirty="0" smtClean="0"/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মুদ্রা (টাকা)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4114800"/>
            <a:ext cx="4572000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বিদেশী মুদ্রা (ডলার)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Documents and Settings\UNIQUE SOFT\Desktop\Capital exp\transaction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4532558" cy="3733798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Documents and Settings\UNIQUE SOFT\Desktop\Capital exp\transaction-2.jpe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95801" y="1080650"/>
            <a:ext cx="4648199" cy="3733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57200" y="49530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4875074"/>
            <a:ext cx="716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অর্থের আদান-প্রদান হচ্ছে</a:t>
            </a:r>
          </a:p>
          <a:p>
            <a:endParaRPr lang="bn-BD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এই দুইটি ছবিতে কি ঘটছে ? 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97840"/>
            <a:ext cx="6172200" cy="269796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60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6000" b="1" dirty="0" smtClean="0">
              <a:ln/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8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লেনদেন</a:t>
            </a:r>
            <a:r>
              <a:rPr lang="en-US" sz="48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8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8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শ্রে</a:t>
            </a:r>
            <a:r>
              <a:rPr lang="bn-BD" sz="48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ণি-</a:t>
            </a:r>
            <a:r>
              <a:rPr lang="en-US" sz="4800" b="1" dirty="0" err="1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বিভাগ</a:t>
            </a:r>
            <a:endParaRPr lang="bn-BD" sz="4800" b="1" dirty="0" smtClean="0">
              <a:ln/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1628</TotalTime>
  <Words>470</Words>
  <Application>Microsoft Office PowerPoint</Application>
  <PresentationFormat>On-screen Show (4:3)</PresentationFormat>
  <Paragraphs>80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Trek</vt:lpstr>
      <vt:lpstr>Office Theme</vt:lpstr>
      <vt:lpstr>তোমাদের জন্য শুভেচ্ছা</vt:lpstr>
      <vt:lpstr>শিক্ষক পরিচিতি</vt:lpstr>
      <vt:lpstr>শ্রেণি- একাদশ    বিষয়- হিসাববিজ্ঞান  </vt:lpstr>
      <vt:lpstr>শিখনফল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দলীয় কাজ</vt:lpstr>
      <vt:lpstr>মূল্যায়ন</vt:lpstr>
      <vt:lpstr>Slide 19</vt:lpstr>
      <vt:lpstr>ধন্যবাদ সবাইকে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তোমাদের জন্য শুভেচ্ছা</dc:title>
  <dc:creator/>
  <cp:lastModifiedBy>Unique</cp:lastModifiedBy>
  <cp:revision>308</cp:revision>
  <dcterms:created xsi:type="dcterms:W3CDTF">2006-08-16T00:00:00Z</dcterms:created>
  <dcterms:modified xsi:type="dcterms:W3CDTF">2013-05-14T06:53:04Z</dcterms:modified>
</cp:coreProperties>
</file>