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5" r:id="rId7"/>
    <p:sldId id="264" r:id="rId8"/>
    <p:sldId id="262" r:id="rId9"/>
    <p:sldId id="273" r:id="rId10"/>
    <p:sldId id="263" r:id="rId11"/>
    <p:sldId id="265" r:id="rId12"/>
    <p:sldId id="266" r:id="rId13"/>
    <p:sldId id="267" r:id="rId14"/>
    <p:sldId id="274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2532"/>
    <a:srgbClr val="0000CC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1542" autoAdjust="0"/>
  </p:normalViewPr>
  <p:slideViewPr>
    <p:cSldViewPr>
      <p:cViewPr>
        <p:scale>
          <a:sx n="50" d="100"/>
          <a:sy n="50" d="100"/>
        </p:scale>
        <p:origin x="-140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DC648-0B4A-4FA5-9614-3BF13EC2929E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87201-8719-42FE-B327-21B9595B1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87201-8719-42FE-B327-21B9595B19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18BD-996C-4263-9E7F-2B95777024DB}" type="datetime6">
              <a:rPr lang="en-US" smtClean="0"/>
              <a:pPr/>
              <a:t>May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DAD8-B685-438F-BE18-7958FE3B1E15}" type="datetime6">
              <a:rPr lang="en-US" smtClean="0"/>
              <a:pPr/>
              <a:t>May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C6F6-1237-440C-AAB8-542844C8B038}" type="datetime6">
              <a:rPr lang="en-US" smtClean="0"/>
              <a:pPr/>
              <a:t>May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5D18-74E8-41A7-B898-54523C6E7708}" type="datetime6">
              <a:rPr lang="en-US" smtClean="0"/>
              <a:pPr/>
              <a:t>May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E243-42C7-46C0-82CE-3AFF771EE947}" type="datetime6">
              <a:rPr lang="en-US" smtClean="0"/>
              <a:pPr/>
              <a:t>May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BB67-BBAB-49E3-AF88-E8D992C23C14}" type="datetime6">
              <a:rPr lang="en-US" smtClean="0"/>
              <a:pPr/>
              <a:t>May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D839-2D5F-4D9C-B403-C6B5771E156B}" type="datetime6">
              <a:rPr lang="en-US" smtClean="0"/>
              <a:pPr/>
              <a:t>May 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A0EE-72B6-473F-87AD-4B9FF5403DC0}" type="datetime6">
              <a:rPr lang="en-US" smtClean="0"/>
              <a:pPr/>
              <a:t>May 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F7ED-130F-4D57-8FA5-BC38F8EE8E99}" type="datetime6">
              <a:rPr lang="en-US" smtClean="0"/>
              <a:pPr/>
              <a:t>May 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556C-F423-4834-BBB8-464B301D289B}" type="datetime6">
              <a:rPr lang="en-US" smtClean="0"/>
              <a:pPr/>
              <a:t>May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7935-D679-4C93-8F57-F6D66534CF3C}" type="datetime6">
              <a:rPr lang="en-US" smtClean="0"/>
              <a:pPr/>
              <a:t>May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6593A-F0A3-42E5-B0B2-9529BA7F6CEA}" type="datetime6">
              <a:rPr lang="en-US" smtClean="0"/>
              <a:pPr/>
              <a:t>May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B0F0"/>
          </a:solidFill>
          <a:ln w="57150">
            <a:noFill/>
          </a:ln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Bodoni MT Black" pitchFamily="18" charset="0"/>
                <a:cs typeface="NikoshBAN" pitchFamily="2" charset="0"/>
              </a:rPr>
              <a:t>স্বাগতম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3001"/>
            <a:ext cx="9144000" cy="5715000"/>
          </a:xfrm>
          <a:solidFill>
            <a:srgbClr val="00B0F0"/>
          </a:solidFill>
          <a:ln w="57150">
            <a:noFill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79C3-4D0C-45A7-B618-ACB1EC8AD4B1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924800" cy="132556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600" b="1" u="sng" dirty="0" smtClean="0">
                <a:latin typeface="NikoshBAN" pitchFamily="2" charset="0"/>
                <a:cs typeface="NikoshBAN" pitchFamily="2" charset="0"/>
              </a:rPr>
              <a:t>সামাজিক আইন কী   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7545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BD" sz="4400" i="1" dirty="0" smtClean="0">
                <a:latin typeface="NikoshBAN" pitchFamily="2" charset="0"/>
                <a:cs typeface="NikoshBAN" pitchFamily="2" charset="0"/>
              </a:rPr>
              <a:t>সামাজিক আইন হচ্ছে সেই সব প্রাতিষ্ঠানিক </a:t>
            </a:r>
            <a:endParaRPr lang="en-US" sz="4400" i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4400" i="1" dirty="0" smtClean="0">
                <a:latin typeface="NikoshBAN" pitchFamily="2" charset="0"/>
                <a:cs typeface="NikoshBAN" pitchFamily="2" charset="0"/>
              </a:rPr>
              <a:t>পদক্ষেপ যা-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অর্থনৈতিক অবস্থা থেকে ক্ষতিকর     </a:t>
            </a: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উপাদানসমূহ দূর করে।</a:t>
            </a:r>
          </a:p>
          <a:p>
            <a:pPr>
              <a:buFont typeface="Wingdings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অবহেলিত শ্রেণির অধিকার সংরক্ষণ করে।</a:t>
            </a:r>
          </a:p>
          <a:p>
            <a:pPr>
              <a:buFont typeface="Wingdings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সামাজিক উন্নতি, অগ্রগতি ও প্রগতি অর্জনে সহায়তা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EAE8-241E-45D2-A818-7CCD7AC1C50F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bn-BD" sz="7200" b="1" u="sng" dirty="0" smtClean="0">
                <a:latin typeface="NikoshBAN" pitchFamily="2" charset="0"/>
                <a:cs typeface="NikoshBAN" pitchFamily="2" charset="0"/>
              </a:rPr>
              <a:t>কতিপয় সামাজিক আইন              </a:t>
            </a:r>
            <a:endParaRPr lang="en-US" sz="7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bn-BD" sz="5800" b="1" dirty="0" smtClean="0">
                <a:latin typeface="NikoshBAN" pitchFamily="2" charset="0"/>
                <a:cs typeface="NikoshBAN" pitchFamily="2" charset="0"/>
              </a:rPr>
              <a:t> ১। শ্রমিক ক্ষতিপূরণ আইন-১৯২৩।</a:t>
            </a:r>
          </a:p>
          <a:p>
            <a:pPr>
              <a:buNone/>
            </a:pPr>
            <a:r>
              <a:rPr lang="en-US" sz="4800" i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শ্রমিক শ্রেণির স্বার্থ সংরক্ষণ, দূর্ঘটনা-কবলিত শ্রমিকের ক্ষতিপূরণ প্রদান 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কারখানা পরিবেশ </a:t>
            </a:r>
          </a:p>
          <a:p>
            <a:pPr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উন্নতকরণ।</a:t>
            </a:r>
          </a:p>
        </p:txBody>
      </p:sp>
      <p:pic>
        <p:nvPicPr>
          <p:cNvPr id="5" name="Picture 4" descr="fac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766413"/>
            <a:ext cx="7038975" cy="527243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A389-01FE-4AC6-B229-8BF72773688D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68963"/>
          </a:xfrm>
          <a:solidFill>
            <a:schemeClr val="accent6"/>
          </a:solidFill>
        </p:spPr>
        <p:txBody>
          <a:bodyPr/>
          <a:lstStyle/>
          <a:p>
            <a:pPr algn="just">
              <a:buNone/>
            </a:pP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                                          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২। মুসলিম পারিবারিক আইন-১৯৬১। </a:t>
            </a:r>
          </a:p>
          <a:p>
            <a:pPr algn="ctr">
              <a:buNone/>
            </a:pPr>
            <a:r>
              <a:rPr lang="bn-BD" sz="5400" i="1" dirty="0" smtClean="0">
                <a:latin typeface="NikoshBAN" pitchFamily="2" charset="0"/>
                <a:cs typeface="NikoshBAN" pitchFamily="2" charset="0"/>
              </a:rPr>
              <a:t> বিবাহ, তালাক এবং দাম্পত্য-জীবনে স্বামী ও স্ত্রীর  অধিকার ও কর্তব্য 			নির্ধারণ।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	   					</a:t>
            </a:r>
            <a:endParaRPr lang="en-US" dirty="0"/>
          </a:p>
        </p:txBody>
      </p:sp>
      <p:pic>
        <p:nvPicPr>
          <p:cNvPr id="4" name="Picture 3" descr="women d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267200"/>
            <a:ext cx="2628900" cy="174307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8FCF-0555-4282-A573-F3D2C0806BF9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5867400"/>
          </a:xfrm>
          <a:solidFill>
            <a:schemeClr val="accent6"/>
          </a:solidFill>
        </p:spPr>
        <p:txBody>
          <a:bodyPr/>
          <a:lstStyle/>
          <a:p>
            <a:pPr algn="just">
              <a:buNone/>
            </a:pP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 শিশু আইন-১৯৭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4</a:t>
            </a:r>
          </a:p>
          <a:p>
            <a:pPr algn="just">
              <a:buNone/>
            </a:pPr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i="1" dirty="0" smtClean="0">
                <a:latin typeface="NikoshBAN" pitchFamily="2" charset="0"/>
                <a:cs typeface="NikoshBAN" pitchFamily="2" charset="0"/>
              </a:rPr>
              <a:t>থেকে ১৬ বছর বয়সী অপরাধী কিশোর-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i="1" dirty="0" smtClean="0">
                <a:latin typeface="NikoshBAN" pitchFamily="2" charset="0"/>
                <a:cs typeface="NikoshBAN" pitchFamily="2" charset="0"/>
              </a:rPr>
              <a:t>কিশোরীদের বিচার ও সংশোধন। </a:t>
            </a:r>
          </a:p>
          <a:p>
            <a:pPr algn="just">
              <a:buNone/>
            </a:pPr>
            <a:r>
              <a:rPr lang="bn-BD" sz="4400" i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400" i="1" dirty="0"/>
          </a:p>
        </p:txBody>
      </p:sp>
      <p:pic>
        <p:nvPicPr>
          <p:cNvPr id="5" name="Picture 4" descr="child cr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399" y="4038600"/>
            <a:ext cx="3821113" cy="2209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856D-3E1F-444E-ADBA-2CF25D50069D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924800" cy="58674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৪।যৌতুক নিরোধ আইন-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১৯৮০।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400" i="1" dirty="0" smtClean="0">
                <a:latin typeface="NikoshBAN" pitchFamily="2" charset="0"/>
                <a:cs typeface="NikoshBAN" pitchFamily="2" charset="0"/>
              </a:rPr>
              <a:t>যৌতুক প্রদাণ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i="1" dirty="0" smtClean="0">
                <a:latin typeface="NikoshBAN" pitchFamily="2" charset="0"/>
                <a:cs typeface="NikoshBAN" pitchFamily="2" charset="0"/>
              </a:rPr>
              <a:t> গ্রহণ ও দাবীকরণের শাস্তি।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i="1" dirty="0"/>
          </a:p>
        </p:txBody>
      </p:sp>
      <p:pic>
        <p:nvPicPr>
          <p:cNvPr id="4" name="Picture 3" descr="dow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038600"/>
            <a:ext cx="2543175" cy="18002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9D14-A2AB-4383-A28D-3FE62E3123DB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7316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9831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i="1" dirty="0" smtClean="0">
                <a:latin typeface="NikoshBAN" pitchFamily="2" charset="0"/>
                <a:cs typeface="NikoshBAN" pitchFamily="2" charset="0"/>
              </a:rPr>
              <a:t> ১।সামাজিক আইনের সুবিধাভোগী কারা?</a:t>
            </a:r>
          </a:p>
          <a:p>
            <a:pPr>
              <a:buNone/>
            </a:pPr>
            <a:r>
              <a:rPr lang="bn-BD" sz="4400" i="1" dirty="0" smtClean="0">
                <a:latin typeface="NikoshBAN" pitchFamily="2" charset="0"/>
                <a:cs typeface="NikoshBAN" pitchFamily="2" charset="0"/>
              </a:rPr>
              <a:t>২। সামাজিক আইননের যথাযথ প্রয়োগ সমাজে কী ধরনের ইতিবাচক প্রভাব ফেলতে পারে?</a:t>
            </a:r>
          </a:p>
          <a:p>
            <a:pPr>
              <a:buNone/>
            </a:pPr>
            <a:r>
              <a:rPr lang="bn-BD" sz="4400" i="1" dirty="0" smtClean="0">
                <a:latin typeface="NikoshBAN" pitchFamily="2" charset="0"/>
                <a:cs typeface="NikoshBAN" pitchFamily="2" charset="0"/>
              </a:rPr>
              <a:t>৩। বাংলাদেশে গার্মেন্টস কারখানার শ্রমিকদের নিরাপত্তায় কোন ধরনের সামাজিক আইন  প্রয়োগ করা যায়?</a:t>
            </a:r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7836-FF60-4EE6-9F9D-0CA3B74ECC02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bn-BD" dirty="0" smtClean="0"/>
              <a:t> </a:t>
            </a:r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১।শ্রমিক ক্ষতিপূরন আইনটি কত সালে প্রণিত হয়?</a:t>
            </a:r>
          </a:p>
          <a:p>
            <a:pPr>
              <a:buNone/>
            </a:pPr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২। শিশু আইনটিতে বয়সের সীমারেখা রাখা হয়েছে কেন?</a:t>
            </a:r>
          </a:p>
          <a:p>
            <a:pPr>
              <a:buNone/>
            </a:pPr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৩। যৌতুক সমাজ-জীবনে কী ক্ষতি সাধন করে?</a:t>
            </a:r>
          </a:p>
          <a:p>
            <a:pPr>
              <a:buNone/>
            </a:pPr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৪।বাংলাদেশে পারিবারিক জীবনে কোন আইনটি অনুসরণ করা উচিত? </a:t>
            </a:r>
            <a:endParaRPr lang="en-US" sz="4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8F7C-576F-4084-96EC-A679D98F7215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                                              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তোমার এলাকায় যৌতুকের শিকার একজন নারী বা একটি   পরিবারের   দূরবস্থার কথা লিপিবদ্ধ কর।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35BA-B5E2-4B2D-B859-4804D709AF3E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48600" cy="1143000"/>
          </a:xfrm>
          <a:solidFill>
            <a:schemeClr val="bg2">
              <a:lumMod val="10000"/>
            </a:schemeClr>
          </a:solidFill>
        </p:spPr>
        <p:txBody>
          <a:bodyPr>
            <a:no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Vertex\My Documents\My Pictures\flower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428749"/>
            <a:ext cx="7848600" cy="47625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10AE-05DF-4DF8-A031-0E46BE82B063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153400" cy="18288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bn-BD" sz="8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153400" cy="3962400"/>
          </a:xfrm>
          <a:solidFill>
            <a:schemeClr val="accent6"/>
          </a:solidFill>
        </p:spPr>
        <p:txBody>
          <a:bodyPr>
            <a:normAutofit fontScale="85000" lnSpcReduction="20000"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নাছিমুল হক চৌধুরী</a:t>
            </a:r>
          </a:p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প্রভাষক, সমাজকল্যাণ বিভাগ</a:t>
            </a:r>
          </a:p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জালাল উদ্দিন কলেজ</a:t>
            </a:r>
            <a:endParaRPr lang="en-US" sz="7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বেগমগঞ্জ, নোয়াখালী।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4384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একাদশ</a:t>
            </a:r>
            <a:br>
              <a:rPr lang="bn-BD" sz="7200" dirty="0" smtClean="0">
                <a:latin typeface="NikoshBAN" pitchFamily="2" charset="0"/>
                <a:cs typeface="NikoshBAN" pitchFamily="2" charset="0"/>
              </a:rPr>
            </a:b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মানবিক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4591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100" b="1" dirty="0" smtClean="0">
                <a:latin typeface="Old English Text MT" pitchFamily="66" charset="0"/>
                <a:cs typeface="NikoshBAN" pitchFamily="2" charset="0"/>
              </a:rPr>
              <a:t>বিষয়</a:t>
            </a:r>
            <a:r>
              <a:rPr lang="en-US" sz="7100" b="1" dirty="0" smtClean="0">
                <a:latin typeface="Old English Text MT" pitchFamily="66" charset="0"/>
                <a:cs typeface="NikoshBAN" pitchFamily="2" charset="0"/>
              </a:rPr>
              <a:t>:</a:t>
            </a:r>
            <a:r>
              <a:rPr lang="bn-BD" sz="7100" b="1" dirty="0" smtClean="0">
                <a:latin typeface="Old English Text MT" pitchFamily="66" charset="0"/>
                <a:cs typeface="NikoshBAN" pitchFamily="2" charset="0"/>
              </a:rPr>
              <a:t>সমাজকল্যাণ ১ম</a:t>
            </a:r>
            <a:r>
              <a:rPr lang="bn-BD" sz="7100" b="1" dirty="0" smtClean="0">
                <a:latin typeface="Bernard MT Condensed" pitchFamily="18" charset="0"/>
                <a:cs typeface="NikoshBAN" pitchFamily="2" charset="0"/>
              </a:rPr>
              <a:t> পত্র</a:t>
            </a:r>
            <a:endParaRPr lang="en-US" sz="7100" b="1" dirty="0" smtClean="0">
              <a:latin typeface="Bernard MT Condensed" pitchFamily="18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073D-6954-4030-851A-00C1F44B2910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  <a:solidFill>
            <a:schemeClr val="accent6"/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bn-BD" sz="4800" i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সামাজিক আইনের সংজ্ঞা বলতে পারবে ।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2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সামাজিক আইনের গুরুত্ব ব্যাখ্যা করতে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3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সামাজিক আইনের  সুবিধাভোগীদের চিহ্নিত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6116-1332-4C68-A806-9EAA024F20B8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wat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8534400" cy="5715000"/>
          </a:xfrm>
        </p:spPr>
      </p:pic>
      <p:sp>
        <p:nvSpPr>
          <p:cNvPr id="3" name="TextBox 2"/>
          <p:cNvSpPr txBox="1"/>
          <p:nvPr/>
        </p:nvSpPr>
        <p:spPr>
          <a:xfrm>
            <a:off x="1219200" y="6172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কর্মজীবী শিশু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AE90-A477-4537-879C-25266529033A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soner -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8229600" cy="5562600"/>
          </a:xfrm>
          <a:solidFill>
            <a:srgbClr val="FFC000"/>
          </a:solidFill>
        </p:spPr>
      </p:pic>
      <p:sp>
        <p:nvSpPr>
          <p:cNvPr id="5" name="TextBox 4"/>
          <p:cNvSpPr txBox="1"/>
          <p:nvPr/>
        </p:nvSpPr>
        <p:spPr>
          <a:xfrm>
            <a:off x="1143000" y="6104962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 অপরাধীর শাস্তি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F248-D5C8-4C18-8435-75F458243234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89756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9600" dirty="0" smtClean="0">
                <a:solidFill>
                  <a:srgbClr val="0000CC"/>
                </a:solidFill>
                <a:latin typeface="Broadway" pitchFamily="82" charset="0"/>
                <a:cs typeface="NikoshBAN" pitchFamily="2" charset="0"/>
              </a:rPr>
              <a:t>সামাজিক আইন </a:t>
            </a:r>
            <a:endParaRPr lang="en-US" sz="9600" dirty="0">
              <a:solidFill>
                <a:srgbClr val="0000CC"/>
              </a:solidFill>
              <a:latin typeface="Broadway" pitchFamily="8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838B-2BB5-4E9F-A661-FE707887B2AB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114800" y="3506788"/>
          <a:ext cx="914400" cy="714375"/>
        </p:xfrm>
        <a:graphic>
          <a:graphicData uri="http://schemas.openxmlformats.org/presentationml/2006/ole">
            <p:oleObj spid="_x0000_s1026" name="Package" showAsIcon="1" r:id="rId3" imgW="914400" imgH="714240" progId="Package">
              <p:embed/>
            </p:oleObj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7BA9-4FB8-4917-BC71-C251EDF86767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114800" y="3506788"/>
          <a:ext cx="914400" cy="714375"/>
        </p:xfrm>
        <a:graphic>
          <a:graphicData uri="http://schemas.openxmlformats.org/presentationml/2006/ole">
            <p:oleObj spid="_x0000_s2050" name="Package" showAsIcon="1" r:id="rId3" imgW="914400" imgH="714240" progId="Package">
              <p:embed/>
            </p:oleObj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4B51-B74C-464E-B93D-F36D435D250A}" type="datetime6">
              <a:rPr lang="en-US" smtClean="0"/>
              <a:pPr/>
              <a:t>May 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316</Words>
  <Application>Microsoft Office PowerPoint</Application>
  <PresentationFormat>On-screen Show (4:3)</PresentationFormat>
  <Paragraphs>70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স্বাগতম </vt:lpstr>
      <vt:lpstr>শিক্ষক পরিচিতি</vt:lpstr>
      <vt:lpstr>শ্রেণি: একাদশ বিভাগ:মানবিক</vt:lpstr>
      <vt:lpstr>শিখনফল</vt:lpstr>
      <vt:lpstr>Slide 5</vt:lpstr>
      <vt:lpstr>Slide 6</vt:lpstr>
      <vt:lpstr>সামাজিক আইন </vt:lpstr>
      <vt:lpstr>Slide 8</vt:lpstr>
      <vt:lpstr>Slide 9</vt:lpstr>
      <vt:lpstr>সামাজিক আইন কী   </vt:lpstr>
      <vt:lpstr>কতিপয় সামাজিক আইন              </vt:lpstr>
      <vt:lpstr>Slide 12</vt:lpstr>
      <vt:lpstr>Slide 13</vt:lpstr>
      <vt:lpstr>Slide 14</vt:lpstr>
      <vt:lpstr>দলীয় কাজ</vt:lpstr>
      <vt:lpstr>মূল্যায়ণ</vt:lpstr>
      <vt:lpstr>বাড়ির কাজ                                                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/>
  <cp:lastModifiedBy>Administrator</cp:lastModifiedBy>
  <cp:revision>198</cp:revision>
  <dcterms:created xsi:type="dcterms:W3CDTF">2006-08-16T00:00:00Z</dcterms:created>
  <dcterms:modified xsi:type="dcterms:W3CDTF">2013-05-14T10:18:12Z</dcterms:modified>
</cp:coreProperties>
</file>