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  <p:sldMasterId id="2147483888" r:id="rId2"/>
  </p:sldMasterIdLst>
  <p:notesMasterIdLst>
    <p:notesMasterId r:id="rId21"/>
  </p:notesMasterIdLst>
  <p:sldIdLst>
    <p:sldId id="261" r:id="rId3"/>
    <p:sldId id="262" r:id="rId4"/>
    <p:sldId id="263" r:id="rId5"/>
    <p:sldId id="264" r:id="rId6"/>
    <p:sldId id="265" r:id="rId7"/>
    <p:sldId id="266" r:id="rId8"/>
    <p:sldId id="277" r:id="rId9"/>
    <p:sldId id="278" r:id="rId10"/>
    <p:sldId id="283" r:id="rId11"/>
    <p:sldId id="279" r:id="rId12"/>
    <p:sldId id="280" r:id="rId13"/>
    <p:sldId id="281" r:id="rId14"/>
    <p:sldId id="285" r:id="rId15"/>
    <p:sldId id="284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6912" autoAdjust="0"/>
    <p:restoredTop sz="93019" autoAdjust="0"/>
  </p:normalViewPr>
  <p:slideViewPr>
    <p:cSldViewPr>
      <p:cViewPr>
        <p:scale>
          <a:sx n="55" d="100"/>
          <a:sy n="55" d="100"/>
        </p:scale>
        <p:origin x="-1572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3FCC2-C873-4EA0-BACC-C7C1A0D16006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3DD70-5306-403C-A5E0-A336DC1689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8327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3DD70-5306-403C-A5E0-A336DC16894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3DD70-5306-403C-A5E0-A336DC16894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13-May-13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19350" y="-57150"/>
            <a:ext cx="55735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BD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15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sun-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828800"/>
            <a:ext cx="8382000" cy="480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762000"/>
            <a:ext cx="6477000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তথ্য প্রযুক্তির উপাদান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590800"/>
            <a:ext cx="6858000" cy="3970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১। মোবাইল ফোন </a:t>
            </a:r>
          </a:p>
          <a:p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২।  ওয়েব ক্যামেরা</a:t>
            </a:r>
          </a:p>
          <a:p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৩। স্যাটেলাইট </a:t>
            </a:r>
          </a:p>
          <a:p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৪। কম্পিউটার </a:t>
            </a:r>
          </a:p>
          <a:p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৫। মডেম </a:t>
            </a:r>
          </a:p>
          <a:p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৬। ইণ্টারনেট </a:t>
            </a:r>
          </a:p>
          <a:p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৭। যোগাযোগ সফটওয়্যার এবং প্রিন্টার 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efault2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07731"/>
            <a:ext cx="5715000" cy="54193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0" y="5769114"/>
            <a:ext cx="3124200" cy="7078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ভিডিও কনফারেন্স 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1143000"/>
            <a:ext cx="7010400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ভিডিও কনফারেন্স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2873276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টেলি যোগাযোগ ব্যবস্থায় কনফারেন্সে অংশ গ্রহণকারীরা যখন একে অন্যের ছবি দেখতে পান এবং প্রশ্নোত্তরের মাধ্যমে সমস্যার সমাধান করতে পারেন, তাকে ভিডিও কনফারেন্স বলা হয়। 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o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8600"/>
            <a:ext cx="6096000" cy="51249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05200" y="5715000"/>
            <a:ext cx="3124200" cy="7078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ATM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1066800"/>
            <a:ext cx="2895600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ATM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743200"/>
            <a:ext cx="9144000" cy="415498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ইলেক্ট্রনিক উপায়ে ব্যাংকের অর্থের লেনদেনের জন্য যে মেশিন ব্যবহার করা হয় তাকে এটিম (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ATM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বলে। এর পূর্ণরূপ হল-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Automatic Teller Machine.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ব্যাংক বা অন্যান্য অর্থলগ্নিকারী প্রতিষ্ঠান তাদের গ্রাহকদের সার্বক্ষনিক সুবিধা প্রদান করার জন্য কম্পিউটার নিয়ন্ত্রিত এ যন্ত্র ব্যবহার করে।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229850"/>
            <a:ext cx="5000087" cy="144655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non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FF00"/>
                </a:solidFill>
                <a:latin typeface="NikoshGrameem" pitchFamily="2" charset="0"/>
                <a:cs typeface="NikoshGrameem" pitchFamily="2" charset="0"/>
              </a:rPr>
              <a:t>দলীয় কাজ</a:t>
            </a:r>
            <a:endParaRPr lang="en-US" sz="8800" dirty="0">
              <a:solidFill>
                <a:srgbClr val="FFFF00"/>
              </a:solidFill>
              <a:latin typeface="NikoshGrameem" pitchFamily="2" charset="0"/>
              <a:cs typeface="NikoshGrameem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895600"/>
            <a:ext cx="8686800" cy="34163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টেলিকনফারেন্স ও ভিডিও কনফারেন্সের</a:t>
            </a:r>
          </a:p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মূল পার্থক্য কী ?</a:t>
            </a:r>
          </a:p>
          <a:p>
            <a:pPr algn="just"/>
            <a:r>
              <a:rPr lang="bn-BD" sz="4400" dirty="0" smtClean="0">
                <a:latin typeface="NikoshGrameem" pitchFamily="2" charset="0"/>
                <a:cs typeface="NikoshGrameem" pitchFamily="2" charset="0"/>
              </a:rPr>
              <a:t>২।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তথ্য ও যোগাযোগ প্রযুক্তির কয়েকটি</a:t>
            </a:r>
          </a:p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সুবিধা বল।  </a:t>
            </a:r>
          </a:p>
          <a:p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108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ecision 4"/>
          <p:cNvSpPr/>
          <p:nvPr/>
        </p:nvSpPr>
        <p:spPr>
          <a:xfrm>
            <a:off x="1066800" y="609600"/>
            <a:ext cx="7086600" cy="1752600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b="1" dirty="0" smtClean="0">
                <a:latin typeface="Nikosh" pitchFamily="2" charset="0"/>
                <a:cs typeface="Nikosh" pitchFamily="2" charset="0"/>
              </a:rPr>
              <a:t>মূল্যায়ন</a:t>
            </a:r>
            <a:endParaRPr lang="en-US" sz="88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895600"/>
            <a:ext cx="9144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ICT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এর পূর্ণরূপ কী?  </a:t>
            </a:r>
          </a:p>
          <a:p>
            <a:pPr lvl="3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২। মডেম কী ? মডেমের কাজ কী? </a:t>
            </a:r>
          </a:p>
          <a:p>
            <a:pPr lvl="3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৩।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ATM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কী? এর সুবিধা বল । </a:t>
            </a: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-Shape 4"/>
          <p:cNvSpPr/>
          <p:nvPr/>
        </p:nvSpPr>
        <p:spPr>
          <a:xfrm rot="5400000">
            <a:off x="-179679" y="190500"/>
            <a:ext cx="1143000" cy="762000"/>
          </a:xfrm>
          <a:prstGeom prst="corner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-Shape 9"/>
          <p:cNvSpPr/>
          <p:nvPr/>
        </p:nvSpPr>
        <p:spPr>
          <a:xfrm>
            <a:off x="0" y="6019800"/>
            <a:ext cx="1600200" cy="838200"/>
          </a:xfrm>
          <a:prstGeom prst="corner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-Shape 10"/>
          <p:cNvSpPr/>
          <p:nvPr/>
        </p:nvSpPr>
        <p:spPr>
          <a:xfrm rot="10800000">
            <a:off x="7543800" y="0"/>
            <a:ext cx="1600200" cy="838200"/>
          </a:xfrm>
          <a:prstGeom prst="corner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-Shape 11"/>
          <p:cNvSpPr/>
          <p:nvPr/>
        </p:nvSpPr>
        <p:spPr>
          <a:xfrm rot="16200000">
            <a:off x="8219574" y="5905500"/>
            <a:ext cx="1143000" cy="762000"/>
          </a:xfrm>
          <a:prstGeom prst="corner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899306" y="762000"/>
            <a:ext cx="5644494" cy="1569660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800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Grameem" pitchFamily="2" charset="0"/>
                <a:cs typeface="NikoshGrameem" pitchFamily="2" charset="0"/>
              </a:rPr>
              <a:t>বাড়ির কাজ</a:t>
            </a:r>
            <a:endParaRPr lang="en-U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8000"/>
              </a:solidFill>
              <a:effectLst>
                <a:reflection blurRad="12700" stA="28000" endPos="45000" dist="1000" dir="5400000" sy="-100000" algn="bl" rotWithShape="0"/>
              </a:effectLst>
              <a:latin typeface="NikoshGrameem" pitchFamily="2" charset="0"/>
              <a:cs typeface="NikoshGrameem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2971800"/>
            <a:ext cx="7086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তথ্য ও যোগাযোগ প্রযুক্তি ব্যবহারের ক্ষেত্র সমূহ ব্যাখ্যা কর। </a:t>
            </a:r>
            <a:endParaRPr lang="en-US" sz="6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43200" y="2895600"/>
            <a:ext cx="3883668" cy="193551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bn-BD" sz="9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7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09600" y="1600200"/>
            <a:ext cx="8153400" cy="487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u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533400"/>
            <a:ext cx="2590800" cy="28083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25417 -0.04555 C 0.49966 -0.04555 0.7 0.1133 0.7 0.3096 C 0.7 0.5052 0.49966 0.66474 0.25417 0.66474 C 0.00816 0.66474 -0.19166 0.5052 -0.19166 0.3096 C -0.19166 0.1133 0.00816 -0.04555 0.25417 -0.04555 Z " pathEditMode="relative" rAng="0" ptsTypes="fffff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133600" y="609600"/>
            <a:ext cx="5257800" cy="1143000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bn-BD" sz="7200" spc="300" dirty="0" smtClean="0">
                <a:solidFill>
                  <a:srgbClr val="00B05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7200" spc="300" dirty="0" smtClean="0">
              <a:solidFill>
                <a:srgbClr val="00B05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7390" y="2330115"/>
            <a:ext cx="533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057400"/>
            <a:ext cx="9144000" cy="415498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খোকন চন্দ্র ভৌমিক</a:t>
            </a:r>
          </a:p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প্রভাষক, কম্পিউটার শিক্ষা</a:t>
            </a:r>
            <a:endParaRPr lang="bn-BD" sz="48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আইডি- ২৩  </a:t>
            </a:r>
          </a:p>
          <a:p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বামনী ডিগ্রি কলেজ </a:t>
            </a:r>
          </a:p>
          <a:p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কোম্পানীগঞ্জ , নোয়াখালী।</a:t>
            </a:r>
            <a:endParaRPr lang="en-US" sz="4800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002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0" y="0"/>
              <a:ext cx="9144000" cy="6858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002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Rectangle 6"/>
          <p:cNvSpPr/>
          <p:nvPr/>
        </p:nvSpPr>
        <p:spPr>
          <a:xfrm>
            <a:off x="304800" y="914400"/>
            <a:ext cx="83820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115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115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- </a:t>
            </a:r>
            <a:r>
              <a:rPr lang="bn-BD" sz="115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একাদশ</a:t>
            </a:r>
            <a:r>
              <a:rPr lang="bn-BD" sz="115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115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9359" y="3248561"/>
            <a:ext cx="8549135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8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বিষয় - কম্পিউটার শিক্ষা</a:t>
            </a:r>
          </a:p>
          <a:p>
            <a:pPr algn="ctr"/>
            <a:r>
              <a:rPr lang="bn-BD" sz="5400" b="1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                          </a:t>
            </a:r>
            <a:r>
              <a:rPr lang="bn-BD" sz="54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(প্রথম পত্র) </a:t>
            </a:r>
            <a:endParaRPr lang="bn-BD" sz="54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4600" y="312822"/>
            <a:ext cx="4114800" cy="98257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3600" b="1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3600" b="1" cap="none" spc="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1498937"/>
            <a:ext cx="853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 ------</a:t>
            </a:r>
            <a:endParaRPr lang="en-US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1840833" y="228600"/>
            <a:ext cx="5410200" cy="1295400"/>
          </a:xfrm>
          <a:prstGeom prst="downArrow">
            <a:avLst>
              <a:gd name="adj1" fmla="val 78784"/>
              <a:gd name="adj2" fmla="val 50000"/>
            </a:avLst>
          </a:prstGeom>
          <a:noFill/>
          <a:ln w="57150" cmpd="tri"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4063" y="2590800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spc="-3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 তথ্য প্রযুক্তির সংজ্ঞা বলতে পারবে ।</a:t>
            </a:r>
          </a:p>
          <a:p>
            <a:r>
              <a:rPr lang="bn-BD" sz="3600" b="1" spc="-3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তথ্য ও যোগাযোগ প্রযুক্তির  উপাদান  সমূহ   চিহ্নিত করতে পারবে ।</a:t>
            </a:r>
          </a:p>
          <a:p>
            <a:r>
              <a:rPr lang="en-US" sz="3600" b="1" spc="-3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3</a:t>
            </a:r>
            <a:r>
              <a:rPr lang="bn-BD" sz="3600" b="1" spc="-3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 তথ্য প্রযুক্তির  সাথে যোগাযোগ ব্যবস্থার  সম্পর্ক  কী  তা  চিহ্নিত </a:t>
            </a:r>
          </a:p>
          <a:p>
            <a:r>
              <a:rPr lang="bn-BD" sz="3600" b="1" spc="-3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করতে  পারবে। </a:t>
            </a:r>
            <a:endParaRPr lang="en-US" sz="3600" b="1" spc="-3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b="1" spc="-3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৪ । তথ্য প্রযুক্তি ব্যবহারের কৌশল বলতে  </a:t>
            </a:r>
            <a:r>
              <a:rPr lang="en-US" sz="3600" b="1" spc="-3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spc="-3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 ।</a:t>
            </a:r>
          </a:p>
          <a:p>
            <a:endParaRPr lang="bn-BD" sz="5400" b="1" spc="-3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5400" b="1" spc="-3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5400" b="1" spc="-3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b="1" spc="-3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b="1" spc="-3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rgbClr val="7030A0">
                  <a:alpha val="26000"/>
                </a:srgb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" y="685800"/>
            <a:ext cx="85344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তথ্য প্রযুক্তি ও টেলিযোগাযোগ</a:t>
            </a:r>
            <a:endParaRPr lang="en-US" sz="54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mobile-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09800"/>
            <a:ext cx="2895600" cy="2819400"/>
          </a:xfrm>
          <a:prstGeom prst="rect">
            <a:avLst/>
          </a:prstGeom>
        </p:spPr>
      </p:pic>
      <p:pic>
        <p:nvPicPr>
          <p:cNvPr id="10" name="Picture 9" descr="images26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2209800"/>
            <a:ext cx="2076101" cy="2757488"/>
          </a:xfrm>
          <a:prstGeom prst="rect">
            <a:avLst/>
          </a:prstGeom>
        </p:spPr>
      </p:pic>
      <p:sp>
        <p:nvSpPr>
          <p:cNvPr id="12" name="Right Arrow 11"/>
          <p:cNvSpPr/>
          <p:nvPr/>
        </p:nvSpPr>
        <p:spPr>
          <a:xfrm>
            <a:off x="2971800" y="3200400"/>
            <a:ext cx="457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562600" y="3276600"/>
            <a:ext cx="3810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Arrow 14"/>
          <p:cNvSpPr/>
          <p:nvPr/>
        </p:nvSpPr>
        <p:spPr>
          <a:xfrm>
            <a:off x="5562600" y="3962400"/>
            <a:ext cx="3810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Arrow 15"/>
          <p:cNvSpPr/>
          <p:nvPr/>
        </p:nvSpPr>
        <p:spPr>
          <a:xfrm>
            <a:off x="3124200" y="3733800"/>
            <a:ext cx="3810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810000" y="5410200"/>
            <a:ext cx="1981200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মাধ্যম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8200" y="5410200"/>
            <a:ext cx="1981200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ডিজিটাল ফোন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1" name="Picture 20" descr="images 3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52279" y="2286000"/>
            <a:ext cx="3091721" cy="25146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629400" y="5105400"/>
            <a:ext cx="1981200" cy="830997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ল্যাপটপ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ব্যবহারকারী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8200" y="6019800"/>
            <a:ext cx="1981200" cy="523220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প্রেরক প্রান্ত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05600" y="6019800"/>
            <a:ext cx="1981200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প্রাপক প্রান্ত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repeatCount="indefinite" grpId="2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pat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16667 -0.03329 C 0.23559 -0.03329 0.29167 -0.00346 0.29167 0.0333 C 0.29167 0.06983 0.23559 0.09989 0.16667 0.09989 C 0.09774 0.09989 0.04167 0.06983 0.04167 0.0333 C 0.04167 -0.00346 0.09774 -0.03329 0.16667 -0.03329 Z " pathEditMode="relative" rAng="0" ptsTypes="fffff">
                                      <p:cBhvr>
                                        <p:cTn id="8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1" animBg="1"/>
      <p:bldP spid="12" grpId="2" animBg="1"/>
      <p:bldP spid="12" grpId="3" animBg="1"/>
      <p:bldP spid="13" grpId="0" animBg="1"/>
      <p:bldP spid="16" grpId="0" animBg="1"/>
      <p:bldP spid="18" grpId="0" animBg="1"/>
      <p:bldP spid="19" grpId="0" animBg="1"/>
      <p:bldP spid="22" grpId="0" animBg="1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765912" y="944940"/>
            <a:ext cx="532068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9600" b="1" spc="-1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9600" b="1" spc="-1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38200" y="3733800"/>
            <a:ext cx="724429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bn-BD" sz="6000" b="1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তথ্য </a:t>
            </a:r>
            <a:r>
              <a:rPr lang="bn-BD" sz="6000" b="1" spc="-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প্রযুক্তির সাথে যোগাযোগ </a:t>
            </a:r>
          </a:p>
          <a:p>
            <a:pPr algn="ctr"/>
            <a:r>
              <a:rPr lang="bn-BD" sz="6000" b="1" spc="-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প্রযুক্তির একীভূতকরণ </a:t>
            </a:r>
            <a:r>
              <a:rPr lang="bn-BD" sz="6000" b="1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6000" b="1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533400"/>
            <a:ext cx="8305800" cy="507831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যে প্রযুক্তির মাধ্যমে তথ্য প্রক্রিয়াকরণ,  সংরক্ষণ ও ব্যবস্থাপনা প্রয়োজনে একস্থান থেকে অন্যস্থানে সরবরাহ  করা হয় তাকে তথ্য প্রযুক্তি বলে। </a:t>
            </a:r>
          </a:p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বর্তমানে তথ্য প্রযুক্তির সাথে যোগাযোগ ব্যবস্থার </a:t>
            </a:r>
          </a:p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রয়েছে নিবিড় সম্পর্ক, তাই একে তথ্য ও যোগাযোগ প্রযুক্তি বা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ICT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বলা হয়।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s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3520743" cy="2819400"/>
          </a:xfrm>
          <a:prstGeom prst="rect">
            <a:avLst/>
          </a:prstGeom>
        </p:spPr>
      </p:pic>
      <p:pic>
        <p:nvPicPr>
          <p:cNvPr id="6" name="Picture 5" descr="images24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1" y="381000"/>
            <a:ext cx="2514600" cy="2743200"/>
          </a:xfrm>
          <a:prstGeom prst="rect">
            <a:avLst/>
          </a:prstGeom>
        </p:spPr>
      </p:pic>
      <p:pic>
        <p:nvPicPr>
          <p:cNvPr id="7" name="Picture 6" descr="images 18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3657600"/>
            <a:ext cx="3352800" cy="2743200"/>
          </a:xfrm>
          <a:prstGeom prst="rect">
            <a:avLst/>
          </a:prstGeom>
        </p:spPr>
      </p:pic>
      <p:pic>
        <p:nvPicPr>
          <p:cNvPr id="8" name="Picture 7" descr="images3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4212" y="3276600"/>
            <a:ext cx="3609188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iodem 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657600" cy="2779658"/>
          </a:xfrm>
          <a:prstGeom prst="rect">
            <a:avLst/>
          </a:prstGeom>
        </p:spPr>
      </p:pic>
      <p:pic>
        <p:nvPicPr>
          <p:cNvPr id="6" name="Picture 5" descr="Prin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3429000"/>
            <a:ext cx="3200400" cy="2914650"/>
          </a:xfrm>
          <a:prstGeom prst="rect">
            <a:avLst/>
          </a:prstGeom>
        </p:spPr>
      </p:pic>
      <p:pic>
        <p:nvPicPr>
          <p:cNvPr id="7" name="Picture 6" descr="images18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0"/>
            <a:ext cx="4046863" cy="2514600"/>
          </a:xfrm>
          <a:prstGeom prst="rect">
            <a:avLst/>
          </a:prstGeom>
        </p:spPr>
      </p:pic>
      <p:pic>
        <p:nvPicPr>
          <p:cNvPr id="8" name="Picture 7" descr="images3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581400"/>
            <a:ext cx="3276600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ow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</TotalTime>
  <Words>316</Words>
  <Application>Microsoft Office PowerPoint</Application>
  <PresentationFormat>On-screen Show (4:3)</PresentationFormat>
  <Paragraphs>64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Flow</vt:lpstr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bfmv</dc:creator>
  <cp:lastModifiedBy>wilD</cp:lastModifiedBy>
  <cp:revision>218</cp:revision>
  <dcterms:created xsi:type="dcterms:W3CDTF">2006-08-16T00:00:00Z</dcterms:created>
  <dcterms:modified xsi:type="dcterms:W3CDTF">2013-05-13T06:44:22Z</dcterms:modified>
</cp:coreProperties>
</file>