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xlsx" ContentType="application/vnd.openxmlformats-officedocument.spreadsheetml.sheet"/>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7"/>
  </p:notesMasterIdLst>
  <p:sldIdLst>
    <p:sldId id="256" r:id="rId2"/>
    <p:sldId id="257" r:id="rId3"/>
    <p:sldId id="258" r:id="rId4"/>
    <p:sldId id="261" r:id="rId5"/>
    <p:sldId id="263" r:id="rId6"/>
    <p:sldId id="262" r:id="rId7"/>
    <p:sldId id="260" r:id="rId8"/>
    <p:sldId id="282" r:id="rId9"/>
    <p:sldId id="264" r:id="rId10"/>
    <p:sldId id="273" r:id="rId11"/>
    <p:sldId id="280" r:id="rId12"/>
    <p:sldId id="277" r:id="rId13"/>
    <p:sldId id="276" r:id="rId14"/>
    <p:sldId id="27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CC0000"/>
    <a:srgbClr val="3333FF"/>
    <a:srgbClr val="5C1668"/>
    <a:srgbClr val="604A7A"/>
    <a:srgbClr val="FF33CC"/>
    <a:srgbClr val="007A37"/>
    <a:srgbClr val="EF6BB6"/>
    <a:srgbClr val="990000"/>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43" autoAdjust="0"/>
    <p:restoredTop sz="98496" autoAdjust="0"/>
  </p:normalViewPr>
  <p:slideViewPr>
    <p:cSldViewPr>
      <p:cViewPr>
        <p:scale>
          <a:sx n="40" d="100"/>
          <a:sy n="40" d="100"/>
        </p:scale>
        <p:origin x="-816" y="-1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90" d="100"/>
        <a:sy n="90"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chart>
    <c:plotArea>
      <c:layout>
        <c:manualLayout>
          <c:layoutTarget val="inner"/>
          <c:xMode val="edge"/>
          <c:yMode val="edge"/>
          <c:x val="0.2249913057742795"/>
          <c:y val="0.17610162401574767"/>
          <c:w val="0.67701902887139165"/>
          <c:h val="0.71483070866141762"/>
        </c:manualLayout>
      </c:layout>
      <c:bubbleChart>
        <c:bubbleScale val="100"/>
        <c:axId val="65744256"/>
        <c:axId val="65938944"/>
      </c:bubbleChart>
      <c:valAx>
        <c:axId val="65744256"/>
        <c:scaling>
          <c:orientation val="minMax"/>
        </c:scaling>
        <c:axPos val="b"/>
        <c:numFmt formatCode="General" sourceLinked="1"/>
        <c:tickLblPos val="nextTo"/>
        <c:crossAx val="65938944"/>
        <c:crosses val="autoZero"/>
        <c:crossBetween val="midCat"/>
      </c:valAx>
      <c:valAx>
        <c:axId val="65938944"/>
        <c:scaling>
          <c:orientation val="minMax"/>
        </c:scaling>
        <c:axPos val="l"/>
        <c:majorGridlines/>
        <c:numFmt formatCode="General" sourceLinked="1"/>
        <c:tickLblPos val="nextTo"/>
        <c:crossAx val="65744256"/>
        <c:crosses val="autoZero"/>
        <c:crossBetween val="midCat"/>
      </c:valAx>
      <c:spPr>
        <a:noFill/>
        <a:ln w="25400">
          <a:noFill/>
        </a:ln>
      </c:spPr>
    </c:plotArea>
    <c:legend>
      <c:legendPos val="r"/>
      <c:layout/>
    </c:legend>
    <c:plotVisOnly val="1"/>
  </c:chart>
  <c:txPr>
    <a:bodyPr/>
    <a:lstStyle/>
    <a:p>
      <a:pPr>
        <a:defRPr sz="1800"/>
      </a:pPr>
      <a:endParaRPr lang="en-US"/>
    </a:p>
  </c:txPr>
  <c:externalData r:id="rId1"/>
</c:chartSpace>
</file>

<file path=ppt/diagrams/_rels/data1.xml.rels><?xml version="1.0" encoding="UTF-8" standalone="yes"?>
<Relationships xmlns="http://schemas.openxmlformats.org/package/2006/relationships"><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4E638-0E80-42B0-93A6-717AE9EEDADB}"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D3735C3A-D507-4DA6-B848-DDA445DDC102}">
      <dgm:prSet phldrT="[Text]"/>
      <dgm:spPr/>
      <dgm:t>
        <a:bodyPr/>
        <a:lstStyle/>
        <a:p>
          <a:r>
            <a:rPr lang="bn-BD" dirty="0" smtClean="0">
              <a:latin typeface="NikoshBAN" pitchFamily="2" charset="0"/>
              <a:cs typeface="NikoshBAN" pitchFamily="2" charset="0"/>
            </a:rPr>
            <a:t>ম্যালথাসীয় চক্র</a:t>
          </a:r>
          <a:endParaRPr lang="en-US" dirty="0">
            <a:latin typeface="NikoshBAN" pitchFamily="2" charset="0"/>
            <a:cs typeface="NikoshBAN" pitchFamily="2" charset="0"/>
          </a:endParaRPr>
        </a:p>
      </dgm:t>
    </dgm:pt>
    <dgm:pt modelId="{B0C7A702-5394-4B2B-831A-715C3F590DDB}" type="parTrans" cxnId="{CF6138C9-A5D3-4A95-9CBF-B51A4AE6D688}">
      <dgm:prSet/>
      <dgm:spPr/>
      <dgm:t>
        <a:bodyPr/>
        <a:lstStyle/>
        <a:p>
          <a:endParaRPr lang="en-US"/>
        </a:p>
      </dgm:t>
    </dgm:pt>
    <dgm:pt modelId="{90A6B4F0-696E-45C7-8088-4D5D7017FE35}" type="sibTrans" cxnId="{CF6138C9-A5D3-4A95-9CBF-B51A4AE6D688}">
      <dgm:prSet/>
      <dgm:spPr/>
      <dgm:t>
        <a:bodyPr/>
        <a:lstStyle/>
        <a:p>
          <a:endParaRPr lang="en-US"/>
        </a:p>
      </dgm:t>
    </dgm:pt>
    <dgm:pt modelId="{423F37FC-3095-4983-A8E4-7629765BAD4B}">
      <dgm:prSet phldrT="[Text]"/>
      <dgm:spPr/>
      <dgm:t>
        <a:bodyPr/>
        <a:lstStyle/>
        <a:p>
          <a:r>
            <a:rPr lang="bn-BD" dirty="0" smtClean="0">
              <a:latin typeface="NikoshBAN" pitchFamily="2" charset="0"/>
              <a:cs typeface="NikoshBAN" pitchFamily="2" charset="0"/>
            </a:rPr>
            <a:t>প্রাকৃতিক নিরোধ</a:t>
          </a:r>
          <a:endParaRPr lang="en-US" dirty="0">
            <a:latin typeface="NikoshBAN" pitchFamily="2" charset="0"/>
            <a:cs typeface="NikoshBAN" pitchFamily="2" charset="0"/>
          </a:endParaRPr>
        </a:p>
      </dgm:t>
    </dgm:pt>
    <dgm:pt modelId="{A519718D-6CCD-4DC5-9AFB-F5670EB8CDE1}" type="parTrans" cxnId="{235E7768-E0E2-406E-A64B-9918F31A3584}">
      <dgm:prSet/>
      <dgm:spPr/>
      <dgm:t>
        <a:bodyPr/>
        <a:lstStyle/>
        <a:p>
          <a:endParaRPr lang="en-US"/>
        </a:p>
      </dgm:t>
    </dgm:pt>
    <dgm:pt modelId="{0D81B822-EA59-45C4-8D51-F2495A2ECF97}" type="sibTrans" cxnId="{235E7768-E0E2-406E-A64B-9918F31A3584}">
      <dgm:prSet/>
      <dgm:spPr/>
      <dgm:t>
        <a:bodyPr/>
        <a:lstStyle/>
        <a:p>
          <a:endParaRPr lang="en-US"/>
        </a:p>
      </dgm:t>
    </dgm:pt>
    <dgm:pt modelId="{7AC9BE26-F834-4162-B2F2-63D831BE8F3B}">
      <dgm:prSet phldrT="[Text]"/>
      <dgm:spPr/>
      <dgm:t>
        <a:bodyPr/>
        <a:lstStyle/>
        <a:p>
          <a:r>
            <a:rPr lang="bn-BD" dirty="0" smtClean="0">
              <a:latin typeface="NikoshBAN" pitchFamily="2" charset="0"/>
              <a:cs typeface="NikoshBAN" pitchFamily="2" charset="0"/>
            </a:rPr>
            <a:t>জনাধিক্য</a:t>
          </a:r>
          <a:endParaRPr lang="en-US" dirty="0">
            <a:latin typeface="NikoshBAN" pitchFamily="2" charset="0"/>
            <a:cs typeface="NikoshBAN" pitchFamily="2" charset="0"/>
          </a:endParaRPr>
        </a:p>
      </dgm:t>
    </dgm:pt>
    <dgm:pt modelId="{89F01482-A03E-48A4-84A7-F3239AACB503}" type="parTrans" cxnId="{FD3C52F6-98C9-4A5F-8457-72004E235DEF}">
      <dgm:prSet/>
      <dgm:spPr/>
      <dgm:t>
        <a:bodyPr/>
        <a:lstStyle/>
        <a:p>
          <a:endParaRPr lang="en-US"/>
        </a:p>
      </dgm:t>
    </dgm:pt>
    <dgm:pt modelId="{2EB97CEE-DFE5-4146-AE97-89CB03DFE542}" type="sibTrans" cxnId="{FD3C52F6-98C9-4A5F-8457-72004E235DEF}">
      <dgm:prSet/>
      <dgm:spPr/>
      <dgm:t>
        <a:bodyPr/>
        <a:lstStyle/>
        <a:p>
          <a:endParaRPr lang="en-US"/>
        </a:p>
      </dgm:t>
    </dgm:pt>
    <dgm:pt modelId="{DB3F40A4-A831-4D82-98FF-CDAF51AFA5E6}">
      <dgm:prSet phldrT="[Text]"/>
      <dgm:spPr/>
      <dgm:t>
        <a:bodyPr/>
        <a:lstStyle/>
        <a:p>
          <a:r>
            <a:rPr lang="bn-BD" dirty="0" smtClean="0">
              <a:latin typeface="NikoshBAN" pitchFamily="2" charset="0"/>
              <a:cs typeface="NikoshBAN" pitchFamily="2" charset="0"/>
            </a:rPr>
            <a:t>খাদ্য ও জনসংখ্যার মধ্যে</a:t>
          </a:r>
        </a:p>
        <a:p>
          <a:r>
            <a:rPr lang="bn-BD" dirty="0" smtClean="0">
              <a:latin typeface="NikoshBAN" pitchFamily="2" charset="0"/>
              <a:cs typeface="NikoshBAN" pitchFamily="2" charset="0"/>
            </a:rPr>
            <a:t>ভারসাম্য</a:t>
          </a:r>
        </a:p>
        <a:p>
          <a:r>
            <a:rPr lang="bn-BD" dirty="0" smtClean="0">
              <a:latin typeface="NikoshBAN" pitchFamily="2" charset="0"/>
              <a:cs typeface="NikoshBAN" pitchFamily="2" charset="0"/>
            </a:rPr>
            <a:t>অবস্থা</a:t>
          </a:r>
          <a:endParaRPr lang="en-US" dirty="0">
            <a:latin typeface="NikoshBAN" pitchFamily="2" charset="0"/>
            <a:cs typeface="NikoshBAN" pitchFamily="2" charset="0"/>
          </a:endParaRPr>
        </a:p>
      </dgm:t>
    </dgm:pt>
    <dgm:pt modelId="{CF8AF8D7-E144-49D2-8CBE-E5DF58839A0E}" type="parTrans" cxnId="{FA4BEBE0-F228-4C93-9BA5-B9318E54F308}">
      <dgm:prSet/>
      <dgm:spPr/>
      <dgm:t>
        <a:bodyPr/>
        <a:lstStyle/>
        <a:p>
          <a:endParaRPr lang="en-US"/>
        </a:p>
      </dgm:t>
    </dgm:pt>
    <dgm:pt modelId="{BD1CA7DC-6655-4127-98AC-4EC57FD0E323}" type="sibTrans" cxnId="{FA4BEBE0-F228-4C93-9BA5-B9318E54F308}">
      <dgm:prSet/>
      <dgm:spPr/>
      <dgm:t>
        <a:bodyPr/>
        <a:lstStyle/>
        <a:p>
          <a:endParaRPr lang="en-US"/>
        </a:p>
      </dgm:t>
    </dgm:pt>
    <dgm:pt modelId="{4B3B95A1-E119-4AB0-AF74-57C673933771}">
      <dgm:prSet phldrT="[Text]"/>
      <dgm:spPr/>
      <dgm:t>
        <a:bodyPr/>
        <a:lstStyle/>
        <a:p>
          <a:endParaRPr lang="en-US" dirty="0"/>
        </a:p>
      </dgm:t>
    </dgm:pt>
    <dgm:pt modelId="{E0DDE045-37A3-4BFD-A7D5-D9F00D6C72BA}" type="parTrans" cxnId="{B1DD97D7-ABF0-4444-9772-E835D03382A5}">
      <dgm:prSet/>
      <dgm:spPr/>
      <dgm:t>
        <a:bodyPr/>
        <a:lstStyle/>
        <a:p>
          <a:endParaRPr lang="en-US"/>
        </a:p>
      </dgm:t>
    </dgm:pt>
    <dgm:pt modelId="{E99515C5-8DEC-4CBD-A58E-3BA963C5E562}" type="sibTrans" cxnId="{B1DD97D7-ABF0-4444-9772-E835D03382A5}">
      <dgm:prSet/>
      <dgm:spPr/>
      <dgm:t>
        <a:bodyPr/>
        <a:lstStyle/>
        <a:p>
          <a:endParaRPr lang="en-US"/>
        </a:p>
      </dgm:t>
    </dgm:pt>
    <dgm:pt modelId="{3B755D0F-50C9-4EF2-8089-107980448CDC}" type="pres">
      <dgm:prSet presAssocID="{9C04E638-0E80-42B0-93A6-717AE9EEDADB}" presName="composite" presStyleCnt="0">
        <dgm:presLayoutVars>
          <dgm:chMax val="1"/>
          <dgm:dir/>
          <dgm:resizeHandles val="exact"/>
        </dgm:presLayoutVars>
      </dgm:prSet>
      <dgm:spPr/>
      <dgm:t>
        <a:bodyPr/>
        <a:lstStyle/>
        <a:p>
          <a:endParaRPr lang="en-US"/>
        </a:p>
      </dgm:t>
    </dgm:pt>
    <dgm:pt modelId="{539A1BDB-CE3A-42B2-B66C-DD0626A13FAA}" type="pres">
      <dgm:prSet presAssocID="{9C04E638-0E80-42B0-93A6-717AE9EEDADB}" presName="radial" presStyleCnt="0">
        <dgm:presLayoutVars>
          <dgm:animLvl val="ctr"/>
        </dgm:presLayoutVars>
      </dgm:prSet>
      <dgm:spPr/>
    </dgm:pt>
    <dgm:pt modelId="{47963524-C5C1-44A8-9677-05DED5908437}" type="pres">
      <dgm:prSet presAssocID="{D3735C3A-D507-4DA6-B848-DDA445DDC102}" presName="centerShape" presStyleLbl="vennNode1" presStyleIdx="0" presStyleCnt="4" custScaleX="68737" custScaleY="72385" custLinFactNeighborX="0" custLinFactNeighborY="-9708"/>
      <dgm:spPr/>
      <dgm:t>
        <a:bodyPr/>
        <a:lstStyle/>
        <a:p>
          <a:endParaRPr lang="en-US"/>
        </a:p>
      </dgm:t>
    </dgm:pt>
    <dgm:pt modelId="{BEC47704-CEC4-42C8-B6DC-0AE35ABCA792}" type="pres">
      <dgm:prSet presAssocID="{423F37FC-3095-4983-A8E4-7629765BAD4B}" presName="node" presStyleLbl="vennNode1" presStyleIdx="1" presStyleCnt="4" custScaleY="95358" custRadScaleRad="111690" custRadScaleInc="-213">
        <dgm:presLayoutVars>
          <dgm:bulletEnabled val="1"/>
        </dgm:presLayoutVars>
      </dgm:prSet>
      <dgm:spPr/>
      <dgm:t>
        <a:bodyPr/>
        <a:lstStyle/>
        <a:p>
          <a:endParaRPr lang="en-US"/>
        </a:p>
      </dgm:t>
    </dgm:pt>
    <dgm:pt modelId="{7B4BC2A2-D4BA-4730-A77E-5B28A8285CA5}" type="pres">
      <dgm:prSet presAssocID="{7AC9BE26-F834-4162-B2F2-63D831BE8F3B}" presName="node" presStyleLbl="vennNode1" presStyleIdx="2" presStyleCnt="4" custRadScaleRad="81439" custRadScaleInc="-1523">
        <dgm:presLayoutVars>
          <dgm:bulletEnabled val="1"/>
        </dgm:presLayoutVars>
      </dgm:prSet>
      <dgm:spPr/>
      <dgm:t>
        <a:bodyPr/>
        <a:lstStyle/>
        <a:p>
          <a:endParaRPr lang="en-US"/>
        </a:p>
      </dgm:t>
    </dgm:pt>
    <dgm:pt modelId="{E12237FF-E2DB-45C6-9815-38FFCA49353D}" type="pres">
      <dgm:prSet presAssocID="{DB3F40A4-A831-4D82-98FF-CDAF51AFA5E6}" presName="node" presStyleLbl="vennNode1" presStyleIdx="3" presStyleCnt="4" custRadScaleRad="82774" custRadScaleInc="4928">
        <dgm:presLayoutVars>
          <dgm:bulletEnabled val="1"/>
        </dgm:presLayoutVars>
      </dgm:prSet>
      <dgm:spPr/>
      <dgm:t>
        <a:bodyPr/>
        <a:lstStyle/>
        <a:p>
          <a:endParaRPr lang="en-US"/>
        </a:p>
      </dgm:t>
    </dgm:pt>
  </dgm:ptLst>
  <dgm:cxnLst>
    <dgm:cxn modelId="{CF6138C9-A5D3-4A95-9CBF-B51A4AE6D688}" srcId="{9C04E638-0E80-42B0-93A6-717AE9EEDADB}" destId="{D3735C3A-D507-4DA6-B848-DDA445DDC102}" srcOrd="0" destOrd="0" parTransId="{B0C7A702-5394-4B2B-831A-715C3F590DDB}" sibTransId="{90A6B4F0-696E-45C7-8088-4D5D7017FE35}"/>
    <dgm:cxn modelId="{FA4BEBE0-F228-4C93-9BA5-B9318E54F308}" srcId="{D3735C3A-D507-4DA6-B848-DDA445DDC102}" destId="{DB3F40A4-A831-4D82-98FF-CDAF51AFA5E6}" srcOrd="2" destOrd="0" parTransId="{CF8AF8D7-E144-49D2-8CBE-E5DF58839A0E}" sibTransId="{BD1CA7DC-6655-4127-98AC-4EC57FD0E323}"/>
    <dgm:cxn modelId="{B1DD97D7-ABF0-4444-9772-E835D03382A5}" srcId="{9C04E638-0E80-42B0-93A6-717AE9EEDADB}" destId="{4B3B95A1-E119-4AB0-AF74-57C673933771}" srcOrd="1" destOrd="0" parTransId="{E0DDE045-37A3-4BFD-A7D5-D9F00D6C72BA}" sibTransId="{E99515C5-8DEC-4CBD-A58E-3BA963C5E562}"/>
    <dgm:cxn modelId="{747A58D6-A4D3-41AC-A8B2-E6E1F7FD62A4}" type="presOf" srcId="{D3735C3A-D507-4DA6-B848-DDA445DDC102}" destId="{47963524-C5C1-44A8-9677-05DED5908437}" srcOrd="0" destOrd="0" presId="urn:microsoft.com/office/officeart/2005/8/layout/radial3"/>
    <dgm:cxn modelId="{5793EDBB-237C-4A99-9316-16115E56BEC5}" type="presOf" srcId="{9C04E638-0E80-42B0-93A6-717AE9EEDADB}" destId="{3B755D0F-50C9-4EF2-8089-107980448CDC}" srcOrd="0" destOrd="0" presId="urn:microsoft.com/office/officeart/2005/8/layout/radial3"/>
    <dgm:cxn modelId="{A4585E98-467E-4EFB-B4A1-7CA23224355F}" type="presOf" srcId="{423F37FC-3095-4983-A8E4-7629765BAD4B}" destId="{BEC47704-CEC4-42C8-B6DC-0AE35ABCA792}" srcOrd="0" destOrd="0" presId="urn:microsoft.com/office/officeart/2005/8/layout/radial3"/>
    <dgm:cxn modelId="{FD3C52F6-98C9-4A5F-8457-72004E235DEF}" srcId="{D3735C3A-D507-4DA6-B848-DDA445DDC102}" destId="{7AC9BE26-F834-4162-B2F2-63D831BE8F3B}" srcOrd="1" destOrd="0" parTransId="{89F01482-A03E-48A4-84A7-F3239AACB503}" sibTransId="{2EB97CEE-DFE5-4146-AE97-89CB03DFE542}"/>
    <dgm:cxn modelId="{F8B0A8A0-F72F-4570-97ED-860C38520D8D}" type="presOf" srcId="{7AC9BE26-F834-4162-B2F2-63D831BE8F3B}" destId="{7B4BC2A2-D4BA-4730-A77E-5B28A8285CA5}" srcOrd="0" destOrd="0" presId="urn:microsoft.com/office/officeart/2005/8/layout/radial3"/>
    <dgm:cxn modelId="{235E7768-E0E2-406E-A64B-9918F31A3584}" srcId="{D3735C3A-D507-4DA6-B848-DDA445DDC102}" destId="{423F37FC-3095-4983-A8E4-7629765BAD4B}" srcOrd="0" destOrd="0" parTransId="{A519718D-6CCD-4DC5-9AFB-F5670EB8CDE1}" sibTransId="{0D81B822-EA59-45C4-8D51-F2495A2ECF97}"/>
    <dgm:cxn modelId="{2E8B9011-8723-4992-8EA9-E7543D9C9C10}" type="presOf" srcId="{DB3F40A4-A831-4D82-98FF-CDAF51AFA5E6}" destId="{E12237FF-E2DB-45C6-9815-38FFCA49353D}" srcOrd="0" destOrd="0" presId="urn:microsoft.com/office/officeart/2005/8/layout/radial3"/>
    <dgm:cxn modelId="{00336A3D-9A6A-49FB-8776-05B696290BF5}" type="presParOf" srcId="{3B755D0F-50C9-4EF2-8089-107980448CDC}" destId="{539A1BDB-CE3A-42B2-B66C-DD0626A13FAA}" srcOrd="0" destOrd="0" presId="urn:microsoft.com/office/officeart/2005/8/layout/radial3"/>
    <dgm:cxn modelId="{5ECE9A30-9700-4ACD-BF99-5E31F4E1A87A}" type="presParOf" srcId="{539A1BDB-CE3A-42B2-B66C-DD0626A13FAA}" destId="{47963524-C5C1-44A8-9677-05DED5908437}" srcOrd="0" destOrd="0" presId="urn:microsoft.com/office/officeart/2005/8/layout/radial3"/>
    <dgm:cxn modelId="{177B95AA-C1DB-4D95-964F-BCAA4EC77E8C}" type="presParOf" srcId="{539A1BDB-CE3A-42B2-B66C-DD0626A13FAA}" destId="{BEC47704-CEC4-42C8-B6DC-0AE35ABCA792}" srcOrd="1" destOrd="0" presId="urn:microsoft.com/office/officeart/2005/8/layout/radial3"/>
    <dgm:cxn modelId="{C127660A-0233-481E-8150-3BEAA3B5DA7D}" type="presParOf" srcId="{539A1BDB-CE3A-42B2-B66C-DD0626A13FAA}" destId="{7B4BC2A2-D4BA-4730-A77E-5B28A8285CA5}" srcOrd="2" destOrd="0" presId="urn:microsoft.com/office/officeart/2005/8/layout/radial3"/>
    <dgm:cxn modelId="{7D084D97-1101-4669-A5D1-BF57A66B1B20}" type="presParOf" srcId="{539A1BDB-CE3A-42B2-B66C-DD0626A13FAA}" destId="{E12237FF-E2DB-45C6-9815-38FFCA49353D}" srcOrd="3" destOrd="0" presId="urn:microsoft.com/office/officeart/2005/8/layout/radial3"/>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7963524-C5C1-44A8-9677-05DED5908437}">
      <dsp:nvSpPr>
        <dsp:cNvPr id="0" name=""/>
        <dsp:cNvSpPr/>
      </dsp:nvSpPr>
      <dsp:spPr>
        <a:xfrm>
          <a:off x="3124199" y="2032957"/>
          <a:ext cx="2895601" cy="304927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r>
            <a:rPr lang="bn-BD" sz="4500" kern="1200" dirty="0" smtClean="0">
              <a:latin typeface="NikoshBAN" pitchFamily="2" charset="0"/>
              <a:cs typeface="NikoshBAN" pitchFamily="2" charset="0"/>
            </a:rPr>
            <a:t>ম্যালথাসীয় চক্র</a:t>
          </a:r>
          <a:endParaRPr lang="en-US" sz="4500" kern="1200" dirty="0">
            <a:latin typeface="NikoshBAN" pitchFamily="2" charset="0"/>
            <a:cs typeface="NikoshBAN" pitchFamily="2" charset="0"/>
          </a:endParaRPr>
        </a:p>
      </dsp:txBody>
      <dsp:txXfrm>
        <a:off x="3124199" y="2032957"/>
        <a:ext cx="2895601" cy="3049276"/>
      </dsp:txXfrm>
    </dsp:sp>
    <dsp:sp modelId="{BEC47704-CEC4-42C8-B6DC-0AE35ABCA792}">
      <dsp:nvSpPr>
        <dsp:cNvPr id="0" name=""/>
        <dsp:cNvSpPr/>
      </dsp:nvSpPr>
      <dsp:spPr>
        <a:xfrm>
          <a:off x="3505199" y="24436"/>
          <a:ext cx="2106290" cy="200851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bn-BD" sz="2200" kern="1200" dirty="0" smtClean="0">
              <a:latin typeface="NikoshBAN" pitchFamily="2" charset="0"/>
              <a:cs typeface="NikoshBAN" pitchFamily="2" charset="0"/>
            </a:rPr>
            <a:t>প্রাকৃতিক নিরোধ</a:t>
          </a:r>
          <a:endParaRPr lang="en-US" sz="2200" kern="1200" dirty="0">
            <a:latin typeface="NikoshBAN" pitchFamily="2" charset="0"/>
            <a:cs typeface="NikoshBAN" pitchFamily="2" charset="0"/>
          </a:endParaRPr>
        </a:p>
      </dsp:txBody>
      <dsp:txXfrm>
        <a:off x="3505199" y="24436"/>
        <a:ext cx="2106290" cy="2008516"/>
      </dsp:txXfrm>
    </dsp:sp>
    <dsp:sp modelId="{7B4BC2A2-D4BA-4730-A77E-5B28A8285CA5}">
      <dsp:nvSpPr>
        <dsp:cNvPr id="0" name=""/>
        <dsp:cNvSpPr/>
      </dsp:nvSpPr>
      <dsp:spPr>
        <a:xfrm>
          <a:off x="5486414" y="4090356"/>
          <a:ext cx="2106290" cy="210629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bn-BD" sz="2200" kern="1200" dirty="0" smtClean="0">
              <a:latin typeface="NikoshBAN" pitchFamily="2" charset="0"/>
              <a:cs typeface="NikoshBAN" pitchFamily="2" charset="0"/>
            </a:rPr>
            <a:t>জনাধিক্য</a:t>
          </a:r>
          <a:endParaRPr lang="en-US" sz="2200" kern="1200" dirty="0">
            <a:latin typeface="NikoshBAN" pitchFamily="2" charset="0"/>
            <a:cs typeface="NikoshBAN" pitchFamily="2" charset="0"/>
          </a:endParaRPr>
        </a:p>
      </dsp:txBody>
      <dsp:txXfrm>
        <a:off x="5486414" y="4090356"/>
        <a:ext cx="2106290" cy="2106290"/>
      </dsp:txXfrm>
    </dsp:sp>
    <dsp:sp modelId="{E12237FF-E2DB-45C6-9815-38FFCA49353D}">
      <dsp:nvSpPr>
        <dsp:cNvPr id="0" name=""/>
        <dsp:cNvSpPr/>
      </dsp:nvSpPr>
      <dsp:spPr>
        <a:xfrm>
          <a:off x="1447808" y="3962414"/>
          <a:ext cx="2106290" cy="210629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bn-BD" sz="2200" kern="1200" dirty="0" smtClean="0">
              <a:latin typeface="NikoshBAN" pitchFamily="2" charset="0"/>
              <a:cs typeface="NikoshBAN" pitchFamily="2" charset="0"/>
            </a:rPr>
            <a:t>খাদ্য ও জনসংখ্যার মধ্যে</a:t>
          </a:r>
        </a:p>
        <a:p>
          <a:pPr lvl="0" algn="ctr" defTabSz="977900">
            <a:lnSpc>
              <a:spcPct val="90000"/>
            </a:lnSpc>
            <a:spcBef>
              <a:spcPct val="0"/>
            </a:spcBef>
            <a:spcAft>
              <a:spcPct val="35000"/>
            </a:spcAft>
          </a:pPr>
          <a:r>
            <a:rPr lang="bn-BD" sz="2200" kern="1200" dirty="0" smtClean="0">
              <a:latin typeface="NikoshBAN" pitchFamily="2" charset="0"/>
              <a:cs typeface="NikoshBAN" pitchFamily="2" charset="0"/>
            </a:rPr>
            <a:t>ভারসাম্য</a:t>
          </a:r>
        </a:p>
        <a:p>
          <a:pPr lvl="0" algn="ctr" defTabSz="977900">
            <a:lnSpc>
              <a:spcPct val="90000"/>
            </a:lnSpc>
            <a:spcBef>
              <a:spcPct val="0"/>
            </a:spcBef>
            <a:spcAft>
              <a:spcPct val="35000"/>
            </a:spcAft>
          </a:pPr>
          <a:r>
            <a:rPr lang="bn-BD" sz="2200" kern="1200" dirty="0" smtClean="0">
              <a:latin typeface="NikoshBAN" pitchFamily="2" charset="0"/>
              <a:cs typeface="NikoshBAN" pitchFamily="2" charset="0"/>
            </a:rPr>
            <a:t>অবস্থা</a:t>
          </a:r>
          <a:endParaRPr lang="en-US" sz="2200" kern="1200" dirty="0">
            <a:latin typeface="NikoshBAN" pitchFamily="2" charset="0"/>
            <a:cs typeface="NikoshBAN" pitchFamily="2" charset="0"/>
          </a:endParaRPr>
        </a:p>
      </dsp:txBody>
      <dsp:txXfrm>
        <a:off x="1447808" y="3962414"/>
        <a:ext cx="2106290" cy="210629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4475B5-0DAF-4548-B7FB-18EB9E1467C7}" type="datetimeFigureOut">
              <a:rPr lang="en-US" smtClean="0"/>
              <a:pPr/>
              <a:t>5/19/2013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1DE932-E7FE-474C-B02A-63A401B67E5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1DE932-E7FE-474C-B02A-63A401B67E52}"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1DE932-E7FE-474C-B02A-63A401B67E52}" type="slidenum">
              <a:rPr lang="en-US" smtClean="0"/>
              <a:pPr/>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5/19/2013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5/19/2013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chart" Target="../charts/char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676400"/>
          </a:xfrm>
          <a:blipFill>
            <a:blip r:embed="rId3" cstate="print"/>
            <a:tile tx="0" ty="0" sx="100000" sy="100000" flip="none" algn="tl"/>
          </a:blipFill>
        </p:spPr>
        <p:style>
          <a:lnRef idx="1">
            <a:schemeClr val="accent2"/>
          </a:lnRef>
          <a:fillRef idx="2">
            <a:schemeClr val="accent2"/>
          </a:fillRef>
          <a:effectRef idx="1">
            <a:schemeClr val="accent2"/>
          </a:effectRef>
          <a:fontRef idx="minor">
            <a:schemeClr val="dk1"/>
          </a:fontRef>
        </p:style>
        <p:txBody>
          <a:bodyPr>
            <a:noAutofit/>
          </a:bodyPr>
          <a:lstStyle/>
          <a:p>
            <a:pPr algn="l"/>
            <a:r>
              <a:rPr lang="bn-BD" sz="9600" i="1" dirty="0" smtClean="0">
                <a:solidFill>
                  <a:srgbClr val="C00000"/>
                </a:solidFill>
                <a:latin typeface="NikoshBAN" pitchFamily="2" charset="0"/>
                <a:cs typeface="NikoshBAN" pitchFamily="2" charset="0"/>
              </a:rPr>
              <a:t>     </a:t>
            </a:r>
            <a:r>
              <a:rPr lang="bn-BD" sz="16600" b="1" i="1" dirty="0" smtClean="0">
                <a:solidFill>
                  <a:srgbClr val="FF33CC"/>
                </a:solidFill>
                <a:latin typeface="NikoshBAN" pitchFamily="2" charset="0"/>
                <a:cs typeface="NikoshBAN" pitchFamily="2" charset="0"/>
              </a:rPr>
              <a:t>স্বাগতম</a:t>
            </a:r>
            <a:endParaRPr lang="en-US" sz="23900" b="1" i="1" dirty="0">
              <a:solidFill>
                <a:srgbClr val="FF33CC"/>
              </a:solidFill>
              <a:latin typeface="NikoshBAN" pitchFamily="2" charset="0"/>
              <a:cs typeface="NikoshBAN" pitchFamily="2" charset="0"/>
            </a:endParaRPr>
          </a:p>
        </p:txBody>
      </p:sp>
      <p:sp>
        <p:nvSpPr>
          <p:cNvPr id="3" name="Subtitle 2"/>
          <p:cNvSpPr>
            <a:spLocks noGrp="1"/>
          </p:cNvSpPr>
          <p:nvPr>
            <p:ph type="subTitle" idx="1"/>
          </p:nvPr>
        </p:nvSpPr>
        <p:spPr/>
        <p:txBody>
          <a:bodyPr/>
          <a:lstStyle/>
          <a:p>
            <a:endParaRPr lang="bn-BD" dirty="0" smtClean="0"/>
          </a:p>
          <a:p>
            <a:endParaRPr lang="en-US" dirty="0"/>
          </a:p>
        </p:txBody>
      </p:sp>
      <p:graphicFrame>
        <p:nvGraphicFramePr>
          <p:cNvPr id="4" name="Chart 3"/>
          <p:cNvGraphicFramePr/>
          <p:nvPr/>
        </p:nvGraphicFramePr>
        <p:xfrm>
          <a:off x="1981200" y="8001000"/>
          <a:ext cx="6096000" cy="4064000"/>
        </p:xfrm>
        <a:graphic>
          <a:graphicData uri="http://schemas.openxmlformats.org/drawingml/2006/chart">
            <c:chart xmlns:c="http://schemas.openxmlformats.org/drawingml/2006/chart" xmlns:r="http://schemas.openxmlformats.org/officeDocument/2006/relationships" r:id="rId4"/>
          </a:graphicData>
        </a:graphic>
      </p:graphicFrame>
      <p:pic>
        <p:nvPicPr>
          <p:cNvPr id="8" name="Picture 7" descr="100.jpg"/>
          <p:cNvPicPr>
            <a:picLocks noChangeAspect="1"/>
          </p:cNvPicPr>
          <p:nvPr/>
        </p:nvPicPr>
        <p:blipFill>
          <a:blip r:embed="rId5" cstate="print"/>
          <a:stretch>
            <a:fillRect/>
          </a:stretch>
        </p:blipFill>
        <p:spPr>
          <a:xfrm>
            <a:off x="0" y="1676400"/>
            <a:ext cx="9144000" cy="5181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45719"/>
          </a:xfrm>
          <a:solidFill>
            <a:schemeClr val="accent2">
              <a:lumMod val="60000"/>
              <a:lumOff val="40000"/>
            </a:schemeClr>
          </a:solidFill>
        </p:spPr>
        <p:txBody>
          <a:bodyPr>
            <a:noAutofit/>
          </a:bodyPr>
          <a:lstStyle/>
          <a:p>
            <a:pPr algn="ctr"/>
            <a:r>
              <a:rPr lang="bn-BD" sz="5400" dirty="0" smtClean="0">
                <a:latin typeface="NikoshBAN" pitchFamily="2" charset="0"/>
                <a:cs typeface="NikoshBAN" pitchFamily="2" charset="0"/>
              </a:rPr>
              <a:t/>
            </a:r>
            <a:br>
              <a:rPr lang="bn-BD" sz="5400" dirty="0" smtClean="0">
                <a:latin typeface="NikoshBAN" pitchFamily="2" charset="0"/>
                <a:cs typeface="NikoshBAN" pitchFamily="2" charset="0"/>
              </a:rPr>
            </a:br>
            <a:endParaRPr lang="en-US" sz="5400" dirty="0">
              <a:solidFill>
                <a:srgbClr val="990000"/>
              </a:solidFill>
            </a:endParaRPr>
          </a:p>
        </p:txBody>
      </p:sp>
      <p:sp>
        <p:nvSpPr>
          <p:cNvPr id="3" name="Subtitle 2"/>
          <p:cNvSpPr>
            <a:spLocks noGrp="1"/>
          </p:cNvSpPr>
          <p:nvPr>
            <p:ph idx="1"/>
          </p:nvPr>
        </p:nvSpPr>
        <p:spPr>
          <a:xfrm>
            <a:off x="0" y="0"/>
            <a:ext cx="9144000" cy="6858000"/>
          </a:xfrm>
          <a:blipFill>
            <a:blip r:embed="rId2" cstate="print"/>
            <a:tile tx="0" ty="0" sx="100000" sy="100000" flip="none" algn="tl"/>
          </a:blipFill>
        </p:spPr>
        <p:txBody>
          <a:bodyPr>
            <a:normAutofit/>
          </a:bodyPr>
          <a:lstStyle/>
          <a:p>
            <a:pPr algn="ctr">
              <a:buNone/>
            </a:pPr>
            <a:r>
              <a:rPr lang="bn-BD" sz="6600" b="1" dirty="0" smtClean="0">
                <a:solidFill>
                  <a:srgbClr val="C00000"/>
                </a:solidFill>
                <a:latin typeface="NikoshBAN" pitchFamily="2" charset="0"/>
                <a:cs typeface="NikoshBAN" pitchFamily="2" charset="0"/>
              </a:rPr>
              <a:t>শিক্ষক পরিচিতি</a:t>
            </a:r>
          </a:p>
          <a:p>
            <a:endParaRPr lang="bn-BD" sz="2400" dirty="0" smtClean="0">
              <a:latin typeface="NikoshBAN" pitchFamily="2" charset="0"/>
              <a:cs typeface="NikoshBAN" pitchFamily="2" charset="0"/>
            </a:endParaRPr>
          </a:p>
          <a:p>
            <a:pPr algn="just">
              <a:buNone/>
            </a:pPr>
            <a:r>
              <a:rPr lang="bn-BD" sz="4800" dirty="0" smtClean="0">
                <a:solidFill>
                  <a:srgbClr val="002060"/>
                </a:solidFill>
                <a:latin typeface="NikoshBAN" pitchFamily="2" charset="0"/>
                <a:cs typeface="NikoshBAN" pitchFamily="2" charset="0"/>
              </a:rPr>
              <a:t>       মোহাম্মদ আনোয়ার হোসেন ভূঁইয়া</a:t>
            </a:r>
          </a:p>
          <a:p>
            <a:pPr algn="just">
              <a:buNone/>
            </a:pPr>
            <a:r>
              <a:rPr lang="bn-BD" sz="4400" dirty="0" smtClean="0">
                <a:solidFill>
                  <a:srgbClr val="002060"/>
                </a:solidFill>
                <a:latin typeface="NikoshBAN" pitchFamily="2" charset="0"/>
                <a:cs typeface="NikoshBAN" pitchFamily="2" charset="0"/>
              </a:rPr>
              <a:t>                    প্রভাষক, অর্থনীতি</a:t>
            </a:r>
          </a:p>
          <a:p>
            <a:pPr algn="just">
              <a:buNone/>
            </a:pPr>
            <a:r>
              <a:rPr lang="bn-BD" sz="4400" dirty="0" smtClean="0">
                <a:solidFill>
                  <a:srgbClr val="002060"/>
                </a:solidFill>
                <a:latin typeface="NikoshBAN" pitchFamily="2" charset="0"/>
                <a:cs typeface="NikoshBAN" pitchFamily="2" charset="0"/>
              </a:rPr>
              <a:t>          বাঁধেরহাট আবদুল মালেক ডিগ্রি কলেজ,</a:t>
            </a:r>
          </a:p>
          <a:p>
            <a:pPr algn="just">
              <a:buNone/>
            </a:pPr>
            <a:r>
              <a:rPr lang="bn-BD" sz="4400" dirty="0" smtClean="0">
                <a:solidFill>
                  <a:srgbClr val="002060"/>
                </a:solidFill>
                <a:latin typeface="NikoshBAN" pitchFamily="2" charset="0"/>
                <a:cs typeface="NikoshBAN" pitchFamily="2" charset="0"/>
              </a:rPr>
              <a:t>                     সদর,নোয়াখালী।</a:t>
            </a:r>
          </a:p>
          <a:p>
            <a:pPr algn="just">
              <a:buNone/>
            </a:pPr>
            <a:r>
              <a:rPr lang="bn-BD" sz="4400" dirty="0" smtClean="0">
                <a:solidFill>
                  <a:srgbClr val="002060"/>
                </a:solidFill>
                <a:latin typeface="NikoshBAN" pitchFamily="2" charset="0"/>
                <a:cs typeface="NikoshBAN" pitchFamily="2" charset="0"/>
              </a:rPr>
              <a:t>                    আইডি নং-২৪</a:t>
            </a:r>
          </a:p>
          <a:p>
            <a:pPr algn="just"/>
            <a:endParaRPr lang="bn-BD" sz="4400" dirty="0" smtClean="0">
              <a:latin typeface="NikoshBAN" pitchFamily="2" charset="0"/>
              <a:cs typeface="NikoshBAN" pitchFamily="2" charset="0"/>
            </a:endParaRPr>
          </a:p>
          <a:p>
            <a:endParaRPr lang="bn-BD" dirty="0" smtClean="0">
              <a:latin typeface="NikoshBAN" pitchFamily="2" charset="0"/>
              <a:cs typeface="NikoshBAN" pitchFamily="2" charset="0"/>
            </a:endParaRPr>
          </a:p>
          <a:p>
            <a:endParaRPr lang="bn-BD" dirty="0" smtClean="0">
              <a:latin typeface="NikoshBAN" pitchFamily="2" charset="0"/>
              <a:cs typeface="NikoshBAN" pitchFamily="2" charset="0"/>
            </a:endParaRPr>
          </a:p>
          <a:p>
            <a:endParaRPr lang="bn-BD" dirty="0" smtClean="0">
              <a:latin typeface="NikoshBAN" pitchFamily="2" charset="0"/>
              <a:cs typeface="NikoshBAN" pitchFamily="2" charset="0"/>
            </a:endParaRPr>
          </a:p>
          <a:p>
            <a:endParaRPr lang="bn-BD" dirty="0" smtClean="0">
              <a:latin typeface="NikoshBAN" pitchFamily="2" charset="0"/>
              <a:cs typeface="NikoshBAN" pitchFamily="2" charset="0"/>
            </a:endParaRPr>
          </a:p>
          <a:p>
            <a:endParaRPr lang="en-US" dirty="0">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4)">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4)">
                                      <p:cBhvr>
                                        <p:cTn id="17" dur="2000"/>
                                        <p:tgtEl>
                                          <p:spTgt spid="3">
                                            <p:txEl>
                                              <p:pRg st="2" end="2"/>
                                            </p:txEl>
                                          </p:spTgt>
                                        </p:tgtEl>
                                      </p:cBhvr>
                                    </p:animEffect>
                                  </p:childTnLst>
                                </p:cTn>
                              </p:par>
                              <p:par>
                                <p:cTn id="18" presetID="21"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4)">
                                      <p:cBhvr>
                                        <p:cTn id="20" dur="2000"/>
                                        <p:tgtEl>
                                          <p:spTgt spid="3">
                                            <p:txEl>
                                              <p:pRg st="3" end="3"/>
                                            </p:txEl>
                                          </p:spTgt>
                                        </p:tgtEl>
                                      </p:cBhvr>
                                    </p:animEffect>
                                  </p:childTnLst>
                                </p:cTn>
                              </p:par>
                              <p:par>
                                <p:cTn id="21" presetID="21"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4)">
                                      <p:cBhvr>
                                        <p:cTn id="23" dur="2000"/>
                                        <p:tgtEl>
                                          <p:spTgt spid="3">
                                            <p:txEl>
                                              <p:pRg st="4" end="4"/>
                                            </p:txEl>
                                          </p:spTgt>
                                        </p:tgtEl>
                                      </p:cBhvr>
                                    </p:animEffect>
                                  </p:childTnLst>
                                </p:cTn>
                              </p:par>
                              <p:par>
                                <p:cTn id="24" presetID="21" presetClass="entr" presetSubtype="4"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4)">
                                      <p:cBhvr>
                                        <p:cTn id="26" dur="2000"/>
                                        <p:tgtEl>
                                          <p:spTgt spid="3">
                                            <p:txEl>
                                              <p:pRg st="5" end="5"/>
                                            </p:txEl>
                                          </p:spTgt>
                                        </p:tgtEl>
                                      </p:cBhvr>
                                    </p:animEffect>
                                  </p:childTnLst>
                                </p:cTn>
                              </p:par>
                              <p:par>
                                <p:cTn id="27" presetID="21"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4)">
                                      <p:cBhvr>
                                        <p:cTn id="29"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0"/>
          </a:xfrm>
          <a:blipFill>
            <a:blip r:embed="rId2" cstate="print"/>
            <a:tile tx="0" ty="0" sx="100000" sy="100000" flip="none" algn="tl"/>
          </a:blipFill>
        </p:spPr>
        <p:style>
          <a:lnRef idx="0">
            <a:scrgbClr r="0" g="0" b="0"/>
          </a:lnRef>
          <a:fillRef idx="1003">
            <a:schemeClr val="lt1"/>
          </a:fillRef>
          <a:effectRef idx="0">
            <a:scrgbClr r="0" g="0" b="0"/>
          </a:effectRef>
          <a:fontRef idx="major"/>
        </p:style>
        <p:txBody>
          <a:bodyPr>
            <a:noAutofit/>
          </a:bodyPr>
          <a:lstStyle/>
          <a:p>
            <a:pPr algn="ctr"/>
            <a:r>
              <a:rPr lang="bn-BD" sz="13800" dirty="0" smtClean="0">
                <a:latin typeface="NikoshBAN" pitchFamily="2" charset="0"/>
                <a:cs typeface="NikoshBAN" pitchFamily="2" charset="0"/>
              </a:rPr>
              <a:t>শ্রেণি-দ্বাদশ</a:t>
            </a:r>
            <a:br>
              <a:rPr lang="bn-BD" sz="13800" dirty="0" smtClean="0">
                <a:latin typeface="NikoshBAN" pitchFamily="2" charset="0"/>
                <a:cs typeface="NikoshBAN" pitchFamily="2" charset="0"/>
              </a:rPr>
            </a:br>
            <a:r>
              <a:rPr lang="bn-BD" sz="13800" dirty="0" smtClean="0">
                <a:latin typeface="NikoshBAN" pitchFamily="2" charset="0"/>
                <a:cs typeface="NikoshBAN" pitchFamily="2" charset="0"/>
              </a:rPr>
              <a:t>বিষয়-অর্থনীতি</a:t>
            </a:r>
            <a:endParaRPr lang="en-US" sz="13800" dirty="0">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1905000"/>
          </a:xfrm>
          <a:blipFill>
            <a:blip r:embed="rId2" cstate="print"/>
            <a:tile tx="0" ty="0" sx="100000" sy="100000" flip="none" algn="tl"/>
          </a:blipFill>
          <a:ln/>
        </p:spPr>
        <p:style>
          <a:lnRef idx="3">
            <a:schemeClr val="lt1"/>
          </a:lnRef>
          <a:fillRef idx="1">
            <a:schemeClr val="accent3"/>
          </a:fillRef>
          <a:effectRef idx="1">
            <a:schemeClr val="accent3"/>
          </a:effectRef>
          <a:fontRef idx="minor">
            <a:schemeClr val="lt1"/>
          </a:fontRef>
        </p:style>
        <p:txBody>
          <a:bodyPr anchor="ctr">
            <a:normAutofit fontScale="90000"/>
          </a:bodyPr>
          <a:lstStyle/>
          <a:p>
            <a:r>
              <a:rPr lang="bn-BD" sz="980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NikoshBAN" pitchFamily="2" charset="0"/>
                <a:cs typeface="NikoshBAN" pitchFamily="2" charset="0"/>
              </a:rPr>
              <a:t/>
            </a:r>
            <a:br>
              <a:rPr lang="bn-BD" sz="980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NikoshBAN" pitchFamily="2" charset="0"/>
                <a:cs typeface="NikoshBAN" pitchFamily="2" charset="0"/>
              </a:rPr>
            </a:br>
            <a:r>
              <a:rPr lang="bn-BD" sz="9800" dirty="0" smtClean="0">
                <a:ln w="12700">
                  <a:solidFill>
                    <a:schemeClr val="tx2">
                      <a:satMod val="155000"/>
                    </a:schemeClr>
                  </a:solidFill>
                  <a:prstDash val="solid"/>
                </a:ln>
                <a:solidFill>
                  <a:srgbClr val="CC0000"/>
                </a:solidFill>
                <a:effectLst>
                  <a:outerShdw blurRad="41275" dist="20320" dir="1800000" algn="tl" rotWithShape="0">
                    <a:srgbClr val="000000">
                      <a:alpha val="40000"/>
                    </a:srgbClr>
                  </a:outerShdw>
                </a:effectLst>
                <a:latin typeface="NikoshBAN" pitchFamily="2" charset="0"/>
                <a:cs typeface="NikoshBAN" pitchFamily="2" charset="0"/>
              </a:rPr>
              <a:t>শিখ</a:t>
            </a:r>
            <a:r>
              <a:rPr lang="bn-BD" sz="9800" dirty="0" smtClean="0">
                <a:ln w="12700">
                  <a:solidFill>
                    <a:schemeClr val="tx2">
                      <a:satMod val="155000"/>
                    </a:schemeClr>
                  </a:solidFill>
                  <a:prstDash val="solid"/>
                </a:ln>
                <a:solidFill>
                  <a:srgbClr val="CC0000"/>
                </a:solidFill>
                <a:effectLst>
                  <a:outerShdw blurRad="41275" dist="20320" dir="1800000" algn="tl" rotWithShape="0">
                    <a:srgbClr val="000000">
                      <a:alpha val="40000"/>
                    </a:srgbClr>
                  </a:outerShdw>
                </a:effectLst>
                <a:latin typeface="NikoshBAN" pitchFamily="2" charset="0"/>
                <a:cs typeface="NikoshBAN" pitchFamily="2" charset="0"/>
              </a:rPr>
              <a:t>ন</a:t>
            </a:r>
            <a:r>
              <a:rPr lang="bn-BD" sz="9800" dirty="0" smtClean="0">
                <a:ln w="12700">
                  <a:solidFill>
                    <a:schemeClr val="tx2">
                      <a:satMod val="155000"/>
                    </a:schemeClr>
                  </a:solidFill>
                  <a:prstDash val="solid"/>
                </a:ln>
                <a:solidFill>
                  <a:srgbClr val="CC0000"/>
                </a:solidFill>
                <a:effectLst>
                  <a:outerShdw blurRad="41275" dist="20320" dir="1800000" algn="tl" rotWithShape="0">
                    <a:srgbClr val="000000">
                      <a:alpha val="40000"/>
                    </a:srgbClr>
                  </a:outerShdw>
                </a:effectLst>
                <a:latin typeface="NikoshBAN" pitchFamily="2" charset="0"/>
                <a:cs typeface="NikoshBAN" pitchFamily="2" charset="0"/>
              </a:rPr>
              <a:t>ফল</a:t>
            </a:r>
            <a:r>
              <a:rPr lang="bn-BD" sz="8900" dirty="0" smtClean="0">
                <a:ln/>
                <a:solidFill>
                  <a:srgbClr val="CC0000"/>
                </a:solidFill>
                <a:latin typeface="NikoshBAN" pitchFamily="2" charset="0"/>
                <a:cs typeface="NikoshBAN" pitchFamily="2" charset="0"/>
              </a:rPr>
              <a:t/>
            </a:r>
            <a:br>
              <a:rPr lang="bn-BD" sz="8900" dirty="0" smtClean="0">
                <a:ln/>
                <a:solidFill>
                  <a:srgbClr val="CC0000"/>
                </a:solidFill>
                <a:latin typeface="NikoshBAN" pitchFamily="2" charset="0"/>
                <a:cs typeface="NikoshBAN" pitchFamily="2" charset="0"/>
              </a:rPr>
            </a:br>
            <a:r>
              <a:rPr lang="bn-BD" sz="1600" dirty="0" smtClean="0">
                <a:ln/>
                <a:solidFill>
                  <a:schemeClr val="accent5">
                    <a:tint val="50000"/>
                    <a:satMod val="180000"/>
                  </a:schemeClr>
                </a:solidFill>
                <a:latin typeface="NikoshBAN" pitchFamily="2" charset="0"/>
                <a:cs typeface="NikoshBAN" pitchFamily="2" charset="0"/>
              </a:rPr>
              <a:t/>
            </a:r>
            <a:br>
              <a:rPr lang="bn-BD" sz="1600" dirty="0" smtClean="0">
                <a:ln/>
                <a:solidFill>
                  <a:schemeClr val="accent5">
                    <a:tint val="50000"/>
                    <a:satMod val="180000"/>
                  </a:schemeClr>
                </a:solidFill>
                <a:latin typeface="NikoshBAN" pitchFamily="2" charset="0"/>
                <a:cs typeface="NikoshBAN" pitchFamily="2" charset="0"/>
              </a:rPr>
            </a:br>
            <a:endParaRPr lang="en-US" dirty="0"/>
          </a:p>
        </p:txBody>
      </p:sp>
      <p:sp>
        <p:nvSpPr>
          <p:cNvPr id="7" name="Content Placeholder 6"/>
          <p:cNvSpPr>
            <a:spLocks noGrp="1"/>
          </p:cNvSpPr>
          <p:nvPr>
            <p:ph idx="1"/>
          </p:nvPr>
        </p:nvSpPr>
        <p:spPr>
          <a:xfrm>
            <a:off x="0" y="1905000"/>
            <a:ext cx="9144000" cy="4953000"/>
          </a:xfrm>
          <a:blipFill>
            <a:blip r:embed="rId3" cstate="print"/>
            <a:tile tx="0" ty="0" sx="100000" sy="100000" flip="none" algn="tl"/>
          </a:blipFill>
        </p:spPr>
        <p:txBody>
          <a:bodyPr>
            <a:normAutofit/>
          </a:bodyPr>
          <a:lstStyle/>
          <a:p>
            <a:pPr>
              <a:buNone/>
            </a:pPr>
            <a:endParaRPr lang="bn-BD" dirty="0" smtClean="0">
              <a:solidFill>
                <a:srgbClr val="00B0F0"/>
              </a:solidFill>
              <a:latin typeface="NikoshBAN" pitchFamily="2" charset="0"/>
              <a:cs typeface="NikoshBAN" pitchFamily="2" charset="0"/>
            </a:endParaRPr>
          </a:p>
          <a:p>
            <a:pPr>
              <a:buNone/>
            </a:pPr>
            <a:r>
              <a:rPr lang="bn-BD" sz="2800" dirty="0" smtClean="0">
                <a:solidFill>
                  <a:srgbClr val="FF33CC"/>
                </a:solidFill>
                <a:latin typeface="NikoshBAN" pitchFamily="2" charset="0"/>
                <a:cs typeface="NikoshBAN" pitchFamily="2" charset="0"/>
              </a:rPr>
              <a:t>১</a:t>
            </a:r>
            <a:r>
              <a:rPr lang="bn-BD" sz="3600" dirty="0" smtClean="0">
                <a:solidFill>
                  <a:srgbClr val="FF33CC"/>
                </a:solidFill>
                <a:latin typeface="NikoshBAN" pitchFamily="2" charset="0"/>
                <a:cs typeface="NikoshBAN" pitchFamily="2" charset="0"/>
              </a:rPr>
              <a:t>।ম্যালথাসের বিখ্যাত বই এর নাম বলতে পারবে?</a:t>
            </a:r>
          </a:p>
          <a:p>
            <a:endParaRPr lang="bn-BD" sz="3600" dirty="0" smtClean="0">
              <a:solidFill>
                <a:srgbClr val="FF33CC"/>
              </a:solidFill>
              <a:latin typeface="NikoshBAN" pitchFamily="2" charset="0"/>
              <a:cs typeface="NikoshBAN" pitchFamily="2" charset="0"/>
            </a:endParaRPr>
          </a:p>
          <a:p>
            <a:pPr>
              <a:buNone/>
            </a:pPr>
            <a:r>
              <a:rPr lang="bn-BD" sz="3600" dirty="0" smtClean="0">
                <a:solidFill>
                  <a:srgbClr val="FF33CC"/>
                </a:solidFill>
                <a:latin typeface="NikoshBAN" pitchFamily="2" charset="0"/>
                <a:cs typeface="NikoshBAN" pitchFamily="2" charset="0"/>
              </a:rPr>
              <a:t>২। ম্যালথাসের জনসংখ্যা তত্ত্ব্বের মূল কথা চিত্র </a:t>
            </a:r>
            <a:r>
              <a:rPr lang="bn-BD" sz="3600" smtClean="0">
                <a:solidFill>
                  <a:srgbClr val="FF33CC"/>
                </a:solidFill>
                <a:latin typeface="NikoshBAN" pitchFamily="2" charset="0"/>
                <a:cs typeface="NikoshBAN" pitchFamily="2" charset="0"/>
              </a:rPr>
              <a:t>সহ </a:t>
            </a:r>
            <a:r>
              <a:rPr lang="bn-BD" sz="3600" smtClean="0">
                <a:solidFill>
                  <a:srgbClr val="FF33CC"/>
                </a:solidFill>
                <a:latin typeface="NikoshBAN" pitchFamily="2" charset="0"/>
                <a:cs typeface="NikoshBAN" pitchFamily="2" charset="0"/>
              </a:rPr>
              <a:t>বর্ণনা করতে </a:t>
            </a:r>
            <a:r>
              <a:rPr lang="bn-BD" sz="3600" dirty="0" smtClean="0">
                <a:solidFill>
                  <a:srgbClr val="FF33CC"/>
                </a:solidFill>
                <a:latin typeface="NikoshBAN" pitchFamily="2" charset="0"/>
                <a:cs typeface="NikoshBAN" pitchFamily="2" charset="0"/>
              </a:rPr>
              <a:t>পারবে?</a:t>
            </a:r>
          </a:p>
          <a:p>
            <a:pPr>
              <a:buNone/>
            </a:pPr>
            <a:endParaRPr lang="bn-BD" sz="3600" dirty="0" smtClean="0">
              <a:solidFill>
                <a:srgbClr val="FF33CC"/>
              </a:solidFill>
              <a:latin typeface="NikoshBAN" pitchFamily="2" charset="0"/>
              <a:cs typeface="NikoshBAN" pitchFamily="2" charset="0"/>
            </a:endParaRPr>
          </a:p>
          <a:p>
            <a:pPr>
              <a:buNone/>
            </a:pPr>
            <a:r>
              <a:rPr lang="bn-BD" sz="3600" dirty="0" smtClean="0">
                <a:solidFill>
                  <a:srgbClr val="FF33CC"/>
                </a:solidFill>
                <a:latin typeface="NikoshBAN" pitchFamily="2" charset="0"/>
                <a:cs typeface="NikoshBAN" pitchFamily="2" charset="0"/>
              </a:rPr>
              <a:t>৩। জনসংখ্যা বৃদ্ধি রোধ সম্পর্কে বর্ণনা করতে পারবে?</a:t>
            </a:r>
          </a:p>
          <a:p>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 calcmode="lin" valueType="num">
                                      <p:cBhvr additive="base">
                                        <p:cTn id="12" dur="500" fill="hold"/>
                                        <p:tgtEl>
                                          <p:spTgt spid="7">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0"/>
            <a:ext cx="8686800" cy="6858000"/>
          </a:xfrm>
        </p:spPr>
        <p:txBody>
          <a:bodyPr>
            <a:normAutofit/>
          </a:bodyPr>
          <a:lstStyle/>
          <a:p>
            <a:r>
              <a:rPr lang="bn-BD" dirty="0" smtClean="0">
                <a:latin typeface="NikoshBAN" pitchFamily="2" charset="0"/>
                <a:cs typeface="NikoshBAN" pitchFamily="2" charset="0"/>
              </a:rPr>
              <a:t/>
            </a:r>
            <a:br>
              <a:rPr lang="bn-BD" dirty="0" smtClean="0">
                <a:latin typeface="NikoshBAN" pitchFamily="2" charset="0"/>
                <a:cs typeface="NikoshBAN" pitchFamily="2" charset="0"/>
              </a:rPr>
            </a:br>
            <a:r>
              <a:rPr lang="bn-BD" dirty="0" smtClean="0">
                <a:latin typeface="NikoshBAN" pitchFamily="2" charset="0"/>
                <a:cs typeface="NikoshBAN" pitchFamily="2" charset="0"/>
              </a:rPr>
              <a:t/>
            </a:r>
            <a:br>
              <a:rPr lang="bn-BD" dirty="0" smtClean="0">
                <a:latin typeface="NikoshBAN" pitchFamily="2" charset="0"/>
                <a:cs typeface="NikoshBAN" pitchFamily="2" charset="0"/>
              </a:rPr>
            </a:br>
            <a:r>
              <a:rPr lang="bn-BD" dirty="0" smtClean="0">
                <a:latin typeface="NikoshBAN" pitchFamily="2" charset="0"/>
                <a:cs typeface="NikoshBAN" pitchFamily="2" charset="0"/>
              </a:rPr>
              <a:t/>
            </a:r>
            <a:br>
              <a:rPr lang="bn-BD" dirty="0" smtClean="0">
                <a:latin typeface="NikoshBAN" pitchFamily="2" charset="0"/>
                <a:cs typeface="NikoshBAN" pitchFamily="2" charset="0"/>
              </a:rPr>
            </a:br>
            <a:r>
              <a:rPr lang="bn-BD" dirty="0" smtClean="0">
                <a:latin typeface="NikoshBAN" pitchFamily="2" charset="0"/>
                <a:cs typeface="NikoshBAN" pitchFamily="2" charset="0"/>
              </a:rPr>
              <a:t/>
            </a:r>
            <a:br>
              <a:rPr lang="bn-BD" dirty="0" smtClean="0">
                <a:latin typeface="NikoshBAN" pitchFamily="2" charset="0"/>
                <a:cs typeface="NikoshBAN" pitchFamily="2" charset="0"/>
              </a:rPr>
            </a:br>
            <a:endParaRPr lang="en-US" dirty="0">
              <a:latin typeface="NikoshBAN" pitchFamily="2" charset="0"/>
              <a:cs typeface="NikoshBAN" pitchFamily="2" charset="0"/>
            </a:endParaRPr>
          </a:p>
        </p:txBody>
      </p:sp>
      <p:pic>
        <p:nvPicPr>
          <p:cNvPr id="3074" name="Picture 2" descr="C:\Documents and Settings\User\Desktop\ID-24\Eco-17.jpg"/>
          <p:cNvPicPr>
            <a:picLocks noChangeAspect="1" noChangeArrowheads="1"/>
          </p:cNvPicPr>
          <p:nvPr/>
        </p:nvPicPr>
        <p:blipFill>
          <a:blip r:embed="rId2" cstate="print"/>
          <a:srcRect/>
          <a:stretch>
            <a:fillRect/>
          </a:stretch>
        </p:blipFill>
        <p:spPr bwMode="auto">
          <a:xfrm>
            <a:off x="-8328" y="0"/>
            <a:ext cx="9152327" cy="6858000"/>
          </a:xfrm>
          <a:prstGeom prst="rect">
            <a:avLst/>
          </a:prstGeom>
          <a:noFill/>
        </p:spPr>
      </p:pic>
      <p:sp>
        <p:nvSpPr>
          <p:cNvPr id="5" name="Rectangle 4"/>
          <p:cNvSpPr/>
          <p:nvPr/>
        </p:nvSpPr>
        <p:spPr>
          <a:xfrm>
            <a:off x="6858000" y="0"/>
            <a:ext cx="2286000" cy="838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bn-BD" sz="3200" dirty="0" smtClean="0">
                <a:solidFill>
                  <a:srgbClr val="FFFFFF"/>
                </a:solidFill>
                <a:latin typeface="NikoshBAN" pitchFamily="2" charset="0"/>
                <a:cs typeface="NikoshBAN" pitchFamily="2" charset="0"/>
              </a:rPr>
              <a:t>চীনের জনসংখ্যা</a:t>
            </a:r>
            <a:endParaRPr lang="en-US" dirty="0">
              <a:solidFill>
                <a:srgbClr val="FFFFFF"/>
              </a:solidFill>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checkerboard(across)">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0"/>
          </a:xfrm>
          <a:blipFill>
            <a:blip r:embed="rId3" cstate="print"/>
            <a:tile tx="0" ty="0" sx="100000" sy="100000" flip="none" algn="tl"/>
          </a:blipFill>
        </p:spPr>
        <p:style>
          <a:lnRef idx="0">
            <a:scrgbClr r="0" g="0" b="0"/>
          </a:lnRef>
          <a:fillRef idx="1003">
            <a:schemeClr val="lt1"/>
          </a:fillRef>
          <a:effectRef idx="0">
            <a:scrgbClr r="0" g="0" b="0"/>
          </a:effectRef>
          <a:fontRef idx="major"/>
        </p:style>
        <p:txBody>
          <a:bodyPr anchor="t">
            <a:normAutofit/>
          </a:bodyPr>
          <a:lstStyle/>
          <a:p>
            <a:r>
              <a:rPr lang="bn-BD" sz="13800" dirty="0" smtClean="0">
                <a:solidFill>
                  <a:srgbClr val="C00000"/>
                </a:solidFill>
                <a:latin typeface="NikoshBAN" pitchFamily="2" charset="0"/>
                <a:cs typeface="NikoshBAN" pitchFamily="2" charset="0"/>
              </a:rPr>
              <a:t>পাঠ শিরোনাম </a:t>
            </a:r>
            <a:r>
              <a:rPr lang="bn-BD" dirty="0" smtClean="0">
                <a:latin typeface="NikoshBAN" pitchFamily="2" charset="0"/>
                <a:cs typeface="NikoshBAN" pitchFamily="2" charset="0"/>
              </a:rPr>
              <a:t/>
            </a:r>
            <a:br>
              <a:rPr lang="bn-BD" dirty="0" smtClean="0">
                <a:latin typeface="NikoshBAN" pitchFamily="2" charset="0"/>
                <a:cs typeface="NikoshBAN" pitchFamily="2" charset="0"/>
              </a:rPr>
            </a:br>
            <a:r>
              <a:rPr lang="en-US" dirty="0" smtClean="0">
                <a:latin typeface="NikoshBAN" pitchFamily="2" charset="0"/>
                <a:cs typeface="NikoshBAN" pitchFamily="2" charset="0"/>
              </a:rPr>
              <a:t/>
            </a:r>
            <a:br>
              <a:rPr lang="en-US" dirty="0" smtClean="0">
                <a:latin typeface="NikoshBAN" pitchFamily="2" charset="0"/>
                <a:cs typeface="NikoshBAN" pitchFamily="2" charset="0"/>
              </a:rPr>
            </a:br>
            <a:r>
              <a:rPr lang="bn-BD" sz="8000" dirty="0" smtClean="0">
                <a:solidFill>
                  <a:srgbClr val="990000"/>
                </a:solidFill>
                <a:latin typeface="NikoshBAN" pitchFamily="2" charset="0"/>
                <a:cs typeface="NikoshBAN" pitchFamily="2" charset="0"/>
              </a:rPr>
              <a:t>ম্যালথাসের জনসংখ্যা তত্ত্ব </a:t>
            </a:r>
            <a:r>
              <a:rPr lang="bn-BD" sz="8000" dirty="0" smtClean="0">
                <a:solidFill>
                  <a:srgbClr val="FF33CC"/>
                </a:solidFill>
                <a:latin typeface="NikoshBAN" pitchFamily="2" charset="0"/>
                <a:cs typeface="NikoshBAN" pitchFamily="2" charset="0"/>
              </a:rPr>
              <a:t/>
            </a:r>
            <a:br>
              <a:rPr lang="bn-BD" sz="8000" dirty="0" smtClean="0">
                <a:solidFill>
                  <a:srgbClr val="FF33CC"/>
                </a:solidFill>
                <a:latin typeface="NikoshBAN" pitchFamily="2" charset="0"/>
                <a:cs typeface="NikoshBAN" pitchFamily="2" charset="0"/>
              </a:rPr>
            </a:br>
            <a:endParaRPr lang="en-US" sz="6000" dirty="0">
              <a:solidFill>
                <a:srgbClr val="FF33CC"/>
              </a:solidFill>
              <a:latin typeface="NikoshBAN" pitchFamily="2" charset="0"/>
              <a:cs typeface="NikoshBAN" pitchFamily="2" charset="0"/>
            </a:endParaRPr>
          </a:p>
        </p:txBody>
      </p:sp>
      <p:pic>
        <p:nvPicPr>
          <p:cNvPr id="1026" name="Picture 2" descr="C:\Documents and Settings\User\Desktop\ID-24\Eco-1.jpg"/>
          <p:cNvPicPr>
            <a:picLocks noChangeAspect="1" noChangeArrowheads="1"/>
          </p:cNvPicPr>
          <p:nvPr/>
        </p:nvPicPr>
        <p:blipFill>
          <a:blip r:embed="rId4" cstate="print"/>
          <a:srcRect/>
          <a:stretch>
            <a:fillRect/>
          </a:stretch>
        </p:blipFill>
        <p:spPr bwMode="auto">
          <a:xfrm>
            <a:off x="2971800" y="4038600"/>
            <a:ext cx="3048000" cy="245806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iterate type="lt">
                                    <p:tmPct val="5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4"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wheel(4)">
                                      <p:cBhvr>
                                        <p:cTn id="15"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Documents and Settings\User\Desktop\ID-24\Eco-14.jpg"/>
          <p:cNvPicPr>
            <a:picLocks noGrp="1" noChangeAspect="1" noChangeArrowheads="1"/>
          </p:cNvPicPr>
          <p:nvPr>
            <p:ph idx="1"/>
          </p:nvPr>
        </p:nvPicPr>
        <p:blipFill>
          <a:blip r:embed="rId2" cstate="print"/>
          <a:srcRect/>
          <a:stretch>
            <a:fillRect/>
          </a:stretch>
        </p:blipFill>
        <p:spPr bwMode="auto">
          <a:xfrm>
            <a:off x="0" y="0"/>
            <a:ext cx="9143999" cy="6858000"/>
          </a:xfrm>
          <a:prstGeom prst="rect">
            <a:avLst/>
          </a:prstGeom>
          <a:noFill/>
        </p:spPr>
      </p:pic>
      <p:sp>
        <p:nvSpPr>
          <p:cNvPr id="3" name="Rectangle 2"/>
          <p:cNvSpPr/>
          <p:nvPr/>
        </p:nvSpPr>
        <p:spPr>
          <a:xfrm>
            <a:off x="5791200" y="0"/>
            <a:ext cx="3352800"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bn-BD" sz="3600" dirty="0" smtClean="0">
                <a:solidFill>
                  <a:srgbClr val="3333FF"/>
                </a:solidFill>
                <a:latin typeface="NikoshBAN" pitchFamily="2" charset="0"/>
                <a:cs typeface="NikoshBAN" pitchFamily="2" charset="0"/>
              </a:rPr>
              <a:t>বাংলাদেশের জনসংখ্যা</a:t>
            </a:r>
            <a:endParaRPr lang="en-US" dirty="0">
              <a:solidFill>
                <a:srgbClr val="3333FF"/>
              </a:solidFill>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edg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2971800"/>
          </a:xfrm>
        </p:spPr>
        <p:txBody>
          <a:bodyPr/>
          <a:lstStyle/>
          <a:p>
            <a:endParaRPr lang="en-US" dirty="0"/>
          </a:p>
        </p:txBody>
      </p:sp>
      <p:sp>
        <p:nvSpPr>
          <p:cNvPr id="3" name="Subtitle 2"/>
          <p:cNvSpPr>
            <a:spLocks noGrp="1"/>
          </p:cNvSpPr>
          <p:nvPr>
            <p:ph type="subTitle" idx="1"/>
          </p:nvPr>
        </p:nvSpPr>
        <p:spPr/>
        <p:txBody>
          <a:bodyPr/>
          <a:lstStyle/>
          <a:p>
            <a:endParaRPr lang="en-US" dirty="0"/>
          </a:p>
        </p:txBody>
      </p:sp>
      <p:pic>
        <p:nvPicPr>
          <p:cNvPr id="1026" name="Picture 2" descr="C:\Documents and Settings\User\Desktop\ID-24\Eco-36.jpg"/>
          <p:cNvPicPr>
            <a:picLocks noChangeAspect="1" noChangeArrowheads="1"/>
          </p:cNvPicPr>
          <p:nvPr/>
        </p:nvPicPr>
        <p:blipFill>
          <a:blip r:embed="rId2" cstate="print"/>
          <a:srcRect/>
          <a:stretch>
            <a:fillRect/>
          </a:stretch>
        </p:blipFill>
        <p:spPr bwMode="auto">
          <a:xfrm>
            <a:off x="0" y="0"/>
            <a:ext cx="4495800" cy="2971800"/>
          </a:xfrm>
          <a:prstGeom prst="rect">
            <a:avLst/>
          </a:prstGeom>
          <a:noFill/>
        </p:spPr>
      </p:pic>
      <p:pic>
        <p:nvPicPr>
          <p:cNvPr id="1028" name="Picture 4" descr="C:\Documents and Settings\User\Desktop\ID-24\Eco-35.jpg"/>
          <p:cNvPicPr>
            <a:picLocks noChangeAspect="1" noChangeArrowheads="1"/>
          </p:cNvPicPr>
          <p:nvPr/>
        </p:nvPicPr>
        <p:blipFill>
          <a:blip r:embed="rId3" cstate="print"/>
          <a:srcRect/>
          <a:stretch>
            <a:fillRect/>
          </a:stretch>
        </p:blipFill>
        <p:spPr bwMode="auto">
          <a:xfrm>
            <a:off x="0" y="2971800"/>
            <a:ext cx="4497370" cy="3886200"/>
          </a:xfrm>
          <a:prstGeom prst="rect">
            <a:avLst/>
          </a:prstGeom>
          <a:noFill/>
        </p:spPr>
      </p:pic>
      <p:pic>
        <p:nvPicPr>
          <p:cNvPr id="1029" name="Picture 5" descr="C:\Documents and Settings\User\Desktop\ID-24\Eco-29.jpg"/>
          <p:cNvPicPr>
            <a:picLocks noChangeAspect="1" noChangeArrowheads="1"/>
          </p:cNvPicPr>
          <p:nvPr/>
        </p:nvPicPr>
        <p:blipFill>
          <a:blip r:embed="rId4" cstate="print"/>
          <a:srcRect/>
          <a:stretch>
            <a:fillRect/>
          </a:stretch>
        </p:blipFill>
        <p:spPr bwMode="auto">
          <a:xfrm>
            <a:off x="4495800" y="2971800"/>
            <a:ext cx="4648200" cy="3886200"/>
          </a:xfrm>
          <a:prstGeom prst="rect">
            <a:avLst/>
          </a:prstGeom>
          <a:noFill/>
        </p:spPr>
      </p:pic>
      <p:pic>
        <p:nvPicPr>
          <p:cNvPr id="1030" name="Picture 6" descr="C:\Documents and Settings\User\Desktop\ID-24\Eco-21.jpg"/>
          <p:cNvPicPr>
            <a:picLocks noChangeAspect="1" noChangeArrowheads="1"/>
          </p:cNvPicPr>
          <p:nvPr/>
        </p:nvPicPr>
        <p:blipFill>
          <a:blip r:embed="rId5" cstate="print"/>
          <a:srcRect/>
          <a:stretch>
            <a:fillRect/>
          </a:stretch>
        </p:blipFill>
        <p:spPr bwMode="auto">
          <a:xfrm>
            <a:off x="4495800" y="0"/>
            <a:ext cx="4648200" cy="29718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30"/>
                                        </p:tgtEl>
                                        <p:attrNameLst>
                                          <p:attrName>style.visibility</p:attrName>
                                        </p:attrNameLst>
                                      </p:cBhvr>
                                      <p:to>
                                        <p:strVal val="visible"/>
                                      </p:to>
                                    </p:set>
                                    <p:anim calcmode="lin" valueType="num">
                                      <p:cBhvr additive="base">
                                        <p:cTn id="12" dur="500" fill="hold"/>
                                        <p:tgtEl>
                                          <p:spTgt spid="1030"/>
                                        </p:tgtEl>
                                        <p:attrNameLst>
                                          <p:attrName>ppt_x</p:attrName>
                                        </p:attrNameLst>
                                      </p:cBhvr>
                                      <p:tavLst>
                                        <p:tav tm="0">
                                          <p:val>
                                            <p:strVal val="#ppt_x"/>
                                          </p:val>
                                        </p:tav>
                                        <p:tav tm="100000">
                                          <p:val>
                                            <p:strVal val="#ppt_x"/>
                                          </p:val>
                                        </p:tav>
                                      </p:tavLst>
                                    </p:anim>
                                    <p:anim calcmode="lin" valueType="num">
                                      <p:cBhvr additive="base">
                                        <p:cTn id="13"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6" fill="hold" nodeType="clickEffect">
                                  <p:stCondLst>
                                    <p:cond delay="0"/>
                                  </p:stCondLst>
                                  <p:childTnLst>
                                    <p:set>
                                      <p:cBhvr>
                                        <p:cTn id="17" dur="1" fill="hold">
                                          <p:stCondLst>
                                            <p:cond delay="0"/>
                                          </p:stCondLst>
                                        </p:cTn>
                                        <p:tgtEl>
                                          <p:spTgt spid="1028"/>
                                        </p:tgtEl>
                                        <p:attrNameLst>
                                          <p:attrName>style.visibility</p:attrName>
                                        </p:attrNameLst>
                                      </p:cBhvr>
                                      <p:to>
                                        <p:strVal val="visible"/>
                                      </p:to>
                                    </p:set>
                                    <p:animEffect transition="in" filter="barn(inHorizontal)">
                                      <p:cBhvr>
                                        <p:cTn id="18" dur="500"/>
                                        <p:tgtEl>
                                          <p:spTgt spid="1028"/>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4" fill="hold" nodeType="clickEffect">
                                  <p:stCondLst>
                                    <p:cond delay="0"/>
                                  </p:stCondLst>
                                  <p:childTnLst>
                                    <p:set>
                                      <p:cBhvr>
                                        <p:cTn id="22" dur="1" fill="hold">
                                          <p:stCondLst>
                                            <p:cond delay="0"/>
                                          </p:stCondLst>
                                        </p:cTn>
                                        <p:tgtEl>
                                          <p:spTgt spid="1029"/>
                                        </p:tgtEl>
                                        <p:attrNameLst>
                                          <p:attrName>style.visibility</p:attrName>
                                        </p:attrNameLst>
                                      </p:cBhvr>
                                      <p:to>
                                        <p:strVal val="visible"/>
                                      </p:to>
                                    </p:set>
                                    <p:animEffect transition="in" filter="wheel(4)">
                                      <p:cBhvr>
                                        <p:cTn id="23" dur="2000"/>
                                        <p:tgtEl>
                                          <p:spTgt spid="1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0" y="1600200"/>
            <a:ext cx="9144000" cy="5257800"/>
          </a:xfrm>
        </p:spPr>
        <p:txBody>
          <a:bodyPr>
            <a:normAutofit/>
          </a:bodyPr>
          <a:lstStyle/>
          <a:p>
            <a:pPr algn="l"/>
            <a:r>
              <a:rPr lang="bn-BD" sz="4900" dirty="0" smtClean="0">
                <a:solidFill>
                  <a:srgbClr val="CC0000"/>
                </a:solidFill>
                <a:latin typeface="NikoshBAN" pitchFamily="2" charset="0"/>
                <a:cs typeface="NikoshBAN" pitchFamily="2" charset="0"/>
              </a:rPr>
              <a:t>ম্যালথাসের জনসংখ্যা তত্ত্বঃ </a:t>
            </a:r>
            <a:r>
              <a:rPr lang="bn-BD" sz="3100" dirty="0" smtClean="0">
                <a:solidFill>
                  <a:srgbClr val="CC0000"/>
                </a:solidFill>
                <a:latin typeface="NikoshBAN" pitchFamily="2" charset="0"/>
                <a:cs typeface="NikoshBAN" pitchFamily="2" charset="0"/>
              </a:rPr>
              <a:t/>
            </a:r>
            <a:br>
              <a:rPr lang="bn-BD" sz="3100" dirty="0" smtClean="0">
                <a:solidFill>
                  <a:srgbClr val="CC0000"/>
                </a:solidFill>
                <a:latin typeface="NikoshBAN" pitchFamily="2" charset="0"/>
                <a:cs typeface="NikoshBAN" pitchFamily="2" charset="0"/>
              </a:rPr>
            </a:br>
            <a:r>
              <a:rPr lang="bn-BD" sz="3200" dirty="0" smtClean="0">
                <a:latin typeface="NikoshBAN" pitchFamily="2" charset="0"/>
                <a:cs typeface="NikoshBAN" pitchFamily="2" charset="0"/>
              </a:rPr>
              <a:t> ১৭৯৮ খ্রিষ্টাব্দে ইংরেজ অর্থনীতিবিদ টমাস রবার্ট ম্যালথাস তাঁর"</a:t>
            </a:r>
            <a:r>
              <a:rPr lang="en-US" sz="3200" dirty="0" smtClean="0">
                <a:latin typeface="Times New Roman" pitchFamily="18" charset="0"/>
                <a:cs typeface="Times New Roman" pitchFamily="18" charset="0"/>
              </a:rPr>
              <a:t>An Essay on the Principles of Population</a:t>
            </a:r>
            <a:r>
              <a:rPr lang="bn-BD" sz="3200" dirty="0" smtClean="0">
                <a:latin typeface="Times New Roman" pitchFamily="18" charset="0"/>
                <a:cs typeface="Times New Roman" pitchFamily="18" charset="0"/>
              </a:rPr>
              <a:t>”</a:t>
            </a:r>
            <a:r>
              <a:rPr lang="en-US" sz="3200" dirty="0" smtClean="0">
                <a:latin typeface="Times New Roman" pitchFamily="18" charset="0"/>
                <a:cs typeface="Times New Roman" pitchFamily="18" charset="0"/>
              </a:rPr>
              <a:t> </a:t>
            </a:r>
            <a:r>
              <a:rPr lang="bn-BD" sz="3200" dirty="0" smtClean="0">
                <a:latin typeface="NikoshBAN" pitchFamily="2" charset="0"/>
                <a:cs typeface="NikoshBAN" pitchFamily="2" charset="0"/>
              </a:rPr>
              <a:t>নামক বইয়ে জনসংখ্যা  সম্বন্ধে একটি তত্ত্ব প্রচার করেন। তত্ত্বটি তাঁর নামানুসারে ম্যালথাসের জনসংখ্যা তত্ত্ব নামে পরিচিত। ম্যালথাসের মতে মানুষের অতি প্রজনন ক্ষমতার জন্য জনসংখ্যা দ্রুত বাড়ে এবং তার উপর কোন নিয়ন্ত্রণ আরোপ না করলে প্রতি পঁচিশ বছরে একটি দেশের জনসংখ্যা দ্বিগুণ হয়। তাঁর মতে জনসংখ্যা বাড়ে জ্যামিতিক হারে যেমন</a:t>
            </a:r>
            <a:br>
              <a:rPr lang="bn-BD" sz="3200" dirty="0" smtClean="0">
                <a:latin typeface="NikoshBAN" pitchFamily="2" charset="0"/>
                <a:cs typeface="NikoshBAN" pitchFamily="2" charset="0"/>
              </a:rPr>
            </a:br>
            <a:r>
              <a:rPr lang="bn-BD" sz="3200" dirty="0" smtClean="0">
                <a:latin typeface="NikoshBAN" pitchFamily="2" charset="0"/>
                <a:cs typeface="NikoshBAN" pitchFamily="2" charset="0"/>
              </a:rPr>
              <a:t>-১,২,৪,৮,১৬ এবং খাদ্য উৎপাদন বাড়ে গানিতিক হারে -১,২,৩,৪,৫ ।নিম্নে চিত্রের সাহায্যে দেখানো হল।</a:t>
            </a:r>
            <a:endParaRPr lang="en-US" sz="3200" dirty="0">
              <a:latin typeface="NikoshBAN" pitchFamily="2" charset="0"/>
              <a:cs typeface="NikoshBAN" pitchFamily="2" charset="0"/>
            </a:endParaRPr>
          </a:p>
        </p:txBody>
      </p:sp>
      <p:sp>
        <p:nvSpPr>
          <p:cNvPr id="4" name="Rectangle 3"/>
          <p:cNvSpPr/>
          <p:nvPr/>
        </p:nvSpPr>
        <p:spPr>
          <a:xfrm>
            <a:off x="0" y="0"/>
            <a:ext cx="9144000" cy="1569660"/>
          </a:xfrm>
          <a:prstGeom prst="rect">
            <a:avLst/>
          </a:prstGeom>
          <a:blipFill>
            <a:blip r:embed="rId2" cstate="print"/>
            <a:tile tx="0" ty="0" sx="100000" sy="100000" flip="none" algn="tl"/>
          </a:blip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bn-BD" sz="9600" b="1" cap="none" spc="0" dirty="0" smtClean="0">
                <a:ln w="11430"/>
                <a:solidFill>
                  <a:srgbClr val="FF33CC"/>
                </a:solidFill>
                <a:effectLst>
                  <a:outerShdw blurRad="50800" dist="39000" dir="5460000" algn="tl">
                    <a:srgbClr val="000000">
                      <a:alpha val="38000"/>
                    </a:srgbClr>
                  </a:outerShdw>
                </a:effectLst>
                <a:latin typeface="NikoshBAN" pitchFamily="2" charset="0"/>
                <a:cs typeface="NikoshBAN" pitchFamily="2" charset="0"/>
              </a:rPr>
              <a:t>উপস্থাপন</a:t>
            </a:r>
            <a:endParaRPr lang="en-US" sz="9600" b="1" cap="none" spc="0" dirty="0">
              <a:ln w="11430"/>
              <a:solidFill>
                <a:srgbClr val="FF33CC"/>
              </a:solidFill>
              <a:effectLst>
                <a:outerShdw blurRad="50800" dist="39000" dir="5460000" algn="tl">
                  <a:srgbClr val="000000">
                    <a:alpha val="38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524000" y="0"/>
          <a:ext cx="6096000" cy="2590800"/>
        </p:xfrm>
        <a:graphic>
          <a:graphicData uri="http://schemas.openxmlformats.org/drawingml/2006/table">
            <a:tbl>
              <a:tblPr firstRow="1" bandRow="1">
                <a:tableStyleId>{5C22544A-7EE6-4342-B048-85BDC9FD1C3A}</a:tableStyleId>
              </a:tblPr>
              <a:tblGrid>
                <a:gridCol w="1016000"/>
                <a:gridCol w="1016000"/>
                <a:gridCol w="1016000"/>
                <a:gridCol w="1016000"/>
                <a:gridCol w="1016000"/>
                <a:gridCol w="1016000"/>
              </a:tblGrid>
              <a:tr h="457200">
                <a:tc>
                  <a:txBody>
                    <a:bodyPr/>
                    <a:lstStyle/>
                    <a:p>
                      <a:pPr algn="l"/>
                      <a:r>
                        <a:rPr lang="bn-BD" sz="3200" b="0" dirty="0" smtClean="0">
                          <a:solidFill>
                            <a:schemeClr val="tx1"/>
                          </a:solidFill>
                          <a:latin typeface="NikoshBAN" pitchFamily="2" charset="0"/>
                          <a:cs typeface="NikoshBAN" pitchFamily="2" charset="0"/>
                        </a:rPr>
                        <a:t>বছর</a:t>
                      </a:r>
                    </a:p>
                    <a:p>
                      <a:pPr algn="l"/>
                      <a:endParaRPr lang="en-US" sz="32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b="0" dirty="0" smtClean="0">
                          <a:solidFill>
                            <a:schemeClr val="tx1"/>
                          </a:solidFill>
                          <a:latin typeface="NikoshBAN" pitchFamily="2" charset="0"/>
                          <a:cs typeface="NikoshBAN" pitchFamily="2" charset="0"/>
                        </a:rPr>
                        <a:t>০</a:t>
                      </a:r>
                      <a:endParaRPr lang="en-US" sz="4400" b="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b="0" dirty="0" smtClean="0">
                          <a:solidFill>
                            <a:schemeClr val="tx1"/>
                          </a:solidFill>
                          <a:latin typeface="NikoshBAN" pitchFamily="2" charset="0"/>
                          <a:cs typeface="NikoshBAN" pitchFamily="2" charset="0"/>
                        </a:rPr>
                        <a:t>২৫</a:t>
                      </a:r>
                      <a:endParaRPr lang="en-US" sz="4400" b="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b="0" dirty="0" smtClean="0">
                          <a:solidFill>
                            <a:schemeClr val="tx1"/>
                          </a:solidFill>
                          <a:latin typeface="NikoshBAN" pitchFamily="2" charset="0"/>
                          <a:cs typeface="NikoshBAN" pitchFamily="2" charset="0"/>
                        </a:rPr>
                        <a:t>৫০</a:t>
                      </a:r>
                      <a:endParaRPr lang="en-US" sz="4400" b="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b="0" dirty="0" smtClean="0">
                          <a:solidFill>
                            <a:schemeClr val="tx1"/>
                          </a:solidFill>
                          <a:latin typeface="NikoshBAN" pitchFamily="2" charset="0"/>
                          <a:cs typeface="NikoshBAN" pitchFamily="2" charset="0"/>
                        </a:rPr>
                        <a:t>৭৫</a:t>
                      </a:r>
                      <a:endParaRPr lang="en-US" sz="4400" b="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b="0" dirty="0" smtClean="0">
                          <a:solidFill>
                            <a:schemeClr val="tx1"/>
                          </a:solidFill>
                          <a:latin typeface="NikoshBAN" pitchFamily="2" charset="0"/>
                          <a:cs typeface="NikoshBAN" pitchFamily="2" charset="0"/>
                        </a:rPr>
                        <a:t>১০০</a:t>
                      </a:r>
                      <a:endParaRPr lang="en-US" sz="4400" b="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r>
              <a:tr h="370840">
                <a:tc>
                  <a:txBody>
                    <a:bodyPr/>
                    <a:lstStyle/>
                    <a:p>
                      <a:pPr algn="l"/>
                      <a:r>
                        <a:rPr lang="bn-BD" sz="2000" dirty="0" smtClean="0">
                          <a:solidFill>
                            <a:schemeClr val="tx1"/>
                          </a:solidFill>
                          <a:latin typeface="NikoshBAN" pitchFamily="2" charset="0"/>
                          <a:cs typeface="NikoshBAN" pitchFamily="2" charset="0"/>
                        </a:rPr>
                        <a:t>জনসংখ্যা বৃদ্ধি</a:t>
                      </a:r>
                      <a:endParaRPr lang="en-US" sz="20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১</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২</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৪</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৮</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১৬</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r>
              <a:tr h="370840">
                <a:tc>
                  <a:txBody>
                    <a:bodyPr/>
                    <a:lstStyle/>
                    <a:p>
                      <a:pPr algn="l"/>
                      <a:r>
                        <a:rPr lang="bn-BD" dirty="0" smtClean="0">
                          <a:solidFill>
                            <a:schemeClr val="tx1"/>
                          </a:solidFill>
                        </a:rPr>
                        <a:t>খাদ্য</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১</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২</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৩</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৪</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c>
                  <a:txBody>
                    <a:bodyPr/>
                    <a:lstStyle/>
                    <a:p>
                      <a:pPr algn="l"/>
                      <a:r>
                        <a:rPr lang="bn-BD" sz="4400" dirty="0" smtClean="0">
                          <a:solidFill>
                            <a:schemeClr val="tx1"/>
                          </a:solidFill>
                          <a:latin typeface="NikoshBAN" pitchFamily="2" charset="0"/>
                          <a:cs typeface="NikoshBAN" pitchFamily="2" charset="0"/>
                        </a:rPr>
                        <a:t>৫</a:t>
                      </a:r>
                      <a:endParaRPr lang="en-US" sz="4400" dirty="0">
                        <a:solidFill>
                          <a:schemeClr val="tx1"/>
                        </a:solidFill>
                        <a:latin typeface="NikoshBAN" pitchFamily="2" charset="0"/>
                        <a:cs typeface="NikoshBAN"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tile tx="0" ty="0" sx="100000" sy="100000" flip="none" algn="tl"/>
                    </a:blipFill>
                  </a:tcPr>
                </a:tc>
              </a:tr>
            </a:tbl>
          </a:graphicData>
        </a:graphic>
      </p:graphicFrame>
      <p:sp>
        <p:nvSpPr>
          <p:cNvPr id="8" name="Rectangle 7"/>
          <p:cNvSpPr/>
          <p:nvPr/>
        </p:nvSpPr>
        <p:spPr>
          <a:xfrm>
            <a:off x="1219200" y="3048000"/>
            <a:ext cx="838200" cy="6096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bn-BD" sz="1200" dirty="0" smtClean="0">
                <a:solidFill>
                  <a:schemeClr val="bg2">
                    <a:lumMod val="10000"/>
                  </a:schemeClr>
                </a:solidFill>
                <a:latin typeface="NikoshBAN" pitchFamily="2" charset="0"/>
                <a:cs typeface="NikoshBAN" pitchFamily="2" charset="0"/>
              </a:rPr>
              <a:t>জনসংখ্যা</a:t>
            </a:r>
          </a:p>
          <a:p>
            <a:pPr algn="ctr"/>
            <a:r>
              <a:rPr lang="bn-BD" sz="1200" dirty="0" smtClean="0">
                <a:solidFill>
                  <a:schemeClr val="bg2">
                    <a:lumMod val="10000"/>
                  </a:schemeClr>
                </a:solidFill>
                <a:latin typeface="NikoshBAN" pitchFamily="2" charset="0"/>
                <a:cs typeface="NikoshBAN" pitchFamily="2" charset="0"/>
              </a:rPr>
              <a:t>ও</a:t>
            </a:r>
          </a:p>
          <a:p>
            <a:pPr algn="ctr"/>
            <a:r>
              <a:rPr lang="bn-BD" sz="1200" dirty="0" smtClean="0">
                <a:solidFill>
                  <a:schemeClr val="bg2">
                    <a:lumMod val="10000"/>
                  </a:schemeClr>
                </a:solidFill>
                <a:latin typeface="NikoshBAN" pitchFamily="2" charset="0"/>
                <a:cs typeface="NikoshBAN" pitchFamily="2" charset="0"/>
              </a:rPr>
              <a:t>খাদ্দ্যা</a:t>
            </a:r>
            <a:endParaRPr lang="en-US" sz="1200" dirty="0">
              <a:solidFill>
                <a:schemeClr val="bg2">
                  <a:lumMod val="10000"/>
                </a:schemeClr>
              </a:solidFill>
              <a:latin typeface="NikoshBAN" pitchFamily="2" charset="0"/>
              <a:cs typeface="NikoshBAN" pitchFamily="2" charset="0"/>
            </a:endParaRPr>
          </a:p>
        </p:txBody>
      </p:sp>
      <p:sp>
        <p:nvSpPr>
          <p:cNvPr id="9" name="Rectangle 8"/>
          <p:cNvSpPr/>
          <p:nvPr/>
        </p:nvSpPr>
        <p:spPr>
          <a:xfrm>
            <a:off x="7010400" y="6400800"/>
            <a:ext cx="914400"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bn-BD" dirty="0" smtClean="0">
                <a:solidFill>
                  <a:schemeClr val="tx1">
                    <a:lumMod val="95000"/>
                    <a:lumOff val="5000"/>
                  </a:schemeClr>
                </a:solidFill>
              </a:rPr>
              <a:t>বছর</a:t>
            </a:r>
          </a:p>
          <a:p>
            <a:pPr algn="ctr"/>
            <a:r>
              <a:rPr lang="en-US" dirty="0" smtClean="0">
                <a:solidFill>
                  <a:schemeClr val="tx1">
                    <a:lumMod val="95000"/>
                    <a:lumOff val="5000"/>
                  </a:schemeClr>
                </a:solidFill>
              </a:rPr>
              <a:t>.</a:t>
            </a:r>
            <a:endParaRPr lang="en-US" dirty="0">
              <a:solidFill>
                <a:schemeClr val="tx1">
                  <a:lumMod val="95000"/>
                  <a:lumOff val="5000"/>
                </a:schemeClr>
              </a:solidFill>
            </a:endParaRPr>
          </a:p>
        </p:txBody>
      </p:sp>
      <p:sp>
        <p:nvSpPr>
          <p:cNvPr id="11" name="Rectangle 10"/>
          <p:cNvSpPr/>
          <p:nvPr/>
        </p:nvSpPr>
        <p:spPr>
          <a:xfrm>
            <a:off x="1676400" y="6477000"/>
            <a:ext cx="6096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lumMod val="95000"/>
                    <a:lumOff val="5000"/>
                  </a:schemeClr>
                </a:solidFill>
              </a:rPr>
              <a:t>0</a:t>
            </a:r>
            <a:endParaRPr lang="en-US" dirty="0">
              <a:solidFill>
                <a:schemeClr val="tx1">
                  <a:lumMod val="95000"/>
                  <a:lumOff val="5000"/>
                </a:schemeClr>
              </a:solidFill>
            </a:endParaRPr>
          </a:p>
        </p:txBody>
      </p:sp>
      <p:cxnSp>
        <p:nvCxnSpPr>
          <p:cNvPr id="16" name="Straight Connector 15"/>
          <p:cNvCxnSpPr/>
          <p:nvPr/>
        </p:nvCxnSpPr>
        <p:spPr>
          <a:xfrm flipV="1">
            <a:off x="2133600" y="4800600"/>
            <a:ext cx="5257800" cy="1371600"/>
          </a:xfrm>
          <a:prstGeom prst="line">
            <a:avLst/>
          </a:prstGeom>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6629400" y="2514600"/>
            <a:ext cx="533400"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solidFill>
                  <a:schemeClr val="tx1">
                    <a:lumMod val="95000"/>
                    <a:lumOff val="5000"/>
                  </a:schemeClr>
                </a:solidFill>
              </a:rPr>
              <a:t>p</a:t>
            </a:r>
            <a:endParaRPr lang="en-US" dirty="0">
              <a:solidFill>
                <a:schemeClr val="tx1">
                  <a:lumMod val="95000"/>
                  <a:lumOff val="5000"/>
                </a:schemeClr>
              </a:solidFill>
            </a:endParaRPr>
          </a:p>
        </p:txBody>
      </p:sp>
      <p:sp>
        <p:nvSpPr>
          <p:cNvPr id="24" name="Freeform 23"/>
          <p:cNvSpPr/>
          <p:nvPr/>
        </p:nvSpPr>
        <p:spPr>
          <a:xfrm>
            <a:off x="2113280" y="2667000"/>
            <a:ext cx="4668520" cy="3489960"/>
          </a:xfrm>
          <a:custGeom>
            <a:avLst/>
            <a:gdLst>
              <a:gd name="connsiteX0" fmla="*/ 0 w 4165600"/>
              <a:gd name="connsiteY0" fmla="*/ 2885440 h 2885440"/>
              <a:gd name="connsiteX1" fmla="*/ 1117600 w 4165600"/>
              <a:gd name="connsiteY1" fmla="*/ 2621280 h 2885440"/>
              <a:gd name="connsiteX2" fmla="*/ 2560320 w 4165600"/>
              <a:gd name="connsiteY2" fmla="*/ 1930400 h 2885440"/>
              <a:gd name="connsiteX3" fmla="*/ 4165600 w 4165600"/>
              <a:gd name="connsiteY3" fmla="*/ 0 h 2885440"/>
              <a:gd name="connsiteX4" fmla="*/ 4165600 w 4165600"/>
              <a:gd name="connsiteY4" fmla="*/ 0 h 2885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5600" h="2885440">
                <a:moveTo>
                  <a:pt x="0" y="2885440"/>
                </a:moveTo>
                <a:cubicBezTo>
                  <a:pt x="345440" y="2832946"/>
                  <a:pt x="690880" y="2780453"/>
                  <a:pt x="1117600" y="2621280"/>
                </a:cubicBezTo>
                <a:cubicBezTo>
                  <a:pt x="1544320" y="2462107"/>
                  <a:pt x="2052320" y="2367280"/>
                  <a:pt x="2560320" y="1930400"/>
                </a:cubicBezTo>
                <a:cubicBezTo>
                  <a:pt x="3068320" y="1493520"/>
                  <a:pt x="4165600" y="0"/>
                  <a:pt x="4165600" y="0"/>
                </a:cubicBezTo>
                <a:lnTo>
                  <a:pt x="4165600" y="0"/>
                </a:ln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Rectangle 26"/>
          <p:cNvSpPr/>
          <p:nvPr/>
        </p:nvSpPr>
        <p:spPr>
          <a:xfrm>
            <a:off x="7162800" y="4572000"/>
            <a:ext cx="762000"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solidFill>
                  <a:schemeClr val="tx1">
                    <a:lumMod val="95000"/>
                    <a:lumOff val="5000"/>
                  </a:schemeClr>
                </a:solidFill>
              </a:rPr>
              <a:t>F</a:t>
            </a:r>
            <a:endParaRPr lang="en-US" dirty="0">
              <a:solidFill>
                <a:schemeClr val="tx1">
                  <a:lumMod val="95000"/>
                  <a:lumOff val="5000"/>
                </a:schemeClr>
              </a:solidFill>
            </a:endParaRPr>
          </a:p>
        </p:txBody>
      </p:sp>
      <p:sp>
        <p:nvSpPr>
          <p:cNvPr id="28" name="Rectangle 27"/>
          <p:cNvSpPr/>
          <p:nvPr/>
        </p:nvSpPr>
        <p:spPr>
          <a:xfrm>
            <a:off x="1752600" y="6019800"/>
            <a:ext cx="457200" cy="2286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solidFill>
                  <a:schemeClr val="tx1">
                    <a:lumMod val="95000"/>
                    <a:lumOff val="5000"/>
                  </a:schemeClr>
                </a:solidFill>
              </a:rPr>
              <a:t>U</a:t>
            </a:r>
            <a:endParaRPr lang="en-US" dirty="0">
              <a:solidFill>
                <a:schemeClr val="tx1">
                  <a:lumMod val="95000"/>
                  <a:lumOff val="5000"/>
                </a:schemeClr>
              </a:solidFill>
            </a:endParaRPr>
          </a:p>
        </p:txBody>
      </p:sp>
      <p:grpSp>
        <p:nvGrpSpPr>
          <p:cNvPr id="71" name="Group 70"/>
          <p:cNvGrpSpPr/>
          <p:nvPr/>
        </p:nvGrpSpPr>
        <p:grpSpPr>
          <a:xfrm>
            <a:off x="2133600" y="2590800"/>
            <a:ext cx="4724400" cy="3963194"/>
            <a:chOff x="2133600" y="2590800"/>
            <a:chExt cx="4724400" cy="3963194"/>
          </a:xfrm>
        </p:grpSpPr>
        <p:cxnSp>
          <p:nvCxnSpPr>
            <p:cNvPr id="13" name="Straight Arrow Connector 12"/>
            <p:cNvCxnSpPr/>
            <p:nvPr/>
          </p:nvCxnSpPr>
          <p:spPr>
            <a:xfrm rot="5400000" flipH="1" flipV="1">
              <a:off x="190500" y="4533900"/>
              <a:ext cx="39624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133600" y="6477000"/>
              <a:ext cx="4724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2209800" y="3124200"/>
              <a:ext cx="42672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4800997" y="4800203"/>
              <a:ext cx="3352006"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a:endCxn id="24" idx="1"/>
            </p:cNvCxnSpPr>
            <p:nvPr/>
          </p:nvCxnSpPr>
          <p:spPr>
            <a:xfrm flipV="1">
              <a:off x="2133600" y="5837457"/>
              <a:ext cx="1232210" cy="29945"/>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p:cNvCxnSpPr>
              <a:stCxn id="24" idx="1"/>
            </p:cNvCxnSpPr>
            <p:nvPr/>
          </p:nvCxnSpPr>
          <p:spPr>
            <a:xfrm flipH="1">
              <a:off x="3352800" y="5837457"/>
              <a:ext cx="13010" cy="639543"/>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V="1">
              <a:off x="2133600" y="5029200"/>
              <a:ext cx="4419600" cy="76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flipV="1">
              <a:off x="2133600" y="5410200"/>
              <a:ext cx="2286000" cy="76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3848497" y="5982097"/>
              <a:ext cx="1142206"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2133600" y="4114800"/>
              <a:ext cx="35814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533106" y="5372100"/>
              <a:ext cx="2362994" cy="794"/>
            </a:xfrm>
            <a:prstGeom prst="line">
              <a:avLst/>
            </a:prstGeom>
          </p:spPr>
          <p:style>
            <a:lnRef idx="1">
              <a:schemeClr val="accent1"/>
            </a:lnRef>
            <a:fillRef idx="0">
              <a:schemeClr val="accent1"/>
            </a:fillRef>
            <a:effectRef idx="0">
              <a:schemeClr val="accent1"/>
            </a:effectRef>
            <a:fontRef idx="minor">
              <a:schemeClr val="tx1"/>
            </a:fontRef>
          </p:style>
        </p:cxnSp>
      </p:grpSp>
      <p:sp>
        <p:nvSpPr>
          <p:cNvPr id="70" name="Freeform 69"/>
          <p:cNvSpPr/>
          <p:nvPr/>
        </p:nvSpPr>
        <p:spPr>
          <a:xfrm>
            <a:off x="3352800" y="3129280"/>
            <a:ext cx="3129280" cy="2743200"/>
          </a:xfrm>
          <a:custGeom>
            <a:avLst/>
            <a:gdLst>
              <a:gd name="connsiteX0" fmla="*/ 3108960 w 3129280"/>
              <a:gd name="connsiteY0" fmla="*/ 0 h 2743200"/>
              <a:gd name="connsiteX1" fmla="*/ 3129280 w 3129280"/>
              <a:gd name="connsiteY1" fmla="*/ 1950720 h 2743200"/>
              <a:gd name="connsiteX2" fmla="*/ 0 w 3129280"/>
              <a:gd name="connsiteY2" fmla="*/ 2743200 h 2743200"/>
              <a:gd name="connsiteX3" fmla="*/ 1036320 w 3129280"/>
              <a:gd name="connsiteY3" fmla="*/ 2316480 h 2743200"/>
              <a:gd name="connsiteX4" fmla="*/ 1605280 w 3129280"/>
              <a:gd name="connsiteY4" fmla="*/ 1930400 h 2743200"/>
              <a:gd name="connsiteX5" fmla="*/ 2397760 w 3129280"/>
              <a:gd name="connsiteY5" fmla="*/ 995680 h 2743200"/>
              <a:gd name="connsiteX6" fmla="*/ 3108960 w 3129280"/>
              <a:gd name="connsiteY6" fmla="*/ 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9280" h="2743200">
                <a:moveTo>
                  <a:pt x="3108960" y="0"/>
                </a:moveTo>
                <a:lnTo>
                  <a:pt x="3129280" y="1950720"/>
                </a:lnTo>
                <a:lnTo>
                  <a:pt x="0" y="2743200"/>
                </a:lnTo>
                <a:lnTo>
                  <a:pt x="1036320" y="2316480"/>
                </a:lnTo>
                <a:lnTo>
                  <a:pt x="1605280" y="1930400"/>
                </a:lnTo>
                <a:lnTo>
                  <a:pt x="2397760" y="995680"/>
                </a:lnTo>
                <a:lnTo>
                  <a:pt x="3108960" y="0"/>
                </a:lnTo>
                <a:close/>
              </a:path>
            </a:pathLst>
          </a:custGeom>
          <a:solidFill>
            <a:srgbClr val="007A3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p:nvSpPr>
        <p:spPr>
          <a:xfrm>
            <a:off x="3048000" y="5410200"/>
            <a:ext cx="5334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rgbClr val="C00000"/>
                </a:solidFill>
              </a:rPr>
              <a:t>a</a:t>
            </a:r>
            <a:endParaRPr lang="en-US" dirty="0">
              <a:solidFill>
                <a:srgbClr val="C00000"/>
              </a:solidFill>
            </a:endParaRPr>
          </a:p>
        </p:txBody>
      </p:sp>
      <p:sp>
        <p:nvSpPr>
          <p:cNvPr id="26" name="Rectangle 25"/>
          <p:cNvSpPr/>
          <p:nvPr/>
        </p:nvSpPr>
        <p:spPr>
          <a:xfrm>
            <a:off x="6019800" y="2819400"/>
            <a:ext cx="6858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rgbClr val="C00000"/>
                </a:solidFill>
              </a:rPr>
              <a:t>b</a:t>
            </a:r>
            <a:endParaRPr lang="en-US" dirty="0">
              <a:solidFill>
                <a:srgbClr val="C00000"/>
              </a:solidFill>
            </a:endParaRPr>
          </a:p>
        </p:txBody>
      </p:sp>
      <p:sp>
        <p:nvSpPr>
          <p:cNvPr id="29" name="Rectangle 28"/>
          <p:cNvSpPr/>
          <p:nvPr/>
        </p:nvSpPr>
        <p:spPr>
          <a:xfrm>
            <a:off x="6172200" y="4724400"/>
            <a:ext cx="838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smtClean="0">
                <a:solidFill>
                  <a:srgbClr val="C00000"/>
                </a:solidFill>
              </a:rPr>
              <a:t>c</a:t>
            </a:r>
            <a:endParaRPr lang="en-US"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71"/>
                                        </p:tgtEl>
                                        <p:attrNameLst>
                                          <p:attrName>style.visibility</p:attrName>
                                        </p:attrNameLst>
                                      </p:cBhvr>
                                      <p:to>
                                        <p:strVal val="visible"/>
                                      </p:to>
                                    </p:set>
                                    <p:animEffect transition="in" filter="wheel(4)">
                                      <p:cBhvr>
                                        <p:cTn id="12" dur="2000"/>
                                        <p:tgtEl>
                                          <p:spTgt spid="71"/>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70"/>
                                        </p:tgtEl>
                                        <p:attrNameLst>
                                          <p:attrName>style.visibility</p:attrName>
                                        </p:attrNameLst>
                                      </p:cBhvr>
                                      <p:to>
                                        <p:strVal val="visible"/>
                                      </p:to>
                                    </p:set>
                                    <p:animEffect transition="in" filter="wedge">
                                      <p:cBhvr>
                                        <p:cTn id="17" dur="2000"/>
                                        <p:tgtEl>
                                          <p:spTgt spid="70"/>
                                        </p:tgtEl>
                                      </p:cBhvr>
                                    </p:animEffect>
                                  </p:childTnLst>
                                </p:cTn>
                              </p:par>
                              <p:par>
                                <p:cTn id="18" presetID="2" presetClass="entr" presetSubtype="4"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additive="base">
                                        <p:cTn id="28" dur="500" fill="hold"/>
                                        <p:tgtEl>
                                          <p:spTgt spid="9"/>
                                        </p:tgtEl>
                                        <p:attrNameLst>
                                          <p:attrName>ppt_x</p:attrName>
                                        </p:attrNameLst>
                                      </p:cBhvr>
                                      <p:tavLst>
                                        <p:tav tm="0">
                                          <p:val>
                                            <p:strVal val="#ppt_x"/>
                                          </p:val>
                                        </p:tav>
                                        <p:tav tm="100000">
                                          <p:val>
                                            <p:strVal val="#ppt_x"/>
                                          </p:val>
                                        </p:tav>
                                      </p:tavLst>
                                    </p:anim>
                                    <p:anim calcmode="lin" valueType="num">
                                      <p:cBhvr additive="base">
                                        <p:cTn id="29" dur="500" fill="hold"/>
                                        <p:tgtEl>
                                          <p:spTgt spid="9"/>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27"/>
                                        </p:tgtEl>
                                        <p:attrNameLst>
                                          <p:attrName>style.visibility</p:attrName>
                                        </p:attrNameLst>
                                      </p:cBhvr>
                                      <p:to>
                                        <p:strVal val="visible"/>
                                      </p:to>
                                    </p:set>
                                    <p:anim calcmode="lin" valueType="num">
                                      <p:cBhvr additive="base">
                                        <p:cTn id="32" dur="500" fill="hold"/>
                                        <p:tgtEl>
                                          <p:spTgt spid="27"/>
                                        </p:tgtEl>
                                        <p:attrNameLst>
                                          <p:attrName>ppt_x</p:attrName>
                                        </p:attrNameLst>
                                      </p:cBhvr>
                                      <p:tavLst>
                                        <p:tav tm="0">
                                          <p:val>
                                            <p:strVal val="#ppt_x"/>
                                          </p:val>
                                        </p:tav>
                                        <p:tav tm="100000">
                                          <p:val>
                                            <p:strVal val="#ppt_x"/>
                                          </p:val>
                                        </p:tav>
                                      </p:tavLst>
                                    </p:anim>
                                    <p:anim calcmode="lin" valueType="num">
                                      <p:cBhvr additive="base">
                                        <p:cTn id="33" dur="500" fill="hold"/>
                                        <p:tgtEl>
                                          <p:spTgt spid="2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28"/>
                                        </p:tgtEl>
                                        <p:attrNameLst>
                                          <p:attrName>style.visibility</p:attrName>
                                        </p:attrNameLst>
                                      </p:cBhvr>
                                      <p:to>
                                        <p:strVal val="visible"/>
                                      </p:to>
                                    </p:set>
                                    <p:anim calcmode="lin" valueType="num">
                                      <p:cBhvr additive="base">
                                        <p:cTn id="36" dur="500" fill="hold"/>
                                        <p:tgtEl>
                                          <p:spTgt spid="28"/>
                                        </p:tgtEl>
                                        <p:attrNameLst>
                                          <p:attrName>ppt_x</p:attrName>
                                        </p:attrNameLst>
                                      </p:cBhvr>
                                      <p:tavLst>
                                        <p:tav tm="0">
                                          <p:val>
                                            <p:strVal val="#ppt_x"/>
                                          </p:val>
                                        </p:tav>
                                        <p:tav tm="100000">
                                          <p:val>
                                            <p:strVal val="#ppt_x"/>
                                          </p:val>
                                        </p:tav>
                                      </p:tavLst>
                                    </p:anim>
                                    <p:anim calcmode="lin" valueType="num">
                                      <p:cBhvr additive="base">
                                        <p:cTn id="37"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27" grpId="0"/>
      <p:bldP spid="28" grpId="0"/>
      <p:bldP spid="7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graphicFrame>
        <p:nvGraphicFramePr>
          <p:cNvPr id="4" name="Content Placeholder 3"/>
          <p:cNvGraphicFramePr>
            <a:graphicFrameLocks noGrp="1"/>
          </p:cNvGraphicFramePr>
          <p:nvPr>
            <p:ph idx="1"/>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Arc 10"/>
          <p:cNvSpPr/>
          <p:nvPr/>
        </p:nvSpPr>
        <p:spPr>
          <a:xfrm>
            <a:off x="2819400" y="5943600"/>
            <a:ext cx="609600" cy="609600"/>
          </a:xfrm>
          <a:prstGeom prst="arc">
            <a:avLst>
              <a:gd name="adj1" fmla="val 21032261"/>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urved Right Arrow 4"/>
          <p:cNvSpPr/>
          <p:nvPr/>
        </p:nvSpPr>
        <p:spPr>
          <a:xfrm rot="16200000">
            <a:off x="4000500" y="4381500"/>
            <a:ext cx="1066800" cy="34290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Curved Right Arrow 5"/>
          <p:cNvSpPr/>
          <p:nvPr/>
        </p:nvSpPr>
        <p:spPr>
          <a:xfrm rot="9235946">
            <a:off x="6189568" y="418871"/>
            <a:ext cx="955864" cy="411525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Curved Right Arrow 6"/>
          <p:cNvSpPr/>
          <p:nvPr/>
        </p:nvSpPr>
        <p:spPr>
          <a:xfrm rot="1464663">
            <a:off x="1936140" y="538824"/>
            <a:ext cx="900987" cy="3947229"/>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1600200"/>
            <a:ext cx="9144000" cy="5257800"/>
          </a:xfrm>
          <a:solidFill>
            <a:schemeClr val="accent2">
              <a:lumMod val="60000"/>
              <a:lumOff val="40000"/>
            </a:schemeClr>
          </a:solidFill>
        </p:spPr>
        <p:txBody>
          <a:bodyPr>
            <a:normAutofit fontScale="25000" lnSpcReduction="20000"/>
          </a:bodyPr>
          <a:lstStyle/>
          <a:p>
            <a:pPr>
              <a:buNone/>
            </a:pPr>
            <a:endParaRPr lang="bn-BD"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r>
              <a:rPr lang="bn-BD" sz="17600" dirty="0" smtClean="0">
                <a:latin typeface="NikoshBAN" pitchFamily="2" charset="0"/>
                <a:cs typeface="NikoshBAN" pitchFamily="2" charset="0"/>
              </a:rPr>
              <a:t>১।খাদ্য উৎপাদন ও জনসংখ্যার মধ্যে সম্পর্ক চিত্রের সাহায্যে দেখাও।</a:t>
            </a:r>
          </a:p>
          <a:p>
            <a:pPr>
              <a:buNone/>
            </a:pPr>
            <a:endParaRPr lang="bn-BD" sz="17600" dirty="0" smtClean="0">
              <a:latin typeface="NikoshBAN" pitchFamily="2" charset="0"/>
              <a:cs typeface="NikoshBAN" pitchFamily="2" charset="0"/>
            </a:endParaRPr>
          </a:p>
          <a:p>
            <a:pPr>
              <a:buNone/>
            </a:pPr>
            <a:r>
              <a:rPr lang="bn-BD" sz="17600" dirty="0" smtClean="0">
                <a:latin typeface="NikoshBAN" pitchFamily="2" charset="0"/>
                <a:cs typeface="NikoshBAN" pitchFamily="2" charset="0"/>
              </a:rPr>
              <a:t>২।জনসংখ্যা নিয়ন্ত্রণ সম্পর্কে ম্যালথাসীয় চক্র দেখাও।</a:t>
            </a:r>
          </a:p>
          <a:p>
            <a:pPr>
              <a:buNone/>
            </a:pPr>
            <a:endParaRPr lang="bn-BD" sz="216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endParaRPr lang="bn-BD" sz="2800" dirty="0" smtClean="0">
              <a:latin typeface="NikoshBAN" pitchFamily="2" charset="0"/>
              <a:cs typeface="NikoshBAN" pitchFamily="2" charset="0"/>
            </a:endParaRPr>
          </a:p>
          <a:p>
            <a:pPr>
              <a:buNone/>
            </a:pPr>
            <a:r>
              <a:rPr lang="bn-BD" sz="2800" dirty="0" smtClean="0">
                <a:latin typeface="NikoshBAN" pitchFamily="2" charset="0"/>
                <a:cs typeface="NikoshBAN" pitchFamily="2" charset="0"/>
              </a:rPr>
              <a:t>।</a:t>
            </a:r>
          </a:p>
          <a:p>
            <a:pPr>
              <a:buNone/>
            </a:pPr>
            <a:endParaRPr lang="en-US" dirty="0">
              <a:latin typeface="NikoshBAN" pitchFamily="2" charset="0"/>
              <a:cs typeface="NikoshBAN" pitchFamily="2" charset="0"/>
            </a:endParaRPr>
          </a:p>
        </p:txBody>
      </p:sp>
      <p:sp>
        <p:nvSpPr>
          <p:cNvPr id="5" name="Title 4"/>
          <p:cNvSpPr>
            <a:spLocks noGrp="1"/>
          </p:cNvSpPr>
          <p:nvPr>
            <p:ph type="title"/>
          </p:nvPr>
        </p:nvSpPr>
        <p:spPr>
          <a:xfrm>
            <a:off x="0" y="0"/>
            <a:ext cx="9144000" cy="1600200"/>
          </a:xfrm>
          <a:blipFill>
            <a:blip r:embed="rId2" cstate="print"/>
            <a:tile tx="0" ty="0" sx="100000" sy="100000" flip="none" algn="tl"/>
          </a:blipFill>
        </p:spPr>
        <p:txBody>
          <a:bodyPr>
            <a:noAutofit/>
          </a:bodyPr>
          <a:lstStyle/>
          <a:p>
            <a:r>
              <a:rPr lang="bn-BD" sz="8000" dirty="0" smtClean="0">
                <a:solidFill>
                  <a:srgbClr val="CC0000"/>
                </a:solidFill>
                <a:latin typeface="Nikosh" pitchFamily="2" charset="0"/>
                <a:cs typeface="Nikosh" pitchFamily="2" charset="0"/>
              </a:rPr>
              <a:t>   </a:t>
            </a:r>
            <a:r>
              <a:rPr lang="bn-BD" sz="8000" dirty="0" smtClean="0">
                <a:solidFill>
                  <a:srgbClr val="CC0000"/>
                </a:solidFill>
                <a:latin typeface="Nikosh" pitchFamily="2" charset="0"/>
                <a:cs typeface="Nikosh" pitchFamily="2" charset="0"/>
              </a:rPr>
              <a:t>দলীয়</a:t>
            </a:r>
            <a:r>
              <a:rPr lang="en-US" sz="8000" dirty="0" smtClean="0">
                <a:solidFill>
                  <a:srgbClr val="CC0000"/>
                </a:solidFill>
                <a:latin typeface="Nikosh" pitchFamily="2" charset="0"/>
                <a:cs typeface="Nikosh" pitchFamily="2" charset="0"/>
              </a:rPr>
              <a:t> </a:t>
            </a:r>
            <a:r>
              <a:rPr lang="bn-BD" sz="8000" dirty="0" smtClean="0">
                <a:solidFill>
                  <a:srgbClr val="CC0000"/>
                </a:solidFill>
                <a:latin typeface="Nikosh" pitchFamily="2" charset="0"/>
                <a:cs typeface="Nikosh" pitchFamily="2" charset="0"/>
              </a:rPr>
              <a:t>কাজ</a:t>
            </a:r>
            <a:endParaRPr lang="en-US" sz="8000" dirty="0">
              <a:solidFill>
                <a:srgbClr val="CC0000"/>
              </a:solidFill>
              <a:latin typeface="Nikosh" pitchFamily="2" charset="0"/>
              <a:cs typeface="Nikosh"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wedge">
                                      <p:cBhvr>
                                        <p:cTn id="12" dur="2000"/>
                                        <p:tgtEl>
                                          <p:spTgt spid="4">
                                            <p:bg/>
                                          </p:spTgt>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4">
                                            <p:txEl>
                                              <p:pRg st="10" end="10"/>
                                            </p:txEl>
                                          </p:spTgt>
                                        </p:tgtEl>
                                        <p:attrNameLst>
                                          <p:attrName>style.visibility</p:attrName>
                                        </p:attrNameLst>
                                      </p:cBhvr>
                                      <p:to>
                                        <p:strVal val="visible"/>
                                      </p:to>
                                    </p:set>
                                    <p:animEffect transition="in" filter="wedge">
                                      <p:cBhvr>
                                        <p:cTn id="17" dur="2000"/>
                                        <p:tgtEl>
                                          <p:spTgt spid="4">
                                            <p:txEl>
                                              <p:pRg st="10" end="1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4">
                                            <p:txEl>
                                              <p:pRg st="12" end="12"/>
                                            </p:txEl>
                                          </p:spTgt>
                                        </p:tgtEl>
                                        <p:attrNameLst>
                                          <p:attrName>style.visibility</p:attrName>
                                        </p:attrNameLst>
                                      </p:cBhvr>
                                      <p:to>
                                        <p:strVal val="visible"/>
                                      </p:to>
                                    </p:set>
                                    <p:animEffect transition="in" filter="wedge">
                                      <p:cBhvr>
                                        <p:cTn id="22" dur="2000"/>
                                        <p:tgtEl>
                                          <p:spTgt spid="4">
                                            <p:txEl>
                                              <p:pRg st="12" end="1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4">
                                            <p:txEl>
                                              <p:pRg st="20" end="20"/>
                                            </p:txEl>
                                          </p:spTgt>
                                        </p:tgtEl>
                                        <p:attrNameLst>
                                          <p:attrName>style.visibility</p:attrName>
                                        </p:attrNameLst>
                                      </p:cBhvr>
                                      <p:to>
                                        <p:strVal val="visible"/>
                                      </p:to>
                                    </p:set>
                                    <p:animEffect transition="in" filter="wedge">
                                      <p:cBhvr>
                                        <p:cTn id="27" dur="2000"/>
                                        <p:tgtEl>
                                          <p:spTgt spid="4">
                                            <p:txEl>
                                              <p:pRg st="20" end="2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417638"/>
          </a:xfrm>
          <a:blipFill>
            <a:blip r:embed="rId2" cstate="print"/>
            <a:tile tx="0" ty="0" sx="100000" sy="100000" flip="none" algn="tl"/>
          </a:blipFill>
          <a:ln>
            <a:noFill/>
          </a:ln>
        </p:spPr>
        <p:txBody>
          <a:bodyPr>
            <a:noAutofit/>
          </a:bodyPr>
          <a:lstStyle/>
          <a:p>
            <a:r>
              <a:rPr lang="bn-BD" dirty="0" smtClean="0">
                <a:latin typeface="NikoshBAN" pitchFamily="2" charset="0"/>
                <a:cs typeface="NikoshBAN" pitchFamily="2" charset="0"/>
              </a:rPr>
              <a:t/>
            </a:r>
            <a:br>
              <a:rPr lang="bn-BD" dirty="0" smtClean="0">
                <a:latin typeface="NikoshBAN" pitchFamily="2" charset="0"/>
                <a:cs typeface="NikoshBAN" pitchFamily="2" charset="0"/>
              </a:rPr>
            </a:br>
            <a:r>
              <a:rPr lang="bn-BD" sz="9600" dirty="0" smtClean="0">
                <a:solidFill>
                  <a:srgbClr val="FF0000"/>
                </a:solidFill>
                <a:latin typeface="NikoshBAN" pitchFamily="2" charset="0"/>
                <a:cs typeface="NikoshBAN" pitchFamily="2" charset="0"/>
              </a:rPr>
              <a:t>মূল্যায়ন</a:t>
            </a:r>
            <a:br>
              <a:rPr lang="bn-BD" sz="9600" dirty="0" smtClean="0">
                <a:solidFill>
                  <a:srgbClr val="FF0000"/>
                </a:solidFill>
                <a:latin typeface="NikoshBAN" pitchFamily="2" charset="0"/>
                <a:cs typeface="NikoshBAN" pitchFamily="2" charset="0"/>
              </a:rPr>
            </a:br>
            <a:endParaRPr lang="en-US" dirty="0">
              <a:solidFill>
                <a:srgbClr val="FF0000"/>
              </a:solidFill>
              <a:latin typeface="NikoshBAN" pitchFamily="2" charset="0"/>
              <a:cs typeface="NikoshBAN" pitchFamily="2" charset="0"/>
            </a:endParaRPr>
          </a:p>
        </p:txBody>
      </p:sp>
      <p:sp>
        <p:nvSpPr>
          <p:cNvPr id="5" name="Content Placeholder 4"/>
          <p:cNvSpPr>
            <a:spLocks noGrp="1"/>
          </p:cNvSpPr>
          <p:nvPr>
            <p:ph idx="1"/>
          </p:nvPr>
        </p:nvSpPr>
        <p:spPr>
          <a:xfrm>
            <a:off x="0" y="1295400"/>
            <a:ext cx="9144000" cy="5562600"/>
          </a:xfrm>
          <a:blipFill>
            <a:blip r:embed="rId2" cstate="print"/>
            <a:tile tx="0" ty="0" sx="100000" sy="100000" flip="none" algn="tl"/>
          </a:blipFill>
        </p:spPr>
        <p:txBody>
          <a:bodyPr/>
          <a:lstStyle/>
          <a:p>
            <a:pPr>
              <a:buNone/>
            </a:pPr>
            <a:endParaRPr lang="bn-BD" dirty="0" smtClean="0">
              <a:latin typeface="NikoshBAN" pitchFamily="2" charset="0"/>
              <a:cs typeface="NikoshBAN" pitchFamily="2" charset="0"/>
            </a:endParaRPr>
          </a:p>
          <a:p>
            <a:pPr>
              <a:buNone/>
            </a:pPr>
            <a:r>
              <a:rPr lang="bn-BD" dirty="0" smtClean="0">
                <a:latin typeface="NikoshBAN" pitchFamily="2" charset="0"/>
                <a:cs typeface="NikoshBAN" pitchFamily="2" charset="0"/>
              </a:rPr>
              <a:t>১।তত্ত্ব্বের মূল কথা কি?</a:t>
            </a:r>
          </a:p>
          <a:p>
            <a:pPr>
              <a:buNone/>
            </a:pPr>
            <a:endParaRPr lang="bn-BD" dirty="0" smtClean="0">
              <a:latin typeface="NikoshBAN" pitchFamily="2" charset="0"/>
              <a:cs typeface="NikoshBAN" pitchFamily="2" charset="0"/>
            </a:endParaRPr>
          </a:p>
          <a:p>
            <a:pPr>
              <a:buNone/>
            </a:pPr>
            <a:r>
              <a:rPr lang="bn-BD" dirty="0" smtClean="0">
                <a:latin typeface="NikoshBAN" pitchFamily="2" charset="0"/>
                <a:cs typeface="NikoshBAN" pitchFamily="2" charset="0"/>
              </a:rPr>
              <a:t>২।জনসংখ্যা কি হারে বাড়ে?</a:t>
            </a:r>
          </a:p>
          <a:p>
            <a:pPr>
              <a:buNone/>
            </a:pPr>
            <a:endParaRPr lang="bn-BD" dirty="0" smtClean="0">
              <a:latin typeface="NikoshBAN" pitchFamily="2" charset="0"/>
              <a:cs typeface="NikoshBAN" pitchFamily="2" charset="0"/>
            </a:endParaRPr>
          </a:p>
          <a:p>
            <a:pPr>
              <a:buNone/>
            </a:pPr>
            <a:r>
              <a:rPr lang="bn-BD" dirty="0" smtClean="0">
                <a:latin typeface="NikoshBAN" pitchFamily="2" charset="0"/>
                <a:cs typeface="NikoshBAN" pitchFamily="2" charset="0"/>
              </a:rPr>
              <a:t>৩।খাদ্য উৎপাদন কি হারে বাড়ে?</a:t>
            </a:r>
          </a:p>
          <a:p>
            <a:pPr>
              <a:buNone/>
            </a:pPr>
            <a:endParaRPr lang="bn-BD" dirty="0" smtClean="0">
              <a:latin typeface="NikoshBAN" pitchFamily="2" charset="0"/>
              <a:cs typeface="NikoshBAN" pitchFamily="2" charset="0"/>
            </a:endParaRPr>
          </a:p>
          <a:p>
            <a:pPr>
              <a:buNone/>
            </a:pPr>
            <a:endParaRPr lang="en-US" dirty="0">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
                                            <p:bg/>
                                          </p:spTgt>
                                        </p:tgtEl>
                                        <p:attrNameLst>
                                          <p:attrName>style.visibility</p:attrName>
                                        </p:attrNameLst>
                                      </p:cBhvr>
                                      <p:to>
                                        <p:strVal val="visible"/>
                                      </p:to>
                                    </p:set>
                                    <p:animEffect transition="in" filter="box(in)">
                                      <p:cBhvr>
                                        <p:cTn id="12" dur="500"/>
                                        <p:tgtEl>
                                          <p:spTgt spid="5">
                                            <p:bg/>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ox(in)">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ox(i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box(in)">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a:blipFill>
            <a:blip r:embed="rId2" cstate="print"/>
            <a:tile tx="0" ty="0" sx="100000" sy="100000" flip="none" algn="tl"/>
          </a:blipFill>
          <a:ln>
            <a:solidFill>
              <a:srgbClr val="604A7A"/>
            </a:solidFill>
          </a:ln>
        </p:spPr>
        <p:txBody>
          <a:bodyPr>
            <a:noAutofit/>
          </a:bodyPr>
          <a:lstStyle/>
          <a:p>
            <a:pPr algn="ctr"/>
            <a:r>
              <a:rPr lang="bn-BD" sz="9600" dirty="0" smtClean="0">
                <a:solidFill>
                  <a:srgbClr val="3333FF"/>
                </a:solidFill>
                <a:latin typeface="NikoshBAN" pitchFamily="2" charset="0"/>
                <a:cs typeface="NikoshBAN" pitchFamily="2" charset="0"/>
              </a:rPr>
              <a:t>বাড়ির কাজ</a:t>
            </a:r>
            <a:endParaRPr lang="en-US" sz="9600" dirty="0">
              <a:solidFill>
                <a:srgbClr val="3333FF"/>
              </a:solidFill>
            </a:endParaRPr>
          </a:p>
        </p:txBody>
      </p:sp>
      <p:sp>
        <p:nvSpPr>
          <p:cNvPr id="3" name="Content Placeholder 2"/>
          <p:cNvSpPr>
            <a:spLocks noGrp="1"/>
          </p:cNvSpPr>
          <p:nvPr>
            <p:ph idx="1"/>
          </p:nvPr>
        </p:nvSpPr>
        <p:spPr>
          <a:xfrm>
            <a:off x="0" y="1219200"/>
            <a:ext cx="9144000" cy="5638800"/>
          </a:xfrm>
          <a:blipFill>
            <a:blip r:embed="rId3" cstate="print"/>
            <a:tile tx="0" ty="0" sx="100000" sy="100000" flip="none" algn="tl"/>
          </a:blipFill>
        </p:spPr>
        <p:txBody>
          <a:bodyPr anchor="ctr">
            <a:normAutofit fontScale="25000" lnSpcReduction="20000"/>
          </a:bodyPr>
          <a:lstStyle/>
          <a:p>
            <a:pPr>
              <a:lnSpc>
                <a:spcPct val="120000"/>
              </a:lnSpc>
              <a:buNone/>
            </a:pPr>
            <a:endParaRPr lang="bn-BD" sz="12300" dirty="0" smtClean="0">
              <a:solidFill>
                <a:srgbClr val="C00000"/>
              </a:solidFill>
              <a:latin typeface="NikoshBAN" pitchFamily="2" charset="0"/>
              <a:cs typeface="NikoshBAN" pitchFamily="2" charset="0"/>
            </a:endParaRPr>
          </a:p>
          <a:p>
            <a:pPr>
              <a:lnSpc>
                <a:spcPct val="120000"/>
              </a:lnSpc>
              <a:buNone/>
            </a:pPr>
            <a:endParaRPr lang="bn-BD" sz="12300" dirty="0" smtClean="0">
              <a:solidFill>
                <a:srgbClr val="C00000"/>
              </a:solidFill>
              <a:latin typeface="NikoshBAN" pitchFamily="2" charset="0"/>
              <a:cs typeface="NikoshBAN" pitchFamily="2" charset="0"/>
            </a:endParaRPr>
          </a:p>
          <a:p>
            <a:pPr>
              <a:lnSpc>
                <a:spcPct val="120000"/>
              </a:lnSpc>
              <a:buNone/>
            </a:pPr>
            <a:r>
              <a:rPr lang="bn-BD" sz="14400" dirty="0" smtClean="0">
                <a:solidFill>
                  <a:srgbClr val="C00000"/>
                </a:solidFill>
                <a:latin typeface="NikoshBAN" pitchFamily="2" charset="0"/>
                <a:cs typeface="NikoshBAN" pitchFamily="2" charset="0"/>
              </a:rPr>
              <a:t>১।ম্যালথাসের জনসংখ্যা তত্ত্ব্বের আলোকে বাংলাদেশের জনসংখ্যা বৃদ্ধির কারন</a:t>
            </a:r>
            <a:r>
              <a:rPr lang="en-US" sz="14400" dirty="0" smtClean="0">
                <a:solidFill>
                  <a:srgbClr val="C00000"/>
                </a:solidFill>
                <a:latin typeface="NikoshBAN" pitchFamily="2" charset="0"/>
                <a:cs typeface="NikoshBAN" pitchFamily="2" charset="0"/>
              </a:rPr>
              <a:t> </a:t>
            </a:r>
            <a:r>
              <a:rPr lang="bn-BD" sz="14400" dirty="0" smtClean="0">
                <a:solidFill>
                  <a:srgbClr val="C00000"/>
                </a:solidFill>
                <a:latin typeface="NikoshBAN" pitchFamily="2" charset="0"/>
                <a:cs typeface="NikoshBAN" pitchFamily="2" charset="0"/>
              </a:rPr>
              <a:t>গুলো আলোচনা কর এবং এর সমাধান কি কি?</a:t>
            </a:r>
          </a:p>
          <a:p>
            <a:pPr>
              <a:lnSpc>
                <a:spcPct val="120000"/>
              </a:lnSpc>
              <a:buNone/>
            </a:pPr>
            <a:endParaRPr lang="bn-BD" sz="14400" dirty="0" smtClean="0">
              <a:solidFill>
                <a:srgbClr val="C00000"/>
              </a:solidFill>
              <a:latin typeface="NikoshBAN" pitchFamily="2" charset="0"/>
              <a:cs typeface="NikoshBAN" pitchFamily="2" charset="0"/>
            </a:endParaRPr>
          </a:p>
          <a:p>
            <a:pPr>
              <a:lnSpc>
                <a:spcPct val="120000"/>
              </a:lnSpc>
              <a:buNone/>
            </a:pPr>
            <a:endParaRPr lang="bn-BD" sz="14400" dirty="0" smtClean="0">
              <a:solidFill>
                <a:srgbClr val="C00000"/>
              </a:solidFill>
              <a:latin typeface="NikoshBAN" pitchFamily="2" charset="0"/>
              <a:cs typeface="NikoshBAN" pitchFamily="2" charset="0"/>
            </a:endParaRPr>
          </a:p>
          <a:p>
            <a:pPr>
              <a:lnSpc>
                <a:spcPct val="120000"/>
              </a:lnSpc>
              <a:buNone/>
            </a:pPr>
            <a:r>
              <a:rPr lang="bn-BD" sz="14400" dirty="0" smtClean="0">
                <a:solidFill>
                  <a:srgbClr val="C00000"/>
                </a:solidFill>
                <a:latin typeface="NikoshBAN" pitchFamily="2" charset="0"/>
                <a:cs typeface="NikoshBAN" pitchFamily="2" charset="0"/>
              </a:rPr>
              <a:t>২।বাংলাদেশের জনসংখ্যাকে কিভাবে সম্পদে রূপান্তর করা যায়?</a:t>
            </a:r>
          </a:p>
          <a:p>
            <a:pPr>
              <a:lnSpc>
                <a:spcPct val="120000"/>
              </a:lnSpc>
              <a:buNone/>
            </a:pPr>
            <a:endParaRPr lang="bn-BD" sz="14400" dirty="0" smtClean="0">
              <a:solidFill>
                <a:srgbClr val="C00000"/>
              </a:solidFill>
              <a:latin typeface="NikoshBAN" pitchFamily="2" charset="0"/>
              <a:cs typeface="NikoshBAN" pitchFamily="2" charset="0"/>
            </a:endParaRPr>
          </a:p>
          <a:p>
            <a:pPr>
              <a:lnSpc>
                <a:spcPct val="120000"/>
              </a:lnSpc>
              <a:buNone/>
            </a:pPr>
            <a:endParaRPr lang="bn-BD" sz="12300" dirty="0" smtClean="0">
              <a:solidFill>
                <a:srgbClr val="C00000"/>
              </a:solidFill>
              <a:latin typeface="NikoshBAN" pitchFamily="2" charset="0"/>
              <a:cs typeface="NikoshBAN" pitchFamily="2" charset="0"/>
            </a:endParaRPr>
          </a:p>
          <a:p>
            <a:pPr>
              <a:buNone/>
            </a:pPr>
            <a:endParaRPr lang="bn-BD" sz="12300" dirty="0" smtClean="0">
              <a:solidFill>
                <a:srgbClr val="C00000"/>
              </a:solidFill>
              <a:latin typeface="NikoshBAN" pitchFamily="2" charset="0"/>
              <a:cs typeface="NikoshBAN" pitchFamily="2" charset="0"/>
            </a:endParaRPr>
          </a:p>
          <a:p>
            <a:pPr>
              <a:buNone/>
            </a:pPr>
            <a:endParaRPr lang="bn-BD" sz="3600" dirty="0" smtClean="0">
              <a:solidFill>
                <a:schemeClr val="tx1">
                  <a:lumMod val="95000"/>
                  <a:lumOff val="5000"/>
                </a:schemeClr>
              </a:solidFill>
              <a:latin typeface="NikoshBAN" pitchFamily="2" charset="0"/>
              <a:cs typeface="NikoshBAN" pitchFamily="2" charset="0"/>
            </a:endParaRPr>
          </a:p>
          <a:p>
            <a:pPr>
              <a:buNone/>
            </a:pPr>
            <a:r>
              <a:rPr lang="bn-BD" sz="3600" dirty="0" smtClean="0">
                <a:solidFill>
                  <a:schemeClr val="tx1">
                    <a:lumMod val="95000"/>
                    <a:lumOff val="5000"/>
                  </a:schemeClr>
                </a:solidFill>
                <a:latin typeface="NikoshBAN" pitchFamily="2" charset="0"/>
                <a:cs typeface="NikoshBAN" pitchFamily="2" charset="0"/>
              </a:rPr>
              <a:t> </a:t>
            </a:r>
          </a:p>
          <a:p>
            <a:pPr>
              <a:buNone/>
            </a:pPr>
            <a:r>
              <a:rPr lang="bn-BD" sz="3600" dirty="0" smtClean="0">
                <a:solidFill>
                  <a:schemeClr val="tx1">
                    <a:lumMod val="95000"/>
                    <a:lumOff val="5000"/>
                  </a:schemeClr>
                </a:solidFill>
                <a:latin typeface="NikoshBAN" pitchFamily="2" charset="0"/>
                <a:cs typeface="NikoshBAN" pitchFamily="2" charset="0"/>
              </a:rPr>
              <a:t> </a:t>
            </a:r>
          </a:p>
          <a:p>
            <a:pPr>
              <a:buNone/>
            </a:pPr>
            <a:endParaRPr lang="bn-BD" sz="4800" dirty="0" smtClean="0">
              <a:solidFill>
                <a:srgbClr val="990000"/>
              </a:solidFill>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7" dur="500"/>
                                        <p:tgtEl>
                                          <p:spTgt spid="3">
                                            <p:txEl>
                                              <p:pRg st="10" end="1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12" dur="500"/>
                                        <p:tgtEl>
                                          <p:spTgt spid="3">
                                            <p:txEl>
                                              <p:pRg st="11" end="1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1"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Effect transition="in" filter="wedge">
                                      <p:cBhvr>
                                        <p:cTn id="17" dur="2000"/>
                                        <p:tgtEl>
                                          <p:spTgt spid="3">
                                            <p:txEl>
                                              <p:pRg st="10" end="1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4)">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2" nodeType="clickEffect">
                                  <p:stCondLst>
                                    <p:cond delay="0"/>
                                  </p:stCondLst>
                                  <p:childTnLst>
                                    <p:set>
                                      <p:cBhvr>
                                        <p:cTn id="26" dur="1" fill="hold">
                                          <p:stCondLst>
                                            <p:cond delay="0"/>
                                          </p:stCondLst>
                                        </p:cTn>
                                        <p:tgtEl>
                                          <p:spTgt spid="3">
                                            <p:bg/>
                                          </p:spTgt>
                                        </p:tgtEl>
                                        <p:attrNameLst>
                                          <p:attrName>style.visibility</p:attrName>
                                        </p:attrNameLst>
                                      </p:cBhvr>
                                      <p:to>
                                        <p:strVal val="visible"/>
                                      </p:to>
                                    </p:set>
                                    <p:animEffect transition="in" filter="wipe(down)">
                                      <p:cBhvr>
                                        <p:cTn id="27" dur="500"/>
                                        <p:tgtEl>
                                          <p:spTgt spid="3">
                                            <p:bg/>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2"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wipe(down)">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2"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2"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wipe(down)">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2"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wipe(down)">
                                      <p:cBhvr>
                                        <p:cTn id="4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uiExpand="1" build="p"/>
      <p:bldP spid="3" grpId="1" uiExpand="1" build="p"/>
      <p:bldP spid="3" grpId="2"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4062651"/>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bn-BD"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NikoshBAN" pitchFamily="2" charset="0"/>
                <a:cs typeface="NikoshBAN" pitchFamily="2" charset="0"/>
              </a:rPr>
              <a:t>    </a:t>
            </a:r>
          </a:p>
          <a:p>
            <a:pPr algn="ctr"/>
            <a:endParaRPr lang="bn-BD"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NikoshBAN" pitchFamily="2" charset="0"/>
              <a:cs typeface="NikoshBAN" pitchFamily="2" charset="0"/>
            </a:endParaRPr>
          </a:p>
          <a:p>
            <a:pPr algn="ctr"/>
            <a:r>
              <a:rPr lang="bn-BD"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NikoshBAN" pitchFamily="2" charset="0"/>
                <a:cs typeface="NikoshBAN" pitchFamily="2" charset="0"/>
              </a:rPr>
              <a:t> </a:t>
            </a:r>
          </a:p>
          <a:p>
            <a:pPr algn="ctr"/>
            <a:r>
              <a:rPr lang="bn-BD" sz="9600" b="1" i="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NikoshBAN" pitchFamily="2" charset="0"/>
                <a:cs typeface="NikoshBAN" pitchFamily="2" charset="0"/>
              </a:rPr>
              <a:t>সবাইকে ধন্যবাদ </a:t>
            </a:r>
            <a:endParaRPr lang="en-US" sz="9600" b="1" i="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026" name="Picture 2" descr="G:\My Pictures\nizam.jpg"/>
          <p:cNvPicPr>
            <a:picLocks noGrp="1" noChangeAspect="1" noChangeArrowheads="1"/>
          </p:cNvPicPr>
          <p:nvPr>
            <p:ph idx="1"/>
          </p:nvPr>
        </p:nvPicPr>
        <p:blipFill>
          <a:blip r:embed="rId2" cstate="print"/>
          <a:srcRect/>
          <a:stretch>
            <a:fillRect/>
          </a:stretch>
        </p:blipFill>
        <p:spPr bwMode="auto">
          <a:xfrm>
            <a:off x="0" y="0"/>
            <a:ext cx="9144000" cy="6858000"/>
          </a:xfrm>
          <a:prstGeom prst="rect">
            <a:avLst/>
          </a:prstGeom>
          <a:noFill/>
        </p:spPr>
      </p:pic>
      <p:sp>
        <p:nvSpPr>
          <p:cNvPr id="7" name="Rectangle 6"/>
          <p:cNvSpPr/>
          <p:nvPr/>
        </p:nvSpPr>
        <p:spPr>
          <a:xfrm>
            <a:off x="0" y="1371600"/>
            <a:ext cx="9144000" cy="3770263"/>
          </a:xfrm>
          <a:prstGeom prst="rect">
            <a:avLst/>
          </a:prstGeom>
        </p:spPr>
        <p:txBody>
          <a:bodyPr wrap="square">
            <a:spAutoFit/>
          </a:bodyPr>
          <a:lstStyle/>
          <a:p>
            <a:pPr algn="ctr"/>
            <a:r>
              <a:rPr lang="bn-BD" sz="23900" b="1" dirty="0" smtClean="0">
                <a:solidFill>
                  <a:srgbClr val="EF6BB6"/>
                </a:solidFill>
                <a:latin typeface="NikoshBAN" pitchFamily="2" charset="0"/>
                <a:cs typeface="NikoshBAN" pitchFamily="2" charset="0"/>
              </a:rPr>
              <a:t>ধন্যবাদ</a:t>
            </a:r>
            <a:r>
              <a:rPr lang="as-IN" sz="23900" b="1" dirty="0" smtClean="0">
                <a:solidFill>
                  <a:srgbClr val="3333FF"/>
                </a:solidFill>
                <a:latin typeface="NikoshBAN" pitchFamily="2" charset="0"/>
                <a:cs typeface="NikoshBAN" pitchFamily="2" charset="0"/>
              </a:rPr>
              <a:t> </a:t>
            </a:r>
            <a:endParaRPr lang="as-IN" sz="23900" b="1" dirty="0">
              <a:solidFill>
                <a:srgbClr val="3333FF"/>
              </a:solidFill>
              <a:latin typeface="NikoshBAN" pitchFamily="2" charset="0"/>
              <a:cs typeface="NikoshBAN"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edg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1241</TotalTime>
  <Words>199</Words>
  <Application>Microsoft Office PowerPoint</Application>
  <PresentationFormat>On-screen Show (4:3)</PresentationFormat>
  <Paragraphs>112</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স্বাগতম</vt:lpstr>
      <vt:lpstr> </vt:lpstr>
      <vt:lpstr>শ্রেণি-দ্বাদশ বিষয়-অর্থনীতি</vt:lpstr>
      <vt:lpstr> শিখনফল  </vt:lpstr>
      <vt:lpstr>    </vt:lpstr>
      <vt:lpstr>পাঠ শিরোনাম   ম্যালথাসের জনসংখ্যা তত্ত্ব  </vt:lpstr>
      <vt:lpstr>Slide 7</vt:lpstr>
      <vt:lpstr>Slide 8</vt:lpstr>
      <vt:lpstr>ম্যালথাসের জনসংখ্যা তত্ত্বঃ   ১৭৯৮ খ্রিষ্টাব্দে ইংরেজ অর্থনীতিবিদ টমাস রবার্ট ম্যালথাস তাঁর"An Essay on the Principles of Population” নামক বইয়ে জনসংখ্যা  সম্বন্ধে একটি তত্ত্ব প্রচার করেন। তত্ত্বটি তাঁর নামানুসারে ম্যালথাসের জনসংখ্যা তত্ত্ব নামে পরিচিত। ম্যালথাসের মতে মানুষের অতি প্রজনন ক্ষমতার জন্য জনসংখ্যা দ্রুত বাড়ে এবং তার উপর কোন নিয়ন্ত্রণ আরোপ না করলে প্রতি পঁচিশ বছরে একটি দেশের জনসংখ্যা দ্বিগুণ হয়। তাঁর মতে জনসংখ্যা বাড়ে জ্যামিতিক হারে যেমন -১,২,৪,৮,১৬ এবং খাদ্য উৎপাদন বাড়ে গানিতিক হারে -১,২,৩,৪,৫ ।নিম্নে চিত্রের সাহায্যে দেখানো হল।</vt:lpstr>
      <vt:lpstr>Slide 10</vt:lpstr>
      <vt:lpstr>Slide 11</vt:lpstr>
      <vt:lpstr>   দলীয় কাজ</vt:lpstr>
      <vt:lpstr> মূল্যায়ন </vt:lpstr>
      <vt:lpstr>বাড়ির কাজ</vt:lpstr>
      <vt:lpstr>Slide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স্বাগতম</dc:title>
  <dc:creator/>
  <cp:lastModifiedBy>TTC LAB</cp:lastModifiedBy>
  <cp:revision>305</cp:revision>
  <dcterms:created xsi:type="dcterms:W3CDTF">2006-08-16T00:00:00Z</dcterms:created>
  <dcterms:modified xsi:type="dcterms:W3CDTF">2013-05-19T20:30:19Z</dcterms:modified>
</cp:coreProperties>
</file>