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4" r:id="rId10"/>
    <p:sldId id="266" r:id="rId11"/>
    <p:sldId id="267" r:id="rId12"/>
    <p:sldId id="268" r:id="rId13"/>
    <p:sldId id="269" r:id="rId14"/>
    <p:sldId id="273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19-May-2013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19-May-2013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19-May-2013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19-May-2013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19-May-2013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19-May-2013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19-May-2013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19-May-2013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19-May-2013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19-May-2013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19-May-2013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19-May-2013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228600"/>
            <a:ext cx="411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  <a:latin typeface="Algerian" pitchFamily="82" charset="0"/>
              </a:rPr>
              <a:t>Welcome</a:t>
            </a:r>
            <a:endParaRPr lang="en-US" sz="4800" dirty="0">
              <a:solidFill>
                <a:schemeClr val="accent6">
                  <a:lumMod val="75000"/>
                </a:schemeClr>
              </a:solidFill>
              <a:latin typeface="Algerian" pitchFamily="8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371600"/>
            <a:ext cx="6705600" cy="5029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2597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52400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Where these are used</a:t>
            </a:r>
            <a:endParaRPr lang="en-US" sz="3200" dirty="0"/>
          </a:p>
        </p:txBody>
      </p:sp>
      <p:sp>
        <p:nvSpPr>
          <p:cNvPr id="3" name="Sun 2"/>
          <p:cNvSpPr/>
          <p:nvPr/>
        </p:nvSpPr>
        <p:spPr>
          <a:xfrm>
            <a:off x="6582156" y="914400"/>
            <a:ext cx="2028444" cy="1524000"/>
          </a:xfrm>
          <a:prstGeom prst="su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am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Sun 4"/>
          <p:cNvSpPr/>
          <p:nvPr/>
        </p:nvSpPr>
        <p:spPr>
          <a:xfrm>
            <a:off x="6705600" y="4953000"/>
            <a:ext cx="2028444" cy="1524000"/>
          </a:xfrm>
          <a:prstGeom prst="su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are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Sun 5"/>
          <p:cNvSpPr/>
          <p:nvPr/>
        </p:nvSpPr>
        <p:spPr>
          <a:xfrm>
            <a:off x="6705600" y="3048000"/>
            <a:ext cx="2028444" cy="1524000"/>
          </a:xfrm>
          <a:prstGeom prst="su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is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685800" y="5026742"/>
            <a:ext cx="4572000" cy="1143000"/>
          </a:xfrm>
          <a:prstGeom prst="wedgeRoundRectCallout">
            <a:avLst>
              <a:gd name="adj1" fmla="val 71102"/>
              <a:gd name="adj2" fmla="val 19919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We, They, 3</a:t>
            </a:r>
            <a:r>
              <a:rPr lang="en-US" sz="3200" baseline="30000" dirty="0" smtClean="0">
                <a:solidFill>
                  <a:schemeClr val="tx1"/>
                </a:solidFill>
              </a:rPr>
              <a:t>rd</a:t>
            </a:r>
            <a:r>
              <a:rPr lang="en-US" sz="3200" dirty="0" smtClean="0">
                <a:solidFill>
                  <a:schemeClr val="tx1"/>
                </a:solidFill>
              </a:rPr>
              <a:t> person plural number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85800" y="3238500"/>
            <a:ext cx="4648200" cy="1143000"/>
          </a:xfrm>
          <a:prstGeom prst="wedgeRoundRectCallout">
            <a:avLst>
              <a:gd name="adj1" fmla="val 72134"/>
              <a:gd name="adj2" fmla="val 7016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He, She, 3</a:t>
            </a:r>
            <a:r>
              <a:rPr lang="en-US" sz="3200" baseline="30000" dirty="0" smtClean="0">
                <a:solidFill>
                  <a:schemeClr val="tx1"/>
                </a:solidFill>
              </a:rPr>
              <a:t>rd</a:t>
            </a:r>
            <a:r>
              <a:rPr lang="en-US" sz="3200" dirty="0" smtClean="0">
                <a:solidFill>
                  <a:schemeClr val="tx1"/>
                </a:solidFill>
              </a:rPr>
              <a:t> person singular number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smtClean="0">
                <a:solidFill>
                  <a:schemeClr val="tx1"/>
                </a:solidFill>
              </a:rPr>
              <a:t>It, That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1752600" y="1484671"/>
            <a:ext cx="2438400" cy="1143000"/>
          </a:xfrm>
          <a:prstGeom prst="wedgeRoundRectCallout">
            <a:avLst>
              <a:gd name="adj1" fmla="val 139449"/>
              <a:gd name="adj2" fmla="val -31694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I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29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"/>
            <a:ext cx="8915400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Make sentences from the jumble words. (pair works)</a:t>
            </a:r>
            <a:endParaRPr lang="en-US" sz="3200" dirty="0"/>
          </a:p>
        </p:txBody>
      </p:sp>
      <p:sp>
        <p:nvSpPr>
          <p:cNvPr id="3" name="Cloud 2"/>
          <p:cNvSpPr/>
          <p:nvPr/>
        </p:nvSpPr>
        <p:spPr>
          <a:xfrm>
            <a:off x="1334417" y="2679044"/>
            <a:ext cx="2454417" cy="1173480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I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6416817" y="4229591"/>
            <a:ext cx="2454417" cy="1173480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am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Cloud 7"/>
          <p:cNvSpPr/>
          <p:nvPr/>
        </p:nvSpPr>
        <p:spPr>
          <a:xfrm>
            <a:off x="981002" y="4800600"/>
            <a:ext cx="2822580" cy="1190686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Mangoes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1" name="Cloud 10"/>
          <p:cNvSpPr/>
          <p:nvPr/>
        </p:nvSpPr>
        <p:spPr>
          <a:xfrm>
            <a:off x="3962400" y="4899658"/>
            <a:ext cx="2454417" cy="1173480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t</a:t>
            </a:r>
            <a:r>
              <a:rPr lang="en-US" sz="3200" dirty="0" smtClean="0">
                <a:solidFill>
                  <a:schemeClr val="tx1"/>
                </a:solidFill>
              </a:rPr>
              <a:t>asting sweet.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4" name="Cloud 13"/>
          <p:cNvSpPr/>
          <p:nvPr/>
        </p:nvSpPr>
        <p:spPr>
          <a:xfrm>
            <a:off x="4419600" y="3265784"/>
            <a:ext cx="2590800" cy="1214529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t</a:t>
            </a:r>
            <a:r>
              <a:rPr lang="en-US" sz="3200" dirty="0" smtClean="0">
                <a:solidFill>
                  <a:schemeClr val="tx1"/>
                </a:solidFill>
              </a:rPr>
              <a:t>aking my bath.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5" name="Cloud 14"/>
          <p:cNvSpPr/>
          <p:nvPr/>
        </p:nvSpPr>
        <p:spPr>
          <a:xfrm>
            <a:off x="3962400" y="1882630"/>
            <a:ext cx="2454417" cy="1173480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are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94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47 0.06018 C 0.04948 0.05764 0.04548 0.0581 0.04288 0.05625 C 0.03993 0.0544 0.04114 0.05092 0.03958 0.04907 C 0.0316 0.03565 0.02274 0.02477 0.01406 0.0125 C 0.00989 -0.00394 0.00347 -0.01227 -0.01476 -0.02176 C -0.03594 -0.05324 -0.00608 -0.00741 -0.02465 -0.04398 C -0.02986 -0.05533 -0.04184 -0.0669 -0.05313 -0.0757 C -0.06111 -0.09931 -0.08403 -0.11991 -0.09792 -0.14144 C -0.10452 -0.15116 -0.1033 -0.1588 -0.11702 -0.16574 C -0.12188 -0.17662 -0.12014 -0.17894 -0.13299 -0.18565 C -0.13681 -0.19815 -0.13229 -0.19514 -0.13854 -0.19838 " pathEditMode="relative" rAng="0" ptsTypes="ffffffffffA">
                                      <p:cBhvr>
                                        <p:cTn id="3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01" y="-12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00023 C -0.00209 0.00047 -0.004 0.00255 -0.00625 0.00209 C -0.01163 0.00163 -0.02222 -0.00231 -0.02222 -0.00208 C -0.04115 -0.01666 -0.06632 -0.0199 -0.08698 -0.03148 C -0.09705 -0.03726 -0.10625 -0.04537 -0.11702 -0.0493 C -0.12552 -0.05555 -0.12691 -0.05972 -0.13733 -0.06273 C -0.13993 -0.06481 -0.14219 -0.06805 -0.14531 -0.06944 C -0.15035 -0.07175 -0.16129 -0.07384 -0.16129 -0.07361 C -0.16389 -0.07523 -0.1665 -0.07708 -0.16945 -0.07824 C -0.17327 -0.08009 -0.17761 -0.08078 -0.1816 -0.08263 C -0.19028 -0.08703 -0.19861 -0.09236 -0.20781 -0.09606 C -0.2158 -0.09953 -0.23195 -0.10509 -0.23195 -0.10486 C -0.25018 -0.11875 -0.2724 -0.12337 -0.29045 -0.13634 C -0.30781 -0.14861 -0.32483 -0.16018 -0.3408 -0.1743 C -0.34566 -0.18449 -0.35278 -0.19189 -0.36094 -0.19907 C -0.36493 -0.20231 -0.3691 -0.20509 -0.37309 -0.20787 C -0.37518 -0.20925 -0.37917 -0.21226 -0.37917 -0.21203 C -0.38698 -0.22569 -0.39462 -0.23958 -0.4033 -0.25254 C -0.40573 -0.26064 -0.41736 -0.27268 -0.41736 -0.27245 C -0.41945 -0.28587 -0.4191 -0.29236 -0.42761 -0.30162 C -0.43195 -0.31666 -0.43195 -0.33125 -0.43559 -0.34629 C -0.43681 -0.36597 -0.43386 -0.38217 -0.44375 -0.39768 C -0.44549 -0.41041 -0.44722 -0.41388 -0.45174 -0.42453 C -0.45261 -0.42662 -0.45209 -0.42962 -0.45365 -0.43125 C -0.45521 -0.43287 -0.45781 -0.43263 -0.45972 -0.43333 C -0.46823 -0.44282 -0.47379 -0.44675 -0.48594 -0.44675 " pathEditMode="relative" rAng="0" ptsTypes="fffffffffffffffffffffffffA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06" y="-2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96296E-6 C 0.00468 -0.0206 0.00798 -0.04166 0.01614 -0.06041 C 0.02048 -0.0794 0.02482 -0.10092 0.03246 -0.11736 C 0.03316 -0.13032 0.03593 -0.14282 0.03593 -0.15578 C 0.03593 -0.25324 0.0592 -0.29838 0.00712 -0.30532 C -0.00382 -0.30671 -0.01441 -0.3074 -0.02535 -0.30787 C -0.03368 -0.3081 -0.04219 -0.30787 -0.05035 -0.30787 " pathEditMode="relative" rAng="0" ptsTypes="ffffffA">
                                      <p:cBhvr>
                                        <p:cTn id="3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" y="-15417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6 -0.03843 C 0.02101 -0.03403 0.03733 -0.03056 0.05348 -0.025 C 0.05868 -0.02315 0.06893 -0.01829 0.06893 -0.01782 C 0.07639 -0.00347 0.08473 -0.00069 0.09705 0.00556 C 0.11111 0.02454 0.12917 0.02454 0.14601 0.03657 C 0.15625 0.04398 0.16285 0.05231 0.17414 0.05718 C 0.18438 0.07523 0.19688 0.08125 0.21007 0.09468 C 0.21372 0.11505 0.21563 0.11759 0.23056 0.12569 C 0.23733 0.13866 0.23594 0.13194 0.23594 0.14606 L 0.22813 0.11181 " pathEditMode="relative" rAng="0" ptsTypes="ffffffffAA"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15" y="9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191 -0.01505 0.00035 -0.01667 -0.00972 -0.02361 C -0.01128 -0.02709 -0.01267 -0.03102 -0.01458 -0.03426 C -0.01597 -0.03681 -0.01823 -0.0382 -0.01944 -0.04074 C -0.02135 -0.04468 -0.02222 -0.04977 -0.02413 -0.05371 C -0.02604 -0.06551 -0.02413 -0.06436 -0.03246 -0.07084 C -0.03646 -0.07408 -0.04531 -0.0794 -0.04531 -0.0794 C -0.04983 -0.0963 -0.05191 -0.08727 -0.05989 -0.10093 C -0.07361 -0.12431 -0.08628 -0.13403 -0.10486 -0.15047 C -0.10798 -0.15324 -0.10989 -0.15787 -0.11285 -0.16111 C -0.12587 -0.17547 -0.11962 -0.16366 -0.13073 -0.18056 C -0.13576 -0.1882 -0.14514 -0.20417 -0.14514 -0.20417 C -0.15052 -0.22547 -0.14826 -0.22593 -0.15642 -0.23866 C -0.15798 -0.24098 -0.15989 -0.2426 -0.16128 -0.24514 C -0.16892 -0.25903 -0.15989 -0.24954 -0.16944 -0.25811 C -0.17101 -0.26088 -0.17413 -0.2632 -0.17413 -0.26667 C -0.17413 -0.26875 -0.17101 -0.26875 -0.16944 -0.26875 C -0.16667 -0.26875 -0.16389 -0.2676 -0.16128 -0.26667 C -0.14583 -0.26158 -0.12969 -0.25811 -0.11458 -0.25162 C -0.10833 -0.24329 -0.10052 -0.23588 -0.09201 -0.23218 C -0.09045 -0.2301 -0.08889 -0.22755 -0.08715 -0.2257 C -0.08559 -0.22408 -0.08368 -0.22361 -0.08229 -0.22153 C -0.08038 -0.21852 -0.08038 -0.21412 -0.07899 -0.21065 " pathEditMode="relative" ptsTypes="ffffffffffffffffffffffA">
                                      <p:cBhvr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7037E-6 C -0.00243 0.02547 -0.00555 0.04537 -0.01267 0.06389 C -0.01822 0.10255 -0.03472 0.11459 -0.04722 0.13357 C -0.05208 0.14144 -0.05538 0.15371 -0.06059 0.16158 C -0.07465 0.18334 -0.0901 0.19514 -0.10538 0.20903 C -0.11111 0.21412 -0.13107 0.21667 -0.13559 0.2176 C -0.13906 0.21922 -0.14843 0.22894 -0.15086 0.22894 " pathEditMode="relative" rAng="0" ptsTypes="ffffffA"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52" y="11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72 -0.0375 C 0.05885 -0.05023 0.05764 -0.05463 0.0566 -0.06342 C 0.05538 -0.08171 0.05382 -0.09652 0.05278 -0.11527 C 0.05243 -0.13495 0.05295 -0.11643 0.05191 -0.12939 C 0.05156 -0.13379 0.05121 -0.13889 0.05104 -0.14398 C 0.05087 -0.14606 0.05035 -0.15092 0.05035 -0.15046 C 0.04965 -0.17847 0.05 -0.20602 0.05 -0.23541 " pathEditMode="relative" rAng="0" ptsTypes="ffffffA">
                                      <p:cBhvr>
                                        <p:cTn id="4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3" y="-99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3" grpId="1" animBg="1"/>
      <p:bldP spid="7" grpId="0" animBg="1"/>
      <p:bldP spid="7" grpId="1" animBg="1"/>
      <p:bldP spid="8" grpId="0" animBg="1"/>
      <p:bldP spid="8" grpId="1" animBg="1"/>
      <p:bldP spid="11" grpId="0" animBg="1"/>
      <p:bldP spid="11" grpId="1" animBg="1"/>
      <p:bldP spid="14" grpId="0" animBg="1"/>
      <p:bldP spid="14" grpId="1" animBg="1"/>
      <p:bldP spid="15" grpId="0" animBg="1"/>
      <p:bldP spid="15" grpId="1" animBg="1"/>
      <p:bldP spid="15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76200"/>
            <a:ext cx="8877300" cy="156966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Read all the sentences first and find out which sentences are present continuous tense say tick for them if not say cross for them. (Pair work)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133600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1. They go to school everyday.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3124200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2. Shila is making a cup of tea.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1148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3. Arpon played badminton yesterday.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4887723"/>
            <a:ext cx="472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4. It is not raining now.</a:t>
            </a:r>
            <a:endParaRPr lang="en-US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7696200" y="2133600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0" y="3124200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_/</a:t>
            </a:r>
            <a:endParaRPr lang="en-US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7696200" y="4126468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x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96200" y="4964668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_/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37628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6" grpId="0"/>
      <p:bldP spid="7" grpId="0"/>
      <p:bldP spid="19" grpId="0"/>
      <p:bldP spid="21" grpId="0"/>
      <p:bldP spid="2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"/>
            <a:ext cx="8763000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Look at the pictures and write what they are doing in each picture. Write them in 3 structures of present continuous tense. (Pair work)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042" y="3886200"/>
            <a:ext cx="2295525" cy="21520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084132"/>
            <a:ext cx="1762125" cy="21831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62" y="1828800"/>
            <a:ext cx="2047875" cy="2286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8600" y="38100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5965567" y="3733800"/>
            <a:ext cx="359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895600" y="5206425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64415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868740"/>
            <a:ext cx="5410200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police is driving a car.</a:t>
            </a:r>
            <a:endParaRPr lang="en-US" sz="3200" i="1" dirty="0" smtClean="0"/>
          </a:p>
          <a:p>
            <a:r>
              <a:rPr lang="en-US" sz="3200" dirty="0" smtClean="0"/>
              <a:t>A police is not driving a car.</a:t>
            </a:r>
          </a:p>
          <a:p>
            <a:r>
              <a:rPr lang="en-US" sz="3200" dirty="0" smtClean="0"/>
              <a:t>Is a police driving a car?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2849940"/>
            <a:ext cx="5334000" cy="15696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man is digging soil.</a:t>
            </a:r>
            <a:endParaRPr lang="en-US" sz="3200" i="1" dirty="0" smtClean="0"/>
          </a:p>
          <a:p>
            <a:r>
              <a:rPr lang="en-US" sz="3200" dirty="0" smtClean="0"/>
              <a:t>A man is not digging soil.</a:t>
            </a:r>
          </a:p>
          <a:p>
            <a:r>
              <a:rPr lang="en-US" sz="3200" dirty="0" smtClean="0"/>
              <a:t>Is a man digging soil?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4754940"/>
            <a:ext cx="5334000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chickens are eating.</a:t>
            </a:r>
            <a:endParaRPr lang="en-US" sz="3200" i="1" dirty="0" smtClean="0"/>
          </a:p>
          <a:p>
            <a:r>
              <a:rPr lang="en-US" sz="3200" dirty="0" smtClean="0"/>
              <a:t>The chickens are not eating.</a:t>
            </a:r>
          </a:p>
          <a:p>
            <a:r>
              <a:rPr lang="en-US" sz="3200" dirty="0" smtClean="0"/>
              <a:t>Are the chickens eating?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67" y="1042219"/>
            <a:ext cx="1319008" cy="14723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1987" y="2846132"/>
            <a:ext cx="1270013" cy="15734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66" y="4569512"/>
            <a:ext cx="1709533" cy="160268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95600" y="54114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Evaluation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5153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1455003"/>
            <a:ext cx="411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B050"/>
                </a:solidFill>
              </a:rPr>
              <a:t>Homework</a:t>
            </a:r>
            <a:endParaRPr lang="en-US" sz="4800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926140"/>
            <a:ext cx="7696200" cy="156966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At your home look around and write what the people are doing. Write 10 sentences with present continuous tense.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8305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381000"/>
            <a:ext cx="411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THANK YOU ALL</a:t>
            </a:r>
            <a:endParaRPr lang="en-US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19"/>
          <a:stretch/>
        </p:blipFill>
        <p:spPr>
          <a:xfrm>
            <a:off x="990600" y="1066763"/>
            <a:ext cx="7086600" cy="487683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8827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1905000"/>
            <a:ext cx="6400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ROUFUN NAHAR</a:t>
            </a:r>
          </a:p>
          <a:p>
            <a:r>
              <a:rPr lang="en-US" sz="3200" dirty="0" smtClean="0">
                <a:solidFill>
                  <a:srgbClr val="00B050"/>
                </a:solidFill>
              </a:rPr>
              <a:t>Assistant Teacher,</a:t>
            </a:r>
          </a:p>
          <a:p>
            <a:r>
              <a:rPr lang="en-US" sz="3200" dirty="0" smtClean="0">
                <a:solidFill>
                  <a:srgbClr val="00B050"/>
                </a:solidFill>
              </a:rPr>
              <a:t>Jamalpur Govt. Girls’ High School,</a:t>
            </a:r>
          </a:p>
          <a:p>
            <a:r>
              <a:rPr lang="en-US" sz="3200" dirty="0" smtClean="0">
                <a:solidFill>
                  <a:srgbClr val="00B050"/>
                </a:solidFill>
              </a:rPr>
              <a:t>Jamalpur.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71800" y="4602540"/>
            <a:ext cx="5715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SUBJECT: English 2</a:t>
            </a:r>
            <a:r>
              <a:rPr lang="en-US" sz="3200" baseline="30000" dirty="0" smtClean="0"/>
              <a:t>nd</a:t>
            </a:r>
            <a:r>
              <a:rPr lang="en-US" sz="3200" dirty="0" smtClean="0"/>
              <a:t> Paper</a:t>
            </a:r>
          </a:p>
          <a:p>
            <a:r>
              <a:rPr lang="en-US" sz="3200" dirty="0" smtClean="0"/>
              <a:t>CLASS: Six</a:t>
            </a:r>
          </a:p>
          <a:p>
            <a:r>
              <a:rPr lang="en-US" sz="3200" dirty="0" smtClean="0"/>
              <a:t>TOPIC: Present Continuous Tense</a:t>
            </a:r>
          </a:p>
          <a:p>
            <a:r>
              <a:rPr lang="en-US" sz="3200" dirty="0" smtClean="0"/>
              <a:t>TIME: 40 minutes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981200" y="381000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6">
                    <a:lumMod val="50000"/>
                  </a:schemeClr>
                </a:solidFill>
              </a:rPr>
              <a:t>INTRODUCTION</a:t>
            </a:r>
            <a:endParaRPr lang="en-US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647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381000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What is the boy doing?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4724400" y="2743200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The boy is running.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0400" y="3911025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What is the bird doing?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5511225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The bird is flying.</a:t>
            </a:r>
            <a:endParaRPr lang="en-US" sz="3200" dirty="0">
              <a:solidFill>
                <a:srgbClr val="00B05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76200"/>
            <a:ext cx="3465361" cy="304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63" y="2925092"/>
            <a:ext cx="2776537" cy="2344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203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85800"/>
            <a:ext cx="4038600" cy="33655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4800" y="939225"/>
            <a:ext cx="57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What are the giraffes doing?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929062" y="4673025"/>
            <a:ext cx="4910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The giraffes are dancing.</a:t>
            </a:r>
            <a:endParaRPr lang="en-US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11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810000"/>
            <a:ext cx="7467600" cy="156966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present continuous tense is used for something happening now. The action is not finished.</a:t>
            </a:r>
            <a:endParaRPr lang="en-US" sz="3200" dirty="0"/>
          </a:p>
        </p:txBody>
      </p:sp>
      <p:sp>
        <p:nvSpPr>
          <p:cNvPr id="3" name="Down Ribbon 2"/>
          <p:cNvSpPr/>
          <p:nvPr/>
        </p:nvSpPr>
        <p:spPr>
          <a:xfrm>
            <a:off x="2254045" y="457200"/>
            <a:ext cx="4343400" cy="1143000"/>
          </a:xfrm>
          <a:prstGeom prst="ribb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Today’s Topic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1681316" y="1828800"/>
            <a:ext cx="5786284" cy="1524000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Present Continuous Tense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2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71685"/>
            <a:ext cx="8915400" cy="452431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By the end of the lesson the students will have practised</a:t>
            </a:r>
          </a:p>
          <a:p>
            <a:r>
              <a:rPr lang="en-US" sz="3200" dirty="0"/>
              <a:t>*</a:t>
            </a:r>
            <a:r>
              <a:rPr lang="en-US" sz="3200" dirty="0" smtClean="0"/>
              <a:t>The structures of the present continuous tense</a:t>
            </a:r>
          </a:p>
          <a:p>
            <a:pPr marL="342900" indent="-342900">
              <a:buAutoNum type="arabicPeriod"/>
            </a:pPr>
            <a:r>
              <a:rPr lang="en-US" sz="3200" dirty="0" smtClean="0">
                <a:solidFill>
                  <a:srgbClr val="00B0F0"/>
                </a:solidFill>
              </a:rPr>
              <a:t>Subject + am/ is/are + verb + ing + others</a:t>
            </a:r>
          </a:p>
          <a:p>
            <a:pPr marL="342900" indent="-342900">
              <a:buAutoNum type="arabicPeriod"/>
            </a:pPr>
            <a:r>
              <a:rPr lang="en-US" sz="3200" dirty="0" smtClean="0">
                <a:solidFill>
                  <a:srgbClr val="00B0F0"/>
                </a:solidFill>
              </a:rPr>
              <a:t>Subject + am not/is not/are not + verb + ing + others</a:t>
            </a:r>
          </a:p>
          <a:p>
            <a:pPr marL="342900" indent="-342900">
              <a:buAutoNum type="arabicPeriod"/>
            </a:pPr>
            <a:r>
              <a:rPr lang="en-US" sz="3200" dirty="0" smtClean="0">
                <a:solidFill>
                  <a:srgbClr val="00B0F0"/>
                </a:solidFill>
              </a:rPr>
              <a:t>Am/Is/Are + subject + verb + ing + others</a:t>
            </a:r>
          </a:p>
          <a:p>
            <a:pPr marL="342900" indent="-342900">
              <a:buAutoNum type="arabicPeriod"/>
            </a:pPr>
            <a:r>
              <a:rPr lang="en-US" sz="3200" dirty="0" smtClean="0">
                <a:solidFill>
                  <a:srgbClr val="00B050"/>
                </a:solidFill>
              </a:rPr>
              <a:t>Speaking</a:t>
            </a:r>
            <a:r>
              <a:rPr lang="en-US" sz="3200" dirty="0" smtClean="0">
                <a:solidFill>
                  <a:srgbClr val="00B050"/>
                </a:solidFill>
              </a:rPr>
              <a:t>, Reading and Writing Skills </a:t>
            </a:r>
            <a:r>
              <a:rPr lang="en-US" sz="3200" dirty="0" smtClean="0"/>
              <a:t>using present continuous tense</a:t>
            </a:r>
            <a:endParaRPr lang="en-US" sz="3200" dirty="0"/>
          </a:p>
        </p:txBody>
      </p:sp>
      <p:sp>
        <p:nvSpPr>
          <p:cNvPr id="3" name="Horizontal Scroll 2"/>
          <p:cNvSpPr/>
          <p:nvPr/>
        </p:nvSpPr>
        <p:spPr>
          <a:xfrm>
            <a:off x="838200" y="0"/>
            <a:ext cx="7239000" cy="1219200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OBJECTIVES OF THE LESSON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370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929825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Are</a:t>
            </a:r>
            <a:r>
              <a:rPr lang="en-US" sz="3200" dirty="0" smtClean="0"/>
              <a:t> they </a:t>
            </a:r>
            <a:r>
              <a:rPr lang="en-US" sz="3200" dirty="0" smtClean="0">
                <a:solidFill>
                  <a:srgbClr val="C00000"/>
                </a:solidFill>
              </a:rPr>
              <a:t>playing</a:t>
            </a:r>
            <a:r>
              <a:rPr lang="en-US" sz="3200" dirty="0" smtClean="0"/>
              <a:t> cricket?</a:t>
            </a:r>
            <a:endParaRPr lang="en-US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350" y="1199536"/>
            <a:ext cx="2838450" cy="32200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191000"/>
            <a:ext cx="3162300" cy="2438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838200" y="2615625"/>
            <a:ext cx="502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Yes, they </a:t>
            </a:r>
            <a:r>
              <a:rPr lang="en-US" sz="3200" dirty="0" smtClean="0">
                <a:solidFill>
                  <a:srgbClr val="C00000"/>
                </a:solidFill>
              </a:rPr>
              <a:t>are playing </a:t>
            </a:r>
            <a:r>
              <a:rPr lang="en-US" sz="3200" dirty="0" smtClean="0"/>
              <a:t>cricket.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4673025"/>
            <a:ext cx="54991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Is</a:t>
            </a:r>
            <a:r>
              <a:rPr lang="en-US" sz="3200" dirty="0" smtClean="0"/>
              <a:t> the man </a:t>
            </a:r>
            <a:r>
              <a:rPr lang="en-US" sz="3200" dirty="0" smtClean="0">
                <a:solidFill>
                  <a:srgbClr val="C00000"/>
                </a:solidFill>
              </a:rPr>
              <a:t>riding</a:t>
            </a:r>
            <a:r>
              <a:rPr lang="en-US" sz="3200" dirty="0" smtClean="0"/>
              <a:t> a bicycle?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276600" y="5282625"/>
            <a:ext cx="6286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No, the man </a:t>
            </a:r>
            <a:r>
              <a:rPr lang="en-US" sz="3200" dirty="0" smtClean="0">
                <a:solidFill>
                  <a:srgbClr val="C00000"/>
                </a:solidFill>
              </a:rPr>
              <a:t>is not riding</a:t>
            </a:r>
            <a:r>
              <a:rPr lang="en-US" sz="3200" dirty="0" smtClean="0"/>
              <a:t> a bicycle?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276600" y="5816025"/>
            <a:ext cx="5905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</a:t>
            </a:r>
            <a:r>
              <a:rPr lang="en-US" sz="3200" dirty="0" smtClean="0"/>
              <a:t>he man </a:t>
            </a:r>
            <a:r>
              <a:rPr lang="en-US" sz="3200" dirty="0" smtClean="0">
                <a:solidFill>
                  <a:srgbClr val="C00000"/>
                </a:solidFill>
              </a:rPr>
              <a:t>is riding</a:t>
            </a:r>
            <a:r>
              <a:rPr lang="en-US" sz="3200" dirty="0" smtClean="0"/>
              <a:t> a horse.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Answer the questions and notice the red colored words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4165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8" grpId="0"/>
      <p:bldP spid="9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5200" y="1066800"/>
            <a:ext cx="54006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Two ducks </a:t>
            </a:r>
            <a:r>
              <a:rPr lang="en-US" sz="3200" dirty="0" smtClean="0">
                <a:solidFill>
                  <a:srgbClr val="C00000"/>
                </a:solidFill>
              </a:rPr>
              <a:t>are swimming </a:t>
            </a:r>
            <a:r>
              <a:rPr lang="en-US" sz="3200" dirty="0" smtClean="0"/>
              <a:t>in the water.</a:t>
            </a:r>
            <a:endParaRPr lang="en-US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70" y="2304780"/>
            <a:ext cx="2938732" cy="196242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77" y="4495800"/>
            <a:ext cx="2801423" cy="20741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098" y="112232"/>
            <a:ext cx="2826004" cy="20475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3581400" y="2819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Is</a:t>
            </a:r>
            <a:r>
              <a:rPr lang="en-US" sz="3200" dirty="0" smtClean="0"/>
              <a:t> the cat </a:t>
            </a:r>
            <a:r>
              <a:rPr lang="en-US" sz="3200" dirty="0" smtClean="0">
                <a:solidFill>
                  <a:srgbClr val="C00000"/>
                </a:solidFill>
              </a:rPr>
              <a:t>sleeping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352800" y="5638800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Deer </a:t>
            </a:r>
            <a:r>
              <a:rPr lang="en-US" sz="3200" dirty="0" smtClean="0">
                <a:solidFill>
                  <a:srgbClr val="C00000"/>
                </a:solidFill>
              </a:rPr>
              <a:t>are drinking </a:t>
            </a:r>
            <a:r>
              <a:rPr lang="en-US" sz="3200" dirty="0" smtClean="0"/>
              <a:t>water.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581400" y="76200"/>
            <a:ext cx="54006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What </a:t>
            </a:r>
            <a:r>
              <a:rPr lang="en-US" sz="3200" dirty="0" smtClean="0">
                <a:solidFill>
                  <a:srgbClr val="C00000"/>
                </a:solidFill>
              </a:rPr>
              <a:t>are</a:t>
            </a:r>
            <a:r>
              <a:rPr lang="en-US" sz="3200" dirty="0" smtClean="0"/>
              <a:t> two ducks </a:t>
            </a:r>
            <a:r>
              <a:rPr lang="en-US" sz="3200" dirty="0" smtClean="0">
                <a:solidFill>
                  <a:srgbClr val="C00000"/>
                </a:solidFill>
              </a:rPr>
              <a:t>doing </a:t>
            </a:r>
            <a:r>
              <a:rPr lang="en-US" sz="3200" dirty="0" smtClean="0"/>
              <a:t>in the water?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352800" y="5029200"/>
            <a:ext cx="54006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What </a:t>
            </a:r>
            <a:r>
              <a:rPr lang="en-US" sz="3200" dirty="0" smtClean="0">
                <a:solidFill>
                  <a:srgbClr val="C00000"/>
                </a:solidFill>
              </a:rPr>
              <a:t>are</a:t>
            </a:r>
            <a:r>
              <a:rPr lang="en-US" sz="3200" dirty="0" smtClean="0"/>
              <a:t> deer </a:t>
            </a:r>
            <a:r>
              <a:rPr lang="en-US" sz="3200" dirty="0" smtClean="0">
                <a:solidFill>
                  <a:srgbClr val="C00000"/>
                </a:solidFill>
              </a:rPr>
              <a:t>doing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3581400" y="3352800"/>
            <a:ext cx="52482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Yes, the cat </a:t>
            </a:r>
            <a:r>
              <a:rPr lang="en-US" sz="3200" dirty="0" smtClean="0">
                <a:solidFill>
                  <a:srgbClr val="C00000"/>
                </a:solidFill>
              </a:rPr>
              <a:t>is sleeping </a:t>
            </a:r>
            <a:r>
              <a:rPr lang="en-US" sz="3200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65895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wn Ribbon 2"/>
          <p:cNvSpPr/>
          <p:nvPr/>
        </p:nvSpPr>
        <p:spPr>
          <a:xfrm>
            <a:off x="685800" y="76200"/>
            <a:ext cx="7467600" cy="1219200"/>
          </a:xfrm>
          <a:prstGeom prst="ribbon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Structure Of present Continuous Tense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040466"/>
              </p:ext>
            </p:extLst>
          </p:nvPr>
        </p:nvGraphicFramePr>
        <p:xfrm>
          <a:off x="457200" y="1447800"/>
          <a:ext cx="8104908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524000"/>
                <a:gridCol w="2057400"/>
                <a:gridCol w="1066800"/>
                <a:gridCol w="734290"/>
                <a:gridCol w="13508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Affirmative</a:t>
                      </a:r>
                      <a:endParaRPr lang="en-US" sz="32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Subject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C00000"/>
                          </a:solidFill>
                        </a:rPr>
                        <a:t>am/is/are</a:t>
                      </a:r>
                      <a:endParaRPr lang="en-US" sz="3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verb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rgbClr val="C00000"/>
                          </a:solidFill>
                        </a:rPr>
                        <a:t>ing</a:t>
                      </a:r>
                      <a:endParaRPr lang="en-US" sz="3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Others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434215"/>
              </p:ext>
            </p:extLst>
          </p:nvPr>
        </p:nvGraphicFramePr>
        <p:xfrm>
          <a:off x="429492" y="2590800"/>
          <a:ext cx="8104908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524000"/>
                <a:gridCol w="2057400"/>
                <a:gridCol w="990600"/>
                <a:gridCol w="762000"/>
                <a:gridCol w="1399308"/>
              </a:tblGrid>
              <a:tr h="243840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Negative</a:t>
                      </a:r>
                      <a:endParaRPr lang="en-US" sz="32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Subject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C00000"/>
                          </a:solidFill>
                        </a:rPr>
                        <a:t>am not/is not/are not</a:t>
                      </a:r>
                      <a:endParaRPr lang="en-US" sz="3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verb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rgbClr val="C00000"/>
                          </a:solidFill>
                        </a:rPr>
                        <a:t>ing</a:t>
                      </a:r>
                      <a:endParaRPr lang="en-US" sz="3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others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107466"/>
              </p:ext>
            </p:extLst>
          </p:nvPr>
        </p:nvGraphicFramePr>
        <p:xfrm>
          <a:off x="429492" y="5105400"/>
          <a:ext cx="8104908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9308"/>
                <a:gridCol w="1524000"/>
                <a:gridCol w="1905000"/>
                <a:gridCol w="1066800"/>
                <a:gridCol w="858982"/>
                <a:gridCol w="1350818"/>
              </a:tblGrid>
              <a:tr h="129540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Interrogative</a:t>
                      </a:r>
                      <a:endParaRPr lang="en-US" sz="32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C00000"/>
                          </a:solidFill>
                        </a:rPr>
                        <a:t>Am/Is/Are</a:t>
                      </a:r>
                      <a:endParaRPr lang="en-US" sz="3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Subject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verb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rgbClr val="C00000"/>
                          </a:solidFill>
                        </a:rPr>
                        <a:t>ing</a:t>
                      </a:r>
                      <a:endParaRPr lang="en-US" sz="3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others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828800" y="1929825"/>
            <a:ext cx="670560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 </a:t>
            </a:r>
            <a:r>
              <a:rPr lang="en-US" sz="3200" dirty="0" smtClean="0">
                <a:solidFill>
                  <a:srgbClr val="C00000"/>
                </a:solidFill>
              </a:rPr>
              <a:t>am doing </a:t>
            </a:r>
            <a:r>
              <a:rPr lang="en-US" sz="3200" dirty="0" smtClean="0"/>
              <a:t>my homework.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1828800" y="4444425"/>
            <a:ext cx="670560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 </a:t>
            </a:r>
            <a:r>
              <a:rPr lang="en-US" sz="3200" dirty="0" smtClean="0">
                <a:solidFill>
                  <a:srgbClr val="C00000"/>
                </a:solidFill>
              </a:rPr>
              <a:t>am not doing </a:t>
            </a:r>
            <a:r>
              <a:rPr lang="en-US" sz="3200" dirty="0" smtClean="0"/>
              <a:t>my homework.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1828800" y="6120825"/>
            <a:ext cx="670560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Am</a:t>
            </a:r>
            <a:r>
              <a:rPr lang="en-US" sz="3200" dirty="0" smtClean="0"/>
              <a:t> I </a:t>
            </a:r>
            <a:r>
              <a:rPr lang="en-US" sz="3200" dirty="0" smtClean="0">
                <a:solidFill>
                  <a:srgbClr val="C00000"/>
                </a:solidFill>
              </a:rPr>
              <a:t>doing</a:t>
            </a:r>
            <a:r>
              <a:rPr lang="en-US" sz="3200" dirty="0" smtClean="0"/>
              <a:t> my homework?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7634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513</Words>
  <Application>Microsoft Office PowerPoint</Application>
  <PresentationFormat>On-screen Show (4:3)</PresentationFormat>
  <Paragraphs>100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60</cp:revision>
  <dcterms:created xsi:type="dcterms:W3CDTF">2006-08-16T00:00:00Z</dcterms:created>
  <dcterms:modified xsi:type="dcterms:W3CDTF">2013-05-19T07:47:24Z</dcterms:modified>
</cp:coreProperties>
</file>