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5" r:id="rId6"/>
    <p:sldId id="261" r:id="rId7"/>
    <p:sldId id="276" r:id="rId8"/>
    <p:sldId id="277" r:id="rId9"/>
    <p:sldId id="278" r:id="rId10"/>
    <p:sldId id="279" r:id="rId11"/>
    <p:sldId id="280" r:id="rId12"/>
    <p:sldId id="265" r:id="rId13"/>
    <p:sldId id="266" r:id="rId14"/>
    <p:sldId id="267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16-May-13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16-May-13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16-May-13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16-May-13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16-May-13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16-May-13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16-May-13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16-May-13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534400" cy="758952"/>
          </a:xfrm>
        </p:spPr>
        <p:txBody>
          <a:bodyPr>
            <a:noAutofit/>
          </a:bodyPr>
          <a:lstStyle/>
          <a:p>
            <a:r>
              <a:rPr lang="en-US" sz="6600" dirty="0" smtClean="0">
                <a:solidFill>
                  <a:schemeClr val="accent6">
                    <a:lumMod val="75000"/>
                  </a:schemeClr>
                </a:solidFill>
              </a:rPr>
              <a:t>Greeting</a:t>
            </a:r>
            <a:endParaRPr lang="en-US" sz="6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121" name="Picture 1" descr="C:\Users\pti feni\Pictures\F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6138" y="1984375"/>
            <a:ext cx="4876800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057400"/>
            <a:ext cx="2824480" cy="2438400"/>
          </a:xfrm>
          <a:prstGeom prst="rect">
            <a:avLst/>
          </a:prstGeom>
        </p:spPr>
      </p:pic>
      <p:sp>
        <p:nvSpPr>
          <p:cNvPr id="3" name="Flowchart: Process 2"/>
          <p:cNvSpPr/>
          <p:nvPr/>
        </p:nvSpPr>
        <p:spPr>
          <a:xfrm>
            <a:off x="5410200" y="2438400"/>
            <a:ext cx="3048000" cy="1828800"/>
          </a:xfrm>
          <a:prstGeom prst="flowChartProcess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600" y="5029200"/>
            <a:ext cx="3886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00" dirty="0" smtClean="0">
                <a:solidFill>
                  <a:srgbClr val="00B050"/>
                </a:solidFill>
              </a:rPr>
              <a:t>Rectangle</a:t>
            </a:r>
            <a:endParaRPr lang="en-US" sz="6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rocess 1"/>
          <p:cNvSpPr/>
          <p:nvPr/>
        </p:nvSpPr>
        <p:spPr>
          <a:xfrm>
            <a:off x="3429000" y="762000"/>
            <a:ext cx="2667000" cy="1752600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762000" y="457200"/>
            <a:ext cx="1524000" cy="2286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4" name="Flowchart: Connector 3"/>
          <p:cNvSpPr/>
          <p:nvPr/>
        </p:nvSpPr>
        <p:spPr>
          <a:xfrm>
            <a:off x="990600" y="3581400"/>
            <a:ext cx="2667000" cy="2362200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>
            <a:off x="6705600" y="838200"/>
            <a:ext cx="1905000" cy="16002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96000" y="3657600"/>
            <a:ext cx="2286000" cy="2057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</a:rPr>
              <a:t>New words</a:t>
            </a:r>
            <a:endParaRPr lang="en-US" sz="5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752600"/>
            <a:ext cx="8229600" cy="4495800"/>
          </a:xfrm>
        </p:spPr>
        <p:txBody>
          <a:bodyPr>
            <a:normAutofit lnSpcReduction="10000"/>
          </a:bodyPr>
          <a:lstStyle/>
          <a:p>
            <a:r>
              <a:rPr lang="en-US" sz="5400" dirty="0" smtClean="0">
                <a:solidFill>
                  <a:srgbClr val="00B0F0"/>
                </a:solidFill>
              </a:rPr>
              <a:t>Square</a:t>
            </a:r>
          </a:p>
          <a:p>
            <a:r>
              <a:rPr lang="en-US" sz="5400" dirty="0" smtClean="0">
                <a:solidFill>
                  <a:srgbClr val="00B0F0"/>
                </a:solidFill>
              </a:rPr>
              <a:t>Oval</a:t>
            </a:r>
          </a:p>
          <a:p>
            <a:r>
              <a:rPr lang="en-US" sz="5400" dirty="0" smtClean="0">
                <a:solidFill>
                  <a:srgbClr val="00B0F0"/>
                </a:solidFill>
              </a:rPr>
              <a:t>Triangle</a:t>
            </a:r>
          </a:p>
          <a:p>
            <a:r>
              <a:rPr lang="en-US" sz="5400" dirty="0" smtClean="0">
                <a:solidFill>
                  <a:srgbClr val="00B0F0"/>
                </a:solidFill>
              </a:rPr>
              <a:t>Circle </a:t>
            </a:r>
          </a:p>
          <a:p>
            <a:r>
              <a:rPr lang="en-US" sz="5400" dirty="0" smtClean="0">
                <a:solidFill>
                  <a:srgbClr val="00B0F0"/>
                </a:solidFill>
              </a:rPr>
              <a:t>Rectangle</a:t>
            </a:r>
            <a:endParaRPr lang="en-US" dirty="0" smtClean="0">
              <a:solidFill>
                <a:srgbClr val="00B0F0"/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 smtClean="0">
                <a:solidFill>
                  <a:schemeClr val="accent6">
                    <a:lumMod val="75000"/>
                  </a:schemeClr>
                </a:solidFill>
              </a:rPr>
              <a:t>Evaluation</a:t>
            </a:r>
            <a:endParaRPr lang="en-US" sz="5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524000"/>
            <a:ext cx="8503920" cy="45720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US" sz="4400" dirty="0" smtClean="0">
                <a:solidFill>
                  <a:srgbClr val="7030A0"/>
                </a:solidFill>
              </a:rPr>
              <a:t>         I will ask them the following questions by the showing picture </a:t>
            </a:r>
            <a:r>
              <a:rPr lang="en-US" sz="4400" dirty="0" smtClean="0"/>
              <a:t>:</a:t>
            </a:r>
          </a:p>
          <a:p>
            <a:pPr marL="514350" indent="-514350">
              <a:buNone/>
            </a:pPr>
            <a:r>
              <a:rPr lang="en-US" sz="7700" dirty="0" smtClean="0">
                <a:solidFill>
                  <a:srgbClr val="0070C0"/>
                </a:solidFill>
              </a:rPr>
              <a:t>1.What is this?</a:t>
            </a:r>
            <a:r>
              <a:rPr lang="en-US" sz="8500" dirty="0" smtClean="0">
                <a:solidFill>
                  <a:srgbClr val="0070C0"/>
                </a:solidFill>
              </a:rPr>
              <a:t> </a:t>
            </a:r>
          </a:p>
          <a:p>
            <a:pPr marL="514350" indent="-514350">
              <a:buNone/>
            </a:pPr>
            <a:r>
              <a:rPr lang="en-US" sz="7800" dirty="0" smtClean="0">
                <a:solidFill>
                  <a:srgbClr val="0070C0"/>
                </a:solidFill>
              </a:rPr>
              <a:t>2.  Draw three shapes and name them?</a:t>
            </a:r>
          </a:p>
          <a:p>
            <a:pPr>
              <a:buNone/>
            </a:pPr>
            <a:r>
              <a:rPr lang="en-US" sz="5400" dirty="0" smtClean="0"/>
              <a:t> 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err="1" smtClean="0">
                <a:solidFill>
                  <a:schemeClr val="accent5">
                    <a:lumMod val="75000"/>
                  </a:schemeClr>
                </a:solidFill>
              </a:rPr>
              <a:t>Hometask</a:t>
            </a:r>
            <a:endParaRPr lang="en-US" sz="6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529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600" dirty="0" smtClean="0">
                <a:solidFill>
                  <a:srgbClr val="FF0000"/>
                </a:solidFill>
              </a:rPr>
              <a:t>Match</a:t>
            </a:r>
          </a:p>
          <a:p>
            <a:pPr algn="ctr">
              <a:buNone/>
            </a:pPr>
            <a:endParaRPr lang="en-US" sz="66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00200" y="2743200"/>
            <a:ext cx="5943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/>
              <a:t>Square</a:t>
            </a:r>
          </a:p>
          <a:p>
            <a:r>
              <a:rPr lang="en-US" sz="4800" dirty="0" smtClean="0"/>
              <a:t>Oval</a:t>
            </a:r>
          </a:p>
          <a:p>
            <a:r>
              <a:rPr lang="en-US" sz="4800" dirty="0" smtClean="0"/>
              <a:t>Triangle</a:t>
            </a:r>
          </a:p>
          <a:p>
            <a:r>
              <a:rPr lang="en-US" sz="4800" dirty="0" smtClean="0"/>
              <a:t>Circle </a:t>
            </a:r>
          </a:p>
          <a:p>
            <a:r>
              <a:rPr lang="en-US" sz="4800" dirty="0" smtClean="0"/>
              <a:t>Rectangle</a:t>
            </a:r>
          </a:p>
        </p:txBody>
      </p:sp>
      <p:sp>
        <p:nvSpPr>
          <p:cNvPr id="7" name="Isosceles Triangle 6"/>
          <p:cNvSpPr/>
          <p:nvPr/>
        </p:nvSpPr>
        <p:spPr>
          <a:xfrm>
            <a:off x="5867400" y="2819400"/>
            <a:ext cx="1143000" cy="533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6096000" y="3429000"/>
            <a:ext cx="685800" cy="7620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72200" y="4343400"/>
            <a:ext cx="6096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Process 9"/>
          <p:cNvSpPr/>
          <p:nvPr/>
        </p:nvSpPr>
        <p:spPr>
          <a:xfrm>
            <a:off x="6096000" y="5105400"/>
            <a:ext cx="12192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6400800" y="5943600"/>
            <a:ext cx="457200" cy="7620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en-US" sz="13800" dirty="0" smtClean="0">
                <a:solidFill>
                  <a:srgbClr val="00B0F0"/>
                </a:solidFill>
              </a:rPr>
              <a:t>Thanks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534400" cy="758952"/>
          </a:xfrm>
        </p:spPr>
        <p:txBody>
          <a:bodyPr>
            <a:noAutofit/>
          </a:bodyPr>
          <a:lstStyle/>
          <a:p>
            <a:r>
              <a:rPr lang="en-US" sz="7200" dirty="0" smtClean="0">
                <a:solidFill>
                  <a:srgbClr val="FF0000"/>
                </a:solidFill>
              </a:rPr>
              <a:t>Teacher’s Identity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err="1" smtClean="0">
                <a:solidFill>
                  <a:srgbClr val="00B0F0"/>
                </a:solidFill>
              </a:rPr>
              <a:t>Towhedul</a:t>
            </a:r>
            <a:r>
              <a:rPr lang="en-US" sz="4800" dirty="0" smtClean="0">
                <a:solidFill>
                  <a:srgbClr val="00B0F0"/>
                </a:solidFill>
              </a:rPr>
              <a:t> Islam</a:t>
            </a:r>
          </a:p>
          <a:p>
            <a:pPr algn="ctr"/>
            <a:r>
              <a:rPr lang="en-US" sz="4800" dirty="0" err="1" smtClean="0">
                <a:solidFill>
                  <a:srgbClr val="FFC000"/>
                </a:solidFill>
              </a:rPr>
              <a:t>Assitant</a:t>
            </a:r>
            <a:r>
              <a:rPr lang="en-US" sz="4800" dirty="0" smtClean="0">
                <a:solidFill>
                  <a:srgbClr val="FFC000"/>
                </a:solidFill>
              </a:rPr>
              <a:t> teacher</a:t>
            </a:r>
          </a:p>
          <a:p>
            <a:pPr algn="ctr"/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</a:rPr>
              <a:t>Porshuram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</a:rPr>
              <a:t> Model Govt. Primary School</a:t>
            </a:r>
          </a:p>
          <a:p>
            <a:pPr algn="ctr"/>
            <a:r>
              <a:rPr lang="en-US" sz="4800" dirty="0" err="1" smtClean="0">
                <a:solidFill>
                  <a:schemeClr val="accent6">
                    <a:lumMod val="75000"/>
                  </a:schemeClr>
                </a:solidFill>
              </a:rPr>
              <a:t>Porshuram,Feni</a:t>
            </a:r>
            <a:endParaRPr lang="en-US" sz="4800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0" y="1527175"/>
            <a:ext cx="8504238" cy="4572000"/>
          </a:xfrm>
        </p:spPr>
        <p:txBody>
          <a:bodyPr>
            <a:normAutofit fontScale="77500" lnSpcReduction="20000"/>
          </a:bodyPr>
          <a:lstStyle/>
          <a:p>
            <a:r>
              <a:rPr lang="en-US" sz="13800" dirty="0" smtClean="0">
                <a:solidFill>
                  <a:srgbClr val="92D050"/>
                </a:solidFill>
              </a:rPr>
              <a:t>Class: Five</a:t>
            </a:r>
          </a:p>
          <a:p>
            <a:r>
              <a:rPr lang="en-US" sz="13800" dirty="0" err="1" smtClean="0">
                <a:solidFill>
                  <a:schemeClr val="accent6">
                    <a:lumMod val="75000"/>
                  </a:schemeClr>
                </a:solidFill>
              </a:rPr>
              <a:t>Sub:English</a:t>
            </a:r>
            <a:endParaRPr lang="en-US" sz="13800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Learning outcomes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dirty="0" smtClean="0"/>
              <a:t>    The students will be able to -</a:t>
            </a:r>
          </a:p>
          <a:p>
            <a:pPr marL="514350" indent="-514350">
              <a:buNone/>
            </a:pPr>
            <a:r>
              <a:rPr lang="en-US" sz="4800" dirty="0" smtClean="0"/>
              <a:t>  </a:t>
            </a:r>
            <a:r>
              <a:rPr lang="en-US" sz="4800" dirty="0" smtClean="0">
                <a:solidFill>
                  <a:srgbClr val="FFFF00"/>
                </a:solidFill>
              </a:rPr>
              <a:t>a)draw Shapes</a:t>
            </a:r>
          </a:p>
          <a:p>
            <a:pPr marL="514350" indent="-514350">
              <a:buNone/>
            </a:pPr>
            <a:r>
              <a:rPr lang="en-US" sz="4800" dirty="0" smtClean="0">
                <a:solidFill>
                  <a:srgbClr val="FFFF00"/>
                </a:solidFill>
              </a:rPr>
              <a:t>  b)</a:t>
            </a:r>
            <a:r>
              <a:rPr lang="en-US" sz="4800" dirty="0" smtClean="0"/>
              <a:t> </a:t>
            </a:r>
            <a:r>
              <a:rPr lang="en-US" sz="4800" dirty="0" err="1" smtClean="0">
                <a:solidFill>
                  <a:srgbClr val="FFFF00"/>
                </a:solidFill>
              </a:rPr>
              <a:t>recognise</a:t>
            </a:r>
            <a:r>
              <a:rPr lang="en-US" sz="4800" dirty="0" smtClean="0">
                <a:solidFill>
                  <a:srgbClr val="FFFF00"/>
                </a:solidFill>
              </a:rPr>
              <a:t> various Shapes</a:t>
            </a:r>
          </a:p>
          <a:p>
            <a:pPr marL="514350" indent="-514350">
              <a:buNone/>
            </a:pPr>
            <a:r>
              <a:rPr lang="en-US" sz="4800" dirty="0" smtClean="0">
                <a:solidFill>
                  <a:srgbClr val="FFFF00"/>
                </a:solidFill>
              </a:rPr>
              <a:t>  c ) learn the meaning of the new words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758952"/>
          </a:xfrm>
        </p:spPr>
        <p:txBody>
          <a:bodyPr>
            <a:noAutofit/>
          </a:bodyPr>
          <a:lstStyle/>
          <a:p>
            <a:r>
              <a:rPr lang="en-US" sz="7200" dirty="0" smtClean="0">
                <a:solidFill>
                  <a:srgbClr val="00B050"/>
                </a:solidFill>
              </a:rPr>
              <a:t>Watch the video</a:t>
            </a:r>
            <a:endParaRPr lang="en-US" sz="72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smtClean="0">
                <a:solidFill>
                  <a:srgbClr val="00B0F0"/>
                </a:solidFill>
              </a:rPr>
              <a:t>Lesson Declaration</a:t>
            </a:r>
            <a:endParaRPr lang="en-US" sz="6000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295400" y="3048000"/>
            <a:ext cx="7239000" cy="15240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                                                                                     </a:t>
            </a:r>
            <a:r>
              <a:rPr lang="en-US" sz="8600" dirty="0" smtClean="0">
                <a:solidFill>
                  <a:schemeClr val="accent6">
                    <a:lumMod val="75000"/>
                  </a:schemeClr>
                </a:solidFill>
              </a:rPr>
              <a:t>Look at </a:t>
            </a:r>
            <a:r>
              <a:rPr lang="en-US" sz="8600" dirty="0" err="1" smtClean="0">
                <a:solidFill>
                  <a:schemeClr val="accent6">
                    <a:lumMod val="75000"/>
                  </a:schemeClr>
                </a:solidFill>
              </a:rPr>
              <a:t>Mr</a:t>
            </a:r>
            <a:r>
              <a:rPr lang="en-US" sz="8600" dirty="0" smtClean="0">
                <a:solidFill>
                  <a:schemeClr val="accent6">
                    <a:lumMod val="75000"/>
                  </a:schemeClr>
                </a:solidFill>
              </a:rPr>
              <a:t> Shape</a:t>
            </a:r>
            <a:endParaRPr lang="en-US" sz="40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00400" y="1143000"/>
            <a:ext cx="2362200" cy="2514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Process 6"/>
          <p:cNvSpPr/>
          <p:nvPr/>
        </p:nvSpPr>
        <p:spPr>
          <a:xfrm>
            <a:off x="3276600" y="3657600"/>
            <a:ext cx="685800" cy="1828800"/>
          </a:xfrm>
          <a:prstGeom prst="flowChartProces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648200" y="3657600"/>
            <a:ext cx="685800" cy="1828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Process 8"/>
          <p:cNvSpPr/>
          <p:nvPr/>
        </p:nvSpPr>
        <p:spPr>
          <a:xfrm>
            <a:off x="5791200" y="2057400"/>
            <a:ext cx="533400" cy="182880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>
            <a:off x="5867400" y="3886200"/>
            <a:ext cx="3810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Process 10"/>
          <p:cNvSpPr/>
          <p:nvPr/>
        </p:nvSpPr>
        <p:spPr>
          <a:xfrm>
            <a:off x="5715000" y="4343400"/>
            <a:ext cx="685800" cy="990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Process 11"/>
          <p:cNvSpPr/>
          <p:nvPr/>
        </p:nvSpPr>
        <p:spPr>
          <a:xfrm>
            <a:off x="2286000" y="2133600"/>
            <a:ext cx="533400" cy="1600200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Connector 12"/>
          <p:cNvSpPr/>
          <p:nvPr/>
        </p:nvSpPr>
        <p:spPr>
          <a:xfrm>
            <a:off x="2362200" y="3733800"/>
            <a:ext cx="457200" cy="609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Process 13"/>
          <p:cNvSpPr/>
          <p:nvPr/>
        </p:nvSpPr>
        <p:spPr>
          <a:xfrm>
            <a:off x="3657600" y="5486400"/>
            <a:ext cx="304800" cy="5334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Process 15"/>
          <p:cNvSpPr/>
          <p:nvPr/>
        </p:nvSpPr>
        <p:spPr>
          <a:xfrm>
            <a:off x="4648200" y="5486400"/>
            <a:ext cx="3048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>
            <a:off x="4953000" y="5486400"/>
            <a:ext cx="1371600" cy="5334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Manual Input 18"/>
          <p:cNvSpPr/>
          <p:nvPr/>
        </p:nvSpPr>
        <p:spPr>
          <a:xfrm>
            <a:off x="2895600" y="5486400"/>
            <a:ext cx="762000" cy="533400"/>
          </a:xfrm>
          <a:prstGeom prst="flowChartManualIn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lowchart: Process 19"/>
          <p:cNvSpPr/>
          <p:nvPr/>
        </p:nvSpPr>
        <p:spPr>
          <a:xfrm>
            <a:off x="3962400" y="1752600"/>
            <a:ext cx="762000" cy="228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Flowchart: Connector 20"/>
          <p:cNvSpPr/>
          <p:nvPr/>
        </p:nvSpPr>
        <p:spPr>
          <a:xfrm>
            <a:off x="4267200" y="1219200"/>
            <a:ext cx="228600" cy="3810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267200" y="2057400"/>
            <a:ext cx="2286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Process 22"/>
          <p:cNvSpPr/>
          <p:nvPr/>
        </p:nvSpPr>
        <p:spPr>
          <a:xfrm>
            <a:off x="3962400" y="2667000"/>
            <a:ext cx="762000" cy="228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Connector 23"/>
          <p:cNvSpPr/>
          <p:nvPr/>
        </p:nvSpPr>
        <p:spPr>
          <a:xfrm>
            <a:off x="4267200" y="3048000"/>
            <a:ext cx="152400" cy="3810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533400" y="5105400"/>
            <a:ext cx="220980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Mr</a:t>
            </a:r>
            <a:r>
              <a:rPr lang="en-US" sz="3600" dirty="0" smtClean="0"/>
              <a:t> Shape</a:t>
            </a:r>
          </a:p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04800" y="457200"/>
            <a:ext cx="2712474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Look at </a:t>
            </a:r>
            <a:r>
              <a:rPr lang="en-US" sz="2800" dirty="0" err="1" smtClean="0"/>
              <a:t>Mr</a:t>
            </a:r>
            <a:r>
              <a:rPr lang="en-US" sz="2800" dirty="0" smtClean="0"/>
              <a:t> shape</a:t>
            </a:r>
            <a:endParaRPr lang="en-US" sz="2800" dirty="0"/>
          </a:p>
        </p:txBody>
      </p:sp>
      <p:sp>
        <p:nvSpPr>
          <p:cNvPr id="32" name="Smiley Face 31"/>
          <p:cNvSpPr/>
          <p:nvPr/>
        </p:nvSpPr>
        <p:spPr>
          <a:xfrm>
            <a:off x="3733800" y="152400"/>
            <a:ext cx="1143000" cy="990600"/>
          </a:xfrm>
          <a:prstGeom prst="smileyFac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30" grpId="0" animBg="1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914400"/>
            <a:ext cx="4038600" cy="4038600"/>
          </a:xfrm>
          <a:prstGeom prst="rect">
            <a:avLst/>
          </a:prstGeom>
        </p:spPr>
      </p:pic>
      <p:sp>
        <p:nvSpPr>
          <p:cNvPr id="4" name="Flowchart: Connector 3"/>
          <p:cNvSpPr/>
          <p:nvPr/>
        </p:nvSpPr>
        <p:spPr>
          <a:xfrm>
            <a:off x="5181600" y="1524000"/>
            <a:ext cx="3352800" cy="3200400"/>
          </a:xfrm>
          <a:prstGeom prst="flowChartConnec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562600" y="4953000"/>
            <a:ext cx="2819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rgbClr val="FF0000"/>
                </a:solidFill>
              </a:rPr>
              <a:t>Circle</a:t>
            </a:r>
            <a:endParaRPr lang="en-US" sz="6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g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81000"/>
            <a:ext cx="3774245" cy="35814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410200" y="381000"/>
            <a:ext cx="2590800" cy="36576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38800" y="4648200"/>
            <a:ext cx="198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rgbClr val="FF0000"/>
                </a:solidFill>
              </a:rPr>
              <a:t>Oval</a:t>
            </a:r>
            <a:endParaRPr lang="en-US" sz="6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371</TotalTime>
  <Words>109</Words>
  <Application>Microsoft Office PowerPoint</Application>
  <PresentationFormat>On-screen Show (4:3)</PresentationFormat>
  <Paragraphs>40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Civic</vt:lpstr>
      <vt:lpstr>Greeting</vt:lpstr>
      <vt:lpstr>Teacher’s Identity</vt:lpstr>
      <vt:lpstr>Slide 3</vt:lpstr>
      <vt:lpstr>Learning outcomes</vt:lpstr>
      <vt:lpstr>Watch the video</vt:lpstr>
      <vt:lpstr>Lesson Declaration</vt:lpstr>
      <vt:lpstr>Slide 7</vt:lpstr>
      <vt:lpstr>Slide 8</vt:lpstr>
      <vt:lpstr>Slide 9</vt:lpstr>
      <vt:lpstr>Slide 10</vt:lpstr>
      <vt:lpstr>Slide 11</vt:lpstr>
      <vt:lpstr>New words</vt:lpstr>
      <vt:lpstr>Evaluation</vt:lpstr>
      <vt:lpstr>Hometask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Greeting</dc:title>
  <dc:creator>pti feni</dc:creator>
  <cp:lastModifiedBy>TANISHA</cp:lastModifiedBy>
  <cp:revision>101</cp:revision>
  <dcterms:created xsi:type="dcterms:W3CDTF">2006-08-16T00:00:00Z</dcterms:created>
  <dcterms:modified xsi:type="dcterms:W3CDTF">2013-05-16T00:41:10Z</dcterms:modified>
</cp:coreProperties>
</file>