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82" r:id="rId14"/>
    <p:sldId id="270" r:id="rId15"/>
    <p:sldId id="268" r:id="rId16"/>
    <p:sldId id="281" r:id="rId17"/>
    <p:sldId id="273" r:id="rId18"/>
    <p:sldId id="274" r:id="rId19"/>
    <p:sldId id="277" r:id="rId20"/>
    <p:sldId id="279" r:id="rId21"/>
    <p:sldId id="276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2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My Documents\My Pictures\pinkr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3999" cy="6858000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28800" y="228600"/>
            <a:ext cx="5791200" cy="10668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UniBanglaOMJ" pitchFamily="2" charset="0"/>
                <a:cs typeface="SutonnyUniBanglaOMJ" pitchFamily="2" charset="0"/>
              </a:rPr>
              <a:t>শুভেচ্ছা সবাইকে</a:t>
            </a:r>
            <a:endParaRPr lang="en-US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UniBanglaOMJ" pitchFamily="2" charset="0"/>
              <a:cs typeface="SutonnyUniBanglaOMJ" pitchFamily="2" charset="0"/>
            </a:endParaRPr>
          </a:p>
          <a:p>
            <a:pPr algn="ctr">
              <a:buNone/>
            </a:pP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629400" cy="1905000"/>
          </a:xfrm>
        </p:spPr>
        <p:txBody>
          <a:bodyPr>
            <a:no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কর্মপত্র-২ </a:t>
            </a:r>
            <a:br>
              <a:rPr lang="bn-BD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</a:br>
            <a:r>
              <a:rPr lang="bn-BD" sz="6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সময়-১০ মিনিট</a:t>
            </a:r>
            <a:endParaRPr lang="en-US" sz="60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728079"/>
            <a:ext cx="8382000" cy="4154984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বাংলাদেশের অর্থনীতিতে ক্ষুদ্র ও কুটির শিল্পের ২টি গুরুত্ব ব্যাখ্যা কর।</a:t>
            </a:r>
            <a:endParaRPr lang="en-US" sz="8800" b="1" dirty="0"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339" y="0"/>
            <a:ext cx="923133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05400" y="5638801"/>
            <a:ext cx="3657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মহিলাদের আত্নকর্মসংস্থান</a:t>
            </a:r>
            <a:endParaRPr lang="en-US" sz="3200" b="1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istrator\Desktop\bash shil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Desktop\b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5638800"/>
            <a:ext cx="2895600" cy="46166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SolaimanLipi" pitchFamily="2" charset="0"/>
                <a:cs typeface="SolaimanLipi" pitchFamily="2" charset="0"/>
              </a:rPr>
              <a:t>স্থানীয় সম্পদের সদ্ব্যবহার</a:t>
            </a:r>
            <a:endParaRPr lang="en-US" sz="2400" dirty="0"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28601"/>
            <a:ext cx="8153400" cy="132343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SolaimanLipi" pitchFamily="2" charset="0"/>
                <a:cs typeface="SolaimanLipi" pitchFamily="2" charset="0"/>
              </a:rPr>
              <a:t>বাংলাদেশের অর্থনীতিতে ক্ষুদ্র ও কুটির শিল্পের অন্যান্য গুরুত্ব সমূহঃ-</a:t>
            </a:r>
            <a:endParaRPr lang="en-US" sz="4000" b="1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828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5691" y="17526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১। মূলধন সাশ্রয় ও অধিকতর কর্মসংস্থান সৃষ্টি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২। সহায়ক পেশা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৩। আত্নকর্মসংস্থান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৪। উদ্যোগতার প্রতিভা লালন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৫। আয় বন্টন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৬। সুষম উন্নয়ন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৭। শিল্পের কাঠামো শক্তিশালীকরণ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৮। জাতীয় ঐতিহ্য ও শিল্পকলার সংরক্ষণ।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776" y="3547408"/>
            <a:ext cx="8077200" cy="3416320"/>
          </a:xfrm>
          <a:prstGeom prst="rect">
            <a:avLst/>
          </a:prstGeom>
          <a:solidFill>
            <a:srgbClr val="FF0000"/>
          </a:solidFill>
          <a:ln w="7620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7200" dirty="0" smtClean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ক্ষুদ্র ও কুটির শিল্পের প্রকারভেদ উল্লেখ করে চিহ্নিত কর। </a:t>
            </a:r>
            <a:endParaRPr lang="en-US" sz="7200" dirty="0">
              <a:solidFill>
                <a:schemeClr val="bg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629400" cy="1905000"/>
          </a:xfrm>
        </p:spPr>
        <p:txBody>
          <a:bodyPr>
            <a:no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কর্মপত্র-৩</a:t>
            </a:r>
            <a:br>
              <a:rPr lang="bn-BD" sz="6000" b="1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</a:br>
            <a:r>
              <a:rPr lang="bn-BD" sz="6000" b="1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দলীয় কাজ</a:t>
            </a:r>
            <a:br>
              <a:rPr lang="bn-BD" sz="6000" b="1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</a:br>
            <a:r>
              <a:rPr lang="bn-BD" sz="6000" b="1" dirty="0" smtClean="0">
                <a:solidFill>
                  <a:srgbClr val="FF0000"/>
                </a:solidFill>
                <a:latin typeface="SutonnyUniBanglaOMJ" pitchFamily="2" charset="0"/>
                <a:cs typeface="SutonnyUniBanglaOMJ" pitchFamily="2" charset="0"/>
              </a:rPr>
              <a:t>সময়-১২ মিনিট</a:t>
            </a:r>
            <a:endParaRPr lang="en-US" sz="6000" b="1" dirty="0">
              <a:solidFill>
                <a:srgbClr val="FF0000"/>
              </a:solidFill>
              <a:latin typeface="SutonnyUniBanglaOMJ" pitchFamily="2" charset="0"/>
              <a:cs typeface="SutonnyUniBangl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0" y="33731"/>
            <a:ext cx="3175410" cy="1905000"/>
          </a:xfrm>
        </p:spPr>
      </p:pic>
      <p:pic>
        <p:nvPicPr>
          <p:cNvPr id="6" name="Picture 5" descr="C:\Documents and Settings\Administrator\Desktop\b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86200"/>
            <a:ext cx="2930680" cy="2971800"/>
          </a:xfrm>
          <a:prstGeom prst="rect">
            <a:avLst/>
          </a:prstGeom>
          <a:noFill/>
        </p:spPr>
      </p:pic>
      <p:pic>
        <p:nvPicPr>
          <p:cNvPr id="7" name="Picture 6" descr="bas-bet-kai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890" y="33730"/>
            <a:ext cx="2812693" cy="1988863"/>
          </a:xfrm>
          <a:prstGeom prst="rect">
            <a:avLst/>
          </a:prstGeom>
        </p:spPr>
      </p:pic>
      <p:pic>
        <p:nvPicPr>
          <p:cNvPr id="2049" name="Picture 1" descr="G:\Rahat\bnnessa_1292341781_2-DSC067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6418" y="2092380"/>
            <a:ext cx="3089120" cy="2022420"/>
          </a:xfrm>
          <a:prstGeom prst="rect">
            <a:avLst/>
          </a:prstGeom>
          <a:noFill/>
        </p:spPr>
      </p:pic>
      <p:pic>
        <p:nvPicPr>
          <p:cNvPr id="8" name="Picture 2" descr="G:\Rahat\Madeci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-11239"/>
            <a:ext cx="3060490" cy="2033832"/>
          </a:xfrm>
          <a:prstGeom prst="rect">
            <a:avLst/>
          </a:prstGeom>
          <a:noFill/>
        </p:spPr>
      </p:pic>
      <p:pic>
        <p:nvPicPr>
          <p:cNvPr id="9" name="Picture 3" descr="G:\Rahat\Walking_Maro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8718" y="3886200"/>
            <a:ext cx="3142918" cy="2971800"/>
          </a:xfrm>
          <a:prstGeom prst="rect">
            <a:avLst/>
          </a:prstGeom>
          <a:noFill/>
        </p:spPr>
      </p:pic>
      <p:pic>
        <p:nvPicPr>
          <p:cNvPr id="10" name="Picture 2" descr="G:\Rahat\8_composite_plastic_bags_for_Biscut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220" y="1968710"/>
            <a:ext cx="3149180" cy="1917490"/>
          </a:xfrm>
          <a:prstGeom prst="rect">
            <a:avLst/>
          </a:prstGeom>
          <a:noFill/>
        </p:spPr>
      </p:pic>
      <p:pic>
        <p:nvPicPr>
          <p:cNvPr id="11" name="Picture 5" descr="G:\Rahat\boots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2057400"/>
            <a:ext cx="2854480" cy="1828800"/>
          </a:xfrm>
          <a:prstGeom prst="rect">
            <a:avLst/>
          </a:prstGeom>
          <a:noFill/>
        </p:spPr>
      </p:pic>
      <p:pic>
        <p:nvPicPr>
          <p:cNvPr id="12" name="Picture 5" descr="G:\Rahat\transparênci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54880" y="4114800"/>
            <a:ext cx="308912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3429000" cy="1295400"/>
          </a:xfrm>
        </p:spPr>
      </p:pic>
      <p:pic>
        <p:nvPicPr>
          <p:cNvPr id="6" name="Picture 5" descr="bas-bet-ka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3429000" cy="1524000"/>
          </a:xfrm>
          <a:prstGeom prst="rect">
            <a:avLst/>
          </a:prstGeom>
        </p:spPr>
      </p:pic>
      <p:pic>
        <p:nvPicPr>
          <p:cNvPr id="7" name="Picture 6" descr="C:\Documents and Settings\Administrator\Desktop\b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81400"/>
            <a:ext cx="3429000" cy="1752600"/>
          </a:xfrm>
          <a:prstGeom prst="rect">
            <a:avLst/>
          </a:prstGeom>
          <a:noFill/>
        </p:spPr>
      </p:pic>
      <p:pic>
        <p:nvPicPr>
          <p:cNvPr id="8" name="Picture 2" descr="G:\Rahat\Madec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04800"/>
            <a:ext cx="3476773" cy="1676400"/>
          </a:xfrm>
          <a:prstGeom prst="rect">
            <a:avLst/>
          </a:prstGeom>
          <a:noFill/>
        </p:spPr>
      </p:pic>
      <p:pic>
        <p:nvPicPr>
          <p:cNvPr id="9" name="Picture 2" descr="G:\Rahat\8_composite_plastic_bags_for_Biscu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133600"/>
            <a:ext cx="3505200" cy="1600200"/>
          </a:xfrm>
          <a:prstGeom prst="rect">
            <a:avLst/>
          </a:prstGeom>
          <a:noFill/>
        </p:spPr>
      </p:pic>
      <p:pic>
        <p:nvPicPr>
          <p:cNvPr id="10" name="Picture 5" descr="G:\Rahat\transparênc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886200"/>
            <a:ext cx="3447740" cy="15589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" y="5562600"/>
            <a:ext cx="2278500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কুটির</a:t>
            </a:r>
            <a:r>
              <a:rPr lang="bn-BD" sz="3200" b="1" u="sng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শিল্প</a:t>
            </a:r>
            <a:endParaRPr lang="en-US" sz="3200" b="1" u="sng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638800"/>
            <a:ext cx="16002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ক্ষুদ্র শিল্প</a:t>
            </a:r>
            <a:endParaRPr lang="en-US" sz="3200" b="1" u="sng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1257298" y="3136613"/>
            <a:ext cx="6858001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LightBAN" pitchFamily="2" charset="0"/>
                <a:cs typeface="NikoshLightBAN" pitchFamily="2" charset="0"/>
              </a:rPr>
              <a:t>ক্ষুদ্র ও কুটির শিল্পের প্রকারভেদ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429000" cy="838200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কুটির শিল্পের তালিকা </a:t>
            </a:r>
            <a:endParaRPr lang="en-US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886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bn-BD" sz="7600" dirty="0" smtClean="0">
                <a:solidFill>
                  <a:schemeClr val="tx2"/>
                </a:solidFill>
                <a:latin typeface="SolaimanLipi" pitchFamily="2" charset="0"/>
                <a:cs typeface="SolaimanLipi" pitchFamily="2" charset="0"/>
              </a:rPr>
              <a:t>পাটের তৈরী- </a:t>
            </a:r>
            <a:r>
              <a:rPr lang="bn-BD" sz="76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ব্যাগ, শিকা, দেয়াল মাদুর ইত্যাদি।</a:t>
            </a:r>
          </a:p>
          <a:p>
            <a:pPr>
              <a:buNone/>
            </a:pPr>
            <a:endParaRPr lang="bn-BD" sz="5900" dirty="0" smtClean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  <a:p>
            <a:pPr>
              <a:buNone/>
            </a:pPr>
            <a:r>
              <a:rPr lang="bn-BD" sz="7600" dirty="0" smtClean="0">
                <a:solidFill>
                  <a:schemeClr val="accent1"/>
                </a:solidFill>
                <a:latin typeface="SolaimanLipi" pitchFamily="2" charset="0"/>
                <a:cs typeface="SolaimanLipi" pitchFamily="2" charset="0"/>
              </a:rPr>
              <a:t>বাশেঁর তৈরী- </a:t>
            </a:r>
            <a:r>
              <a:rPr lang="bn-BD" sz="76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ঝুড়ি,বাল্ব শেড, চায়ের ট্রে,চেয়ার,শোফা ইত্যাদি।</a:t>
            </a:r>
          </a:p>
          <a:p>
            <a:pPr>
              <a:buNone/>
            </a:pPr>
            <a:endParaRPr lang="bn-BD" sz="5900" dirty="0" smtClean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  <a:p>
            <a:pPr>
              <a:buNone/>
            </a:pPr>
            <a:r>
              <a:rPr lang="bn-BD" sz="7600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মৃৎ শিল্প –</a:t>
            </a:r>
            <a:r>
              <a:rPr lang="bn-BD" sz="76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হাড়ি, কলমদানি,টব,কলসী,পুতুল ইত্যাদি।</a:t>
            </a:r>
          </a:p>
          <a:p>
            <a:pPr>
              <a:buNone/>
            </a:pPr>
            <a:endParaRPr lang="bn-BD" sz="5900" dirty="0" smtClean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  <a:p>
            <a:pPr>
              <a:buNone/>
            </a:pPr>
            <a:r>
              <a:rPr lang="bn-BD" sz="7600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হস্ত শিল্প - </a:t>
            </a:r>
            <a:r>
              <a:rPr lang="bn-BD" sz="76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শাড়ি, ব্যাগ, কার্পেট, নকশী কাঁথা ইত্যাদি।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352800" cy="838200"/>
          </a:xfrm>
        </p:spPr>
        <p:txBody>
          <a:bodyPr>
            <a:normAutofit fontScale="90000"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ক্ষুদ্র শিল্পের তালিকা </a:t>
            </a:r>
            <a:endParaRPr lang="en-US" sz="4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খাদ্য ও খাদ্যজাত দ্রব্যঃ </a:t>
            </a:r>
            <a:r>
              <a:rPr lang="bn-BD" sz="4000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লাল চিনি,মধু শোধন,লবন প্রক্রিয়াকরণ,তেলের মিল,চকলেট কারখানা ইত্যাদি।</a:t>
            </a:r>
          </a:p>
          <a:p>
            <a:pPr algn="just"/>
            <a:r>
              <a:rPr lang="bn-BD" sz="40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পাট ও পাটজাত শিল্পঃ- </a:t>
            </a:r>
            <a:r>
              <a:rPr lang="bn-BD" sz="4000" dirty="0" smtClean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কাপড়,কার্পেট ও সকল পাটজাত দ্রবাদির শিল্প।</a:t>
            </a:r>
          </a:p>
          <a:p>
            <a:pPr algn="just"/>
            <a:r>
              <a:rPr lang="bn-BD" sz="40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বন শিল্পঃ-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2" charset="0"/>
                <a:cs typeface="SolaimanLipi" pitchFamily="2" charset="0"/>
              </a:rPr>
              <a:t>বাঁশ ও বেতের তৈরী জিনিষপত্র।</a:t>
            </a:r>
          </a:p>
          <a:p>
            <a:pPr algn="just"/>
            <a:r>
              <a:rPr lang="bn-BD" sz="4000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এছাড়া- </a:t>
            </a:r>
            <a:r>
              <a:rPr lang="bn-BD" sz="4000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মুদ্রণ ও প্রকাশনা শিল্প,রাবার ও চামড়া শিল্প,ছাতা,পশু খাদ্য,বেকারী,বোতাম,জেম-জেলী ইত্যাদি।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132343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buNone/>
            </a:pPr>
            <a:r>
              <a:rPr lang="bn-BD" sz="8000" b="1" dirty="0" smtClean="0">
                <a:solidFill>
                  <a:srgbClr val="FF0000"/>
                </a:solidFill>
                <a:latin typeface="Sagar" pitchFamily="66" charset="0"/>
                <a:cs typeface="Sagar" pitchFamily="66" charset="0"/>
              </a:rPr>
              <a:t>মূল্যায়ন -৫ মিনিট</a:t>
            </a:r>
            <a:endParaRPr lang="en-US" sz="8000" b="1" dirty="0">
              <a:latin typeface="Sagar" pitchFamily="66" charset="0"/>
              <a:cs typeface="Sagar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1800" y="31616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chemeClr val="accent1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36" name="Picture 12" descr="C:\Documents and Settings\Administrator\Desktop\2009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" y="4209144"/>
            <a:ext cx="2177130" cy="259582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907146"/>
            <a:ext cx="8153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SutonnyOMJ" pitchFamily="2" charset="0"/>
                <a:cs typeface="SutonnyOMJ" pitchFamily="2" charset="0"/>
              </a:rPr>
              <a:t>মোঃ রাহাতুজ্জামান পাটোয়ারী</a:t>
            </a:r>
            <a:r>
              <a:rPr lang="en-US" sz="7200" b="1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7200" b="1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			</a:t>
            </a:r>
            <a:r>
              <a:rPr lang="bn-BD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     </a:t>
            </a:r>
            <a:r>
              <a:rPr lang="bn-BD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বি.কম,বি.এড </a:t>
            </a:r>
            <a:r>
              <a:rPr lang="bn-BD" sz="3600" b="1" dirty="0" smtClean="0">
                <a:latin typeface="SutonnyOMJ" pitchFamily="2" charset="0"/>
                <a:cs typeface="SutonnyOMJ" pitchFamily="2" charset="0"/>
              </a:rPr>
              <a:t>সহকারী শিক্ষক</a:t>
            </a:r>
            <a:endParaRPr lang="bn-BD" b="1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দোল্লাই নোয়াবপুর বালিকা উচ্চবিদ্যালয়</a:t>
            </a:r>
          </a:p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উপজেলাঃ চান্দিনা,জেলাঃ কুমিল্লা।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মোবাইল-০১৭১২-৩৮২১৪০,০১৯২৫-০১৯২৫-১৭১৩৬৯</a:t>
            </a:r>
            <a:endParaRPr lang="bn-BD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2400" dirty="0" smtClean="0">
                <a:solidFill>
                  <a:srgbClr val="0070C0"/>
                </a:solidFill>
                <a:latin typeface="SutonnyUniBanglaOMJ" pitchFamily="2" charset="0"/>
                <a:cs typeface="SutonnyUniBanglaOMJ" pitchFamily="2" charset="0"/>
              </a:rPr>
              <a:t>ই-মেইল-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roneydnghs@gmail.com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  			 roneydnghs@yahoo.com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Rahat\1.bash shilpo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3631"/>
            <a:ext cx="4110213" cy="2743200"/>
          </a:xfrm>
          <a:prstGeom prst="rect">
            <a:avLst/>
          </a:prstGeom>
          <a:noFill/>
        </p:spPr>
      </p:pic>
      <p:pic>
        <p:nvPicPr>
          <p:cNvPr id="30723" name="Picture 3" descr="G:\Rahat\Chardike_L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4114800" cy="2962275"/>
          </a:xfrm>
          <a:prstGeom prst="rect">
            <a:avLst/>
          </a:prstGeom>
          <a:noFill/>
        </p:spPr>
      </p:pic>
      <p:pic>
        <p:nvPicPr>
          <p:cNvPr id="30724" name="Picture 4" descr="G:\Rahat\st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8120" y="183630"/>
            <a:ext cx="4104289" cy="2743200"/>
          </a:xfrm>
          <a:prstGeom prst="rect">
            <a:avLst/>
          </a:prstGeom>
          <a:noFill/>
        </p:spPr>
      </p:pic>
      <p:pic>
        <p:nvPicPr>
          <p:cNvPr id="30725" name="Picture 5" descr="G:\Rahat\2009-06-30__b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971800"/>
            <a:ext cx="4038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Rahat\Madec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2964539" cy="2391228"/>
          </a:xfrm>
          <a:prstGeom prst="rect">
            <a:avLst/>
          </a:prstGeom>
          <a:noFill/>
        </p:spPr>
      </p:pic>
      <p:pic>
        <p:nvPicPr>
          <p:cNvPr id="28675" name="Picture 3" descr="G:\Rahat\Walking_Mar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29000"/>
            <a:ext cx="3124200" cy="2743200"/>
          </a:xfrm>
          <a:prstGeom prst="rect">
            <a:avLst/>
          </a:prstGeom>
          <a:noFill/>
        </p:spPr>
      </p:pic>
      <p:pic>
        <p:nvPicPr>
          <p:cNvPr id="28676" name="Picture 4" descr="G:\Rahat\primaryandsecondarytex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33400"/>
            <a:ext cx="3601784" cy="2514600"/>
          </a:xfrm>
          <a:prstGeom prst="rect">
            <a:avLst/>
          </a:prstGeom>
          <a:noFill/>
        </p:spPr>
      </p:pic>
      <p:pic>
        <p:nvPicPr>
          <p:cNvPr id="28677" name="Picture 5" descr="G:\Rahat\transparênc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05200"/>
            <a:ext cx="3505200" cy="269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6760" y="1066800"/>
            <a:ext cx="7010400" cy="1219200"/>
          </a:xfrm>
          <a:solidFill>
            <a:schemeClr val="bg2">
              <a:lumMod val="25000"/>
            </a:schemeClr>
          </a:soli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7200" u="sng" dirty="0" smtClean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বাড়ির কাজ -২ মিনিট</a:t>
            </a:r>
            <a:endParaRPr lang="en-US" sz="7200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697480"/>
            <a:ext cx="8229600" cy="31699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bn-BD" sz="8000" dirty="0" smtClean="0">
                <a:solidFill>
                  <a:srgbClr val="7030A0"/>
                </a:solidFill>
                <a:latin typeface="SutonnySushreeOMJ" pitchFamily="2" charset="0"/>
                <a:cs typeface="SutonnySushreeOMJ" pitchFamily="2" charset="0"/>
              </a:rPr>
              <a:t>ক্ষুদ্র ও কুটির শিল্পের তালিকা  লিখে আনবে।</a:t>
            </a:r>
            <a:endParaRPr lang="en-US" sz="7200" dirty="0">
              <a:latin typeface="SutonnySushreeOMJ" pitchFamily="2" charset="0"/>
              <a:cs typeface="SutonnySushree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248590"/>
            <a:ext cx="5562600" cy="990600"/>
          </a:xfr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সবাইকে ধন্যবাদ</a:t>
            </a:r>
            <a:r>
              <a:rPr lang="en-US" sz="5400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/>
            </a:r>
            <a:br>
              <a:rPr lang="en-US" sz="5400" dirty="0" smtClean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</a:br>
            <a:endParaRPr lang="en-US" sz="5400" dirty="0"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Content Placeholder 3" descr="ROSEB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524000"/>
            <a:ext cx="754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ব্যবসায় উদ্যোগ</a:t>
            </a: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endParaRPr lang="bn-BD" sz="9600" dirty="0" smtClean="0">
              <a:solidFill>
                <a:schemeClr val="accent4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880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শ্রেণি- </a:t>
            </a:r>
            <a:r>
              <a:rPr lang="bn-BD" sz="880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নবম/দশম</a:t>
            </a:r>
            <a:endParaRPr lang="bn-BD" sz="88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8800" dirty="0" smtClean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সময় ৪০ মিনিট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5312"/>
            <a:ext cx="8686800" cy="838200"/>
          </a:xfrm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এই পাঠ শেষে শিক্ষার্থীরা-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0382" y="1524000"/>
            <a:ext cx="716641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ক্ষুদ্র ও কুটির শিল্পের সংজ্ঞা লিখতে পারবে।</a:t>
            </a:r>
            <a:endParaRPr lang="en-US" sz="40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57200" y="1600200"/>
            <a:ext cx="762000" cy="609600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6828" y="2619822"/>
            <a:ext cx="7315200" cy="144655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বাংলাদেশের অর্থনীতিতে ক্ষুদ্র ও কুটির শিল্পের ২টি গুরুত্ব ব্যাখ্যা করতে পারবে।</a:t>
            </a:r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350642"/>
            <a:ext cx="7315200" cy="1754326"/>
          </a:xfrm>
          <a:prstGeom prst="rect">
            <a:avLst/>
          </a:prstGeom>
          <a:ln w="38100"/>
          <a:effectLst>
            <a:glow rad="635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ক্ষুদ্র ও কুটির শিল্পের প্রকারভেদ উল্লেখ করে চিহ্নিত করতে পারবে। 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457200" y="2971800"/>
            <a:ext cx="762000" cy="609600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457200" y="4343400"/>
            <a:ext cx="762000" cy="609600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56743" cy="4136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SutonnyOMJ" pitchFamily="2" charset="0"/>
                <a:cs typeface="SutonnyOMJ" pitchFamily="2" charset="0"/>
              </a:rPr>
              <a:t>এই ছবিটিতে কি দেখা যাচ্ছে?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00800" y="6063343"/>
            <a:ext cx="2612651" cy="413657"/>
          </a:xfrm>
          <a:prstGeom prst="rect">
            <a:avLst/>
          </a:prstGeom>
          <a:solidFill>
            <a:srgbClr val="FF0000"/>
          </a:solidFill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SutonnyUniBanglaOMJ" pitchFamily="2" charset="0"/>
                <a:cs typeface="SutonnyUniBanglaOMJ" pitchFamily="2" charset="0"/>
              </a:rPr>
              <a:t>মাটির তৈরী</a:t>
            </a:r>
            <a:r>
              <a:rPr kumimoji="0" lang="bn-BD" sz="2800" b="1" i="0" u="none" strike="noStrike" kern="1200" cap="all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SutonnyUniBanglaOMJ" pitchFamily="2" charset="0"/>
                <a:cs typeface="SutonnyUniBanglaOMJ" pitchFamily="2" charset="0"/>
              </a:rPr>
              <a:t> </a:t>
            </a:r>
            <a:r>
              <a:rPr kumimoji="0" lang="bn-BD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SutonnyUniBanglaOMJ" pitchFamily="2" charset="0"/>
                <a:cs typeface="SutonnyUniBanglaOMJ" pitchFamily="2" charset="0"/>
              </a:rPr>
              <a:t>জিনিষ পত্র</a:t>
            </a:r>
            <a:r>
              <a:rPr kumimoji="0" lang="bn-BD" sz="2800" b="1" i="0" u="none" strike="noStrike" kern="1200" cap="all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SutonnyUniBanglaOMJ" pitchFamily="2" charset="0"/>
                <a:cs typeface="SutonnyUniBanglaOMJ" pitchFamily="2" charset="0"/>
              </a:rPr>
              <a:t> 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SutonnyUniBanglaOMJ" pitchFamily="2" charset="0"/>
              <a:cs typeface="SutonnyUniBangl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251020111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29992"/>
            <a:ext cx="9144000" cy="6028008"/>
          </a:xfrm>
        </p:spPr>
      </p:pic>
      <p:sp>
        <p:nvSpPr>
          <p:cNvPr id="8" name="TextBox 7"/>
          <p:cNvSpPr txBox="1"/>
          <p:nvPr/>
        </p:nvSpPr>
        <p:spPr>
          <a:xfrm>
            <a:off x="599044" y="251755"/>
            <a:ext cx="49530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এখানে লোকজন কোন শিল্পের কাজ করছে?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0" y="5867400"/>
            <a:ext cx="2607955" cy="846407"/>
          </a:xfrm>
          <a:prstGeom prst="rect">
            <a:avLst/>
          </a:prstGeom>
          <a:solidFill>
            <a:srgbClr val="FF0000"/>
          </a:solidFill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cap="all" dirty="0" smtClean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SutonnyUniBanglaOMJ" pitchFamily="2" charset="0"/>
                <a:cs typeface="SutonnyUniBanglaOMJ" pitchFamily="2" charset="0"/>
              </a:rPr>
              <a:t>তাঁত /হস্ত শিল্পের কাজ করছে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SutonnyUniBanglaOMJ" pitchFamily="2" charset="0"/>
              <a:cs typeface="SutonnyUniBangla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172200" cy="5334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atin typeface="SutonnyOMJ" pitchFamily="2" charset="0"/>
                <a:cs typeface="SutonnyOMJ" pitchFamily="2" charset="0"/>
              </a:rPr>
              <a:t>এখানে লোকটি কোন ধরনের শিল্পের কাজ করছে?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4" descr="251020111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356" y="1073824"/>
            <a:ext cx="8001000" cy="474091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400" y="5943600"/>
            <a:ext cx="3182919" cy="685799"/>
          </a:xfrm>
          <a:prstGeom prst="rect">
            <a:avLst/>
          </a:prstGeom>
          <a:solidFill>
            <a:srgbClr val="FF0000"/>
          </a:solidFill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b="1" cap="all" dirty="0" smtClean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SutonnyOMJ" pitchFamily="2" charset="0"/>
                <a:cs typeface="SutonnyOMJ" pitchFamily="2" charset="0"/>
              </a:rPr>
              <a:t>কামার শিল্পের কাজ করছে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098" y="2695682"/>
            <a:ext cx="817450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b="1" u="sng" dirty="0" smtClean="0">
                <a:solidFill>
                  <a:srgbClr val="FF0000"/>
                </a:solidFill>
                <a:latin typeface="SutonnyBanglaOMJ" pitchFamily="2" charset="0"/>
                <a:cs typeface="SutonnyBanglaOMJ" pitchFamily="2" charset="0"/>
              </a:rPr>
              <a:t>ক্ষুদ্র ও কুটির শিল্প</a:t>
            </a:r>
            <a:endParaRPr lang="en-US" sz="4800" b="1" u="sng" dirty="0">
              <a:solidFill>
                <a:srgbClr val="FF0000"/>
              </a:solidFill>
              <a:latin typeface="SutonnyBanglaOMJ" pitchFamily="2" charset="0"/>
              <a:cs typeface="SutonnyBanglaOMJ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rgbClr val="EE1712"/>
                </a:solidFill>
                <a:latin typeface="SolaimanLipi" pitchFamily="2" charset="0"/>
                <a:cs typeface="SolaimanLipi" pitchFamily="2" charset="0"/>
              </a:rPr>
              <a:t>ক্ষুদ্র ও কুটির শিল্পের সংজ্ঞা (</a:t>
            </a:r>
            <a:r>
              <a:rPr lang="bn-BD" sz="4000" dirty="0" smtClean="0">
                <a:solidFill>
                  <a:srgbClr val="EE1712"/>
                </a:solidFill>
                <a:latin typeface="SolaimanLipi" pitchFamily="2" charset="0"/>
                <a:cs typeface="SolaimanLipi" pitchFamily="2" charset="0"/>
              </a:rPr>
              <a:t>একক কাজ-২মিঃ)</a:t>
            </a:r>
            <a:r>
              <a:rPr lang="bn-BD" sz="5400" dirty="0" smtClean="0">
                <a:solidFill>
                  <a:srgbClr val="EE1712"/>
                </a:solidFill>
                <a:latin typeface="SolaimanLipi" pitchFamily="2" charset="0"/>
                <a:cs typeface="SolaimanLipi" pitchFamily="2" charset="0"/>
              </a:rPr>
              <a:t> </a:t>
            </a:r>
            <a:endParaRPr lang="en-US" dirty="0">
              <a:solidFill>
                <a:srgbClr val="EE1712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09" y="1295400"/>
            <a:ext cx="91440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bn-BD" sz="48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utonnySushreeOMJ" pitchFamily="2" charset="0"/>
                <a:cs typeface="SutonnySushreeOMJ" pitchFamily="2" charset="0"/>
              </a:rPr>
              <a:t>পরিবারের শ্রম দ্বারা উৎপাদিত ও পরিচালিত গৃহ ভিত্তিক ইউনিটকে ক্ষুদ্র ও কুটির শিল্প বলে।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200400"/>
            <a:ext cx="9144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>
              <a:buNone/>
            </a:pPr>
            <a:r>
              <a:rPr lang="bn-BD" sz="4800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তবে পরিবারের বাইরে দক্ষ কোন লোক নিয়েও এ কাজ করা যেতে পারে। </a:t>
            </a:r>
            <a:r>
              <a:rPr lang="bn-BD" sz="4800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SolaimanLipi" pitchFamily="2" charset="0"/>
                <a:cs typeface="SolaimanLipi" pitchFamily="2" charset="0"/>
              </a:rPr>
              <a:t>আইন</a:t>
            </a:r>
            <a:r>
              <a:rPr lang="bn-BD" sz="4800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 মোতাবেক ৫০ জন লোকের বেশী নয় এবং ১০ কোটি টাকার মূলধন নিয়ে এ শিল্প গঠন করা যায়।</a:t>
            </a:r>
            <a:endParaRPr lang="en-US" sz="3200" b="1" dirty="0">
              <a:ln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575</TotalTime>
  <Words>335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PowerPoint Presentation</vt:lpstr>
      <vt:lpstr>PowerPoint Presentation</vt:lpstr>
      <vt:lpstr>PowerPoint Presentation</vt:lpstr>
      <vt:lpstr>এই পাঠ শেষে শিক্ষার্থীরা-</vt:lpstr>
      <vt:lpstr>এই ছবিটিতে কি দেখা যাচ্ছে?</vt:lpstr>
      <vt:lpstr>PowerPoint Presentation</vt:lpstr>
      <vt:lpstr>এখানে লোকটি কোন ধরনের শিল্পের কাজ করছে?</vt:lpstr>
      <vt:lpstr>PowerPoint Presentation</vt:lpstr>
      <vt:lpstr>ক্ষুদ্র ও কুটির শিল্পের সংজ্ঞা (একক কাজ-২মিঃ) </vt:lpstr>
      <vt:lpstr>কর্মপত্র-২  সময়-১০ মিনিট</vt:lpstr>
      <vt:lpstr>PowerPoint Presentation</vt:lpstr>
      <vt:lpstr>PowerPoint Presentation</vt:lpstr>
      <vt:lpstr>PowerPoint Presentation</vt:lpstr>
      <vt:lpstr>কর্মপত্র-৩ দলীয় কাজ সময়-১২ মিনিট</vt:lpstr>
      <vt:lpstr>PowerPoint Presentation</vt:lpstr>
      <vt:lpstr>PowerPoint Presentation</vt:lpstr>
      <vt:lpstr>কুটির শিল্পের তালিকা </vt:lpstr>
      <vt:lpstr>ক্ষুদ্র শিল্পের তালিকা </vt:lpstr>
      <vt:lpstr>PowerPoint Presentation</vt:lpstr>
      <vt:lpstr>PowerPoint Presentation</vt:lpstr>
      <vt:lpstr>PowerPoint Presentation</vt:lpstr>
      <vt:lpstr>বাড়ির কাজ -২ মিনিট</vt:lpstr>
      <vt:lpstr> 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TSS</cp:lastModifiedBy>
  <cp:revision>116</cp:revision>
  <dcterms:created xsi:type="dcterms:W3CDTF">2006-08-16T00:00:00Z</dcterms:created>
  <dcterms:modified xsi:type="dcterms:W3CDTF">2013-05-19T17:42:27Z</dcterms:modified>
</cp:coreProperties>
</file>